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3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4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  <p:sldMasterId id="2147483688" r:id="rId5"/>
    <p:sldMasterId id="2147483716" r:id="rId6"/>
    <p:sldMasterId id="2147483744" r:id="rId7"/>
    <p:sldMasterId id="2147483755" r:id="rId8"/>
    <p:sldMasterId id="2147483764" r:id="rId9"/>
  </p:sldMasterIdLst>
  <p:notesMasterIdLst>
    <p:notesMasterId r:id="rId24"/>
  </p:notesMasterIdLst>
  <p:sldIdLst>
    <p:sldId id="263" r:id="rId10"/>
    <p:sldId id="7372" r:id="rId11"/>
    <p:sldId id="2146846818" r:id="rId12"/>
    <p:sldId id="2146846819" r:id="rId13"/>
    <p:sldId id="2147479842" r:id="rId14"/>
    <p:sldId id="2147479844" r:id="rId15"/>
    <p:sldId id="7321" r:id="rId16"/>
    <p:sldId id="2147479843" r:id="rId17"/>
    <p:sldId id="2147479845" r:id="rId18"/>
    <p:sldId id="2146846754" r:id="rId19"/>
    <p:sldId id="2146846760" r:id="rId20"/>
    <p:sldId id="2146846831" r:id="rId21"/>
    <p:sldId id="2146846745" r:id="rId22"/>
    <p:sldId id="262" r:id="rId23"/>
  </p:sldIdLst>
  <p:sldSz cx="12192000" cy="6858000"/>
  <p:notesSz cx="6858000" cy="9144000"/>
  <p:defaultTextStyle>
    <a:defPPr>
      <a:defRPr lang="fi-FI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7F7"/>
    <a:srgbClr val="C8D8AB"/>
    <a:srgbClr val="2AB4B1"/>
    <a:srgbClr val="003479"/>
    <a:srgbClr val="D4F5F4"/>
    <a:srgbClr val="F0F0F0"/>
    <a:srgbClr val="A5E8E7"/>
    <a:srgbClr val="00C0B7"/>
    <a:srgbClr val="F7F7F7"/>
    <a:srgbClr val="E5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1D9885-2980-1166-F6EE-5DF49F08308B}" v="3" dt="2025-12-22T14:23:01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Ei tyyliä, ei ruudukko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0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0A7C7-AA3F-476B-B0EB-C70BC5CA0BCD}" type="datetimeFigureOut">
              <a:rPr lang="fi-FI" smtClean="0"/>
              <a:t>22.12.2025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2003DD-B956-4332-B588-A05840B6A93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750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979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291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CD67E-2A08-A422-9118-B8251DADC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>
            <a:extLst>
              <a:ext uri="{FF2B5EF4-FFF2-40B4-BE49-F238E27FC236}">
                <a16:creationId xmlns:a16="http://schemas.microsoft.com/office/drawing/2014/main" id="{EABB1CE0-631E-0487-B629-59CC72512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>
            <a:extLst>
              <a:ext uri="{FF2B5EF4-FFF2-40B4-BE49-F238E27FC236}">
                <a16:creationId xmlns:a16="http://schemas.microsoft.com/office/drawing/2014/main" id="{11126EF8-B697-487E-9B88-A35F89BB7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11862C-F92D-0F42-EED2-1DA2F2F66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713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2003DD-B956-4332-B588-A05840B6A93C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510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6.png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5827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66232745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F2836C77-DF8A-474A-891F-37B0718F990D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D45F654-812C-44B6-A9F2-170D4FAB72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66800" y="5223600"/>
            <a:ext cx="3539426" cy="12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404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3B016-79BC-4370-AA5B-E3EA44F35E22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61760504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04D75-840E-4566-AF9C-3FB97F16B251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012105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DDD24831-56B3-4858-8245-BDBC00D34678}"/>
              </a:ext>
            </a:extLst>
          </p:cNvPr>
          <p:cNvSpPr/>
          <p:nvPr/>
        </p:nvSpPr>
        <p:spPr bwMode="hidden">
          <a:xfrm>
            <a:off x="-3349" y="4984860"/>
            <a:ext cx="6099349" cy="1901629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5F11C5D-BDB1-4A2D-9AD2-DFE0C964F259}" type="datetime1">
              <a:rPr lang="fi-FI" smtClean="0"/>
              <a:t>22.12.2025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5" name="Kuva 14" descr="Digi- ja väestötietoviraston tunnus">
            <a:extLst>
              <a:ext uri="{FF2B5EF4-FFF2-40B4-BE49-F238E27FC236}">
                <a16:creationId xmlns:a16="http://schemas.microsoft.com/office/drawing/2014/main" id="{E00DFDA2-E927-495E-8EEE-78CFE8FE5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 bwMode="invGray">
          <a:xfrm>
            <a:off x="1666800" y="5223600"/>
            <a:ext cx="3539426" cy="12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133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6CB995C-C79A-4015-A10D-F333DE3B5F76}" type="datetime1">
              <a:rPr lang="fi-FI" smtClean="0"/>
              <a:t>22.12.2025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9256066A-40E3-46C4-B2D6-CEDE7B650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81841" y="5310000"/>
            <a:ext cx="4428319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21402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7D032-6D35-4555-8623-E5F95C025D5B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8946850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1F67800A-CF1F-45F9-9EDF-614F3A239FE5}" type="datetime1">
              <a:rPr lang="fi-FI" smtClean="0"/>
              <a:t>22.12.2025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5" name="Kuva 4" descr="Digi- ja väestötietoviraston tunnus">
            <a:extLst>
              <a:ext uri="{FF2B5EF4-FFF2-40B4-BE49-F238E27FC236}">
                <a16:creationId xmlns:a16="http://schemas.microsoft.com/office/drawing/2014/main" id="{C50A79D3-38F5-4FE7-B58C-5AA85913D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3881841" y="5310000"/>
            <a:ext cx="4428319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504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D33128-85DA-443B-8A21-8E6F8613974F}" type="datetime1">
              <a:rPr lang="fi-FI" smtClean="0"/>
              <a:t>22.12.2025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hidden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hidden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hidden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hidden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091992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846247-BE84-4CBF-8F32-F1A076D73628}" type="datetime1">
              <a:rPr lang="fi-FI" smtClean="0"/>
              <a:t>22.12.2025</a:t>
            </a:fld>
            <a:endParaRPr lang="fi-FI"/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7845026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D496E67-9ECF-475F-A9A0-56C4E35E31F7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721345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650723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12D7D81E-F7C8-4F07-B6EB-BC12228ACC1E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70024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64F241B-4108-4785-AD3C-B1D320AE400D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66239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84241AD3-489A-46F9-9DD9-4750A8E488A7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81024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C80988D-2B68-4A9F-9551-57688EBBDAE2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8659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B620CFF4-27F4-4BDE-9DF6-1CB68BBFB1E7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3288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9B8E1AF7-810E-49F4-BBCD-99CC68616256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5272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06AF2527-4765-4F6E-B75D-5132E66909F1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9697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B15BE71-9D0F-4989-AFDF-363D6B2D31FB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527096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57B42B3-8FED-49FD-97FD-AE13FD6FE83A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30716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B03EE-85B1-4316-94FF-AA3908984289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155553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485120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56B36-9B45-44AA-ADF8-6DEA1F153082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0638233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9C5B4-C050-4A73-A70F-7F0F2E5640A5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599612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F9A4625-8212-4732-8C82-18D79F6B89F4}" type="datetime1">
              <a:rPr lang="fi-FI" smtClean="0"/>
              <a:t>22.12.2025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537186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E53285F-68A2-4B8B-B963-8773DDBB7CF5}" type="datetime1">
              <a:rPr lang="fi-FI" smtClean="0"/>
              <a:t>22.12.2025</a:t>
            </a:fld>
            <a:endParaRPr lang="fi-FI"/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D1A0B9B4-8252-4322-8BD9-F432AA86B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3064851" y="2329200"/>
            <a:ext cx="6062298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287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4E9CA7F6-895B-4796-8E10-3C8DCC2B7830}" type="datetime1">
              <a:rPr lang="fi-FI" smtClean="0"/>
              <a:t>22.12.2025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B037F644-4073-481C-A431-0693D2ABE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851" y="2329200"/>
            <a:ext cx="6062298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17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ltGray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ltGray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50A61499-81CF-445E-9413-2EEC6BB096BC}" type="datetime1">
              <a:rPr lang="fi-FI" smtClean="0"/>
              <a:t>22.12.2025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434E0B0B-AFF3-48E2-9C2B-F4B3512BE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invGray">
          <a:xfrm>
            <a:off x="2792521" y="2880000"/>
            <a:ext cx="6606958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2715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E2F6A5A4-07F7-4117-A4F0-DE1BDF8DF5F1}" type="datetime1">
              <a:rPr lang="fi-FI" smtClean="0"/>
              <a:t>22.12.2025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8235373-5A31-4848-8A14-71421E388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2521" y="2880000"/>
            <a:ext cx="6606958" cy="100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624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765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7451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61280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14201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003479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514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19240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1049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5710214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692878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61004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21825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011911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2794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5095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white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white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white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white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37923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82230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2039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137916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025970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2033871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51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017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959010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106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88275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4231093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24424990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85754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20690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2881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6679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48722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91232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2039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rgbClr val="E30450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743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2044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487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219745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663291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540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030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15742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99591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E304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3507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white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white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white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white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72949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E304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31155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F3382D4F-7C84-480A-AC18-E63A4A650C5D}"/>
              </a:ext>
            </a:extLst>
          </p:cNvPr>
          <p:cNvSpPr/>
          <p:nvPr/>
        </p:nvSpPr>
        <p:spPr bwMode="hidden">
          <a:xfrm>
            <a:off x="0" y="0"/>
            <a:ext cx="12192000" cy="498486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BACF3387-9082-4943-9AF5-7388D9A3D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665969" y="5224614"/>
            <a:ext cx="2787211" cy="1278482"/>
          </a:xfrm>
          <a:prstGeom prst="rect">
            <a:avLst/>
          </a:prstGeom>
        </p:spPr>
      </p:pic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10" name="Päivämäärän paikkamerkki 9">
            <a:extLst>
              <a:ext uri="{FF2B5EF4-FFF2-40B4-BE49-F238E27FC236}">
                <a16:creationId xmlns:a16="http://schemas.microsoft.com/office/drawing/2014/main" id="{1FF6B260-4647-4494-BB9C-F1625C0D3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53A5B9F6-3F80-4CC4-BFF9-CF3E5F307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179A90EC-8B4D-4700-93E1-94F210C1E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592701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2C76EBF-985F-4C16-A843-476AD15F2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239272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C3D8C38B-FC7E-4662-931C-9C5BE65CC3D8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2DAA4F5-524B-40F7-AD35-51AEC7F81AEF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 descr="Digi- ja väestötietoviraston tunnus">
            <a:extLst>
              <a:ext uri="{FF2B5EF4-FFF2-40B4-BE49-F238E27FC236}">
                <a16:creationId xmlns:a16="http://schemas.microsoft.com/office/drawing/2014/main" id="{20E55507-0E5B-4A78-946C-D5110FEE4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CE2E1068-91A9-46B1-A5BE-B905AC067F97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BF45495D-0C84-4693-819C-D1123D30EBB1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A350E905-B624-4063-BED2-C4B58A304851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9681693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Ryhmä 10">
            <a:extLst>
              <a:ext uri="{FF2B5EF4-FFF2-40B4-BE49-F238E27FC236}">
                <a16:creationId xmlns:a16="http://schemas.microsoft.com/office/drawing/2014/main" id="{1AAE8461-27C3-48BB-884E-254EC69565A4}"/>
              </a:ext>
            </a:extLst>
          </p:cNvPr>
          <p:cNvGrpSpPr/>
          <p:nvPr/>
        </p:nvGrpSpPr>
        <p:grpSpPr bwMode="hidden">
          <a:xfrm>
            <a:off x="-3349" y="4984860"/>
            <a:ext cx="6099349" cy="1901629"/>
            <a:chOff x="6092650" y="4984860"/>
            <a:chExt cx="6099349" cy="1901629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DDD24831-56B3-4858-8245-BDBC00D34678}"/>
                </a:ext>
              </a:extLst>
            </p:cNvPr>
            <p:cNvSpPr/>
            <p:nvPr/>
          </p:nvSpPr>
          <p:spPr bwMode="hidden">
            <a:xfrm>
              <a:off x="6092650" y="4984860"/>
              <a:ext cx="6099349" cy="1901629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3" name="Kuva 12">
              <a:extLst>
                <a:ext uri="{FF2B5EF4-FFF2-40B4-BE49-F238E27FC236}">
                  <a16:creationId xmlns:a16="http://schemas.microsoft.com/office/drawing/2014/main" id="{3980747E-B0CF-43D8-8074-5A74416A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 bwMode="hidden">
            <a:xfrm>
              <a:off x="7773544" y="5224614"/>
              <a:ext cx="2787211" cy="1278482"/>
            </a:xfrm>
            <a:prstGeom prst="rect">
              <a:avLst/>
            </a:prstGeom>
          </p:spPr>
        </p:pic>
      </p:grp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4676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528000"/>
            <a:ext cx="9180000" cy="1440000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32CCB011-E2E3-4F2E-83BF-B901E38D14D9}"/>
              </a:ext>
            </a:extLst>
          </p:cNvPr>
          <p:cNvSpPr/>
          <p:nvPr/>
        </p:nvSpPr>
        <p:spPr bwMode="hidden">
          <a:xfrm>
            <a:off x="9140651" y="4984860"/>
            <a:ext cx="3048000" cy="1873140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9" name="Ryhmä 8">
            <a:extLst>
              <a:ext uri="{FF2B5EF4-FFF2-40B4-BE49-F238E27FC236}">
                <a16:creationId xmlns:a16="http://schemas.microsoft.com/office/drawing/2014/main" id="{BD8827BF-3D6D-4DF5-A30D-9A04A94C6FC0}"/>
              </a:ext>
            </a:extLst>
          </p:cNvPr>
          <p:cNvGrpSpPr/>
          <p:nvPr/>
        </p:nvGrpSpPr>
        <p:grpSpPr bwMode="hidden">
          <a:xfrm>
            <a:off x="6092651" y="4984860"/>
            <a:ext cx="3051349" cy="1873140"/>
            <a:chOff x="6092651" y="4984860"/>
            <a:chExt cx="3051349" cy="1873140"/>
          </a:xfrm>
        </p:grpSpPr>
        <p:sp>
          <p:nvSpPr>
            <p:cNvPr id="4" name="Suorakulmio 3">
              <a:extLst>
                <a:ext uri="{FF2B5EF4-FFF2-40B4-BE49-F238E27FC236}">
                  <a16:creationId xmlns:a16="http://schemas.microsoft.com/office/drawing/2014/main" id="{C3AABAE7-AA34-46B1-9B89-F0544A5D02B3}"/>
                </a:ext>
              </a:extLst>
            </p:cNvPr>
            <p:cNvSpPr/>
            <p:nvPr/>
          </p:nvSpPr>
          <p:spPr bwMode="hidden">
            <a:xfrm>
              <a:off x="6092651" y="4984860"/>
              <a:ext cx="3048000" cy="18731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92FDD505-F205-4559-B3F6-FCCB77DF07F2}"/>
                </a:ext>
              </a:extLst>
            </p:cNvPr>
            <p:cNvSpPr/>
            <p:nvPr/>
          </p:nvSpPr>
          <p:spPr bwMode="hidden">
            <a:xfrm>
              <a:off x="6096000" y="4984860"/>
              <a:ext cx="3048000" cy="1873140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374650" ty="26035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A69693A0-DB37-4870-BE10-D8B37247F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 bwMode="black">
          <a:xfrm>
            <a:off x="1677545" y="5224614"/>
            <a:ext cx="2787211" cy="1278482"/>
          </a:xfrm>
          <a:prstGeom prst="rect">
            <a:avLst/>
          </a:prstGeom>
        </p:spPr>
      </p:pic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74645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A5AC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20" name="Kuva 19" descr="Digi- ja väestötietoviraston tunnus">
            <a:extLst>
              <a:ext uri="{FF2B5EF4-FFF2-40B4-BE49-F238E27FC236}">
                <a16:creationId xmlns:a16="http://schemas.microsoft.com/office/drawing/2014/main" id="{AE1B0A49-214F-46E7-B3A9-21110354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66268" y="5308892"/>
            <a:ext cx="4859464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1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21305964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sisältö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000" y="1692000"/>
            <a:ext cx="10260000" cy="460800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C74A308-622B-48D4-A7AA-B474E127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12BB6CB-9C3B-424A-9641-6399B22B3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112549-0044-4E7E-925D-BA5C59C70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7" name="Ryhmä 16">
            <a:extLst>
              <a:ext uri="{FF2B5EF4-FFF2-40B4-BE49-F238E27FC236}">
                <a16:creationId xmlns:a16="http://schemas.microsoft.com/office/drawing/2014/main" id="{8F94617B-A202-4DB6-AEC6-402083A88305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D61E8AE6-4EF9-4FF6-B466-70075CA071D9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319BC257-BDFA-4BA0-B511-860E51A7FBB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0" name="Suorakulmio 19">
              <a:extLst>
                <a:ext uri="{FF2B5EF4-FFF2-40B4-BE49-F238E27FC236}">
                  <a16:creationId xmlns:a16="http://schemas.microsoft.com/office/drawing/2014/main" id="{6435D7D6-F2B8-4A6A-A634-E3F198167DC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sp>
        <p:nvSpPr>
          <p:cNvPr id="9" name="Otsikko 8">
            <a:extLst>
              <a:ext uri="{FF2B5EF4-FFF2-40B4-BE49-F238E27FC236}">
                <a16:creationId xmlns:a16="http://schemas.microsoft.com/office/drawing/2014/main" id="{317FA683-724A-43D4-9A19-6196648BA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517825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0599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hidden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hidden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hidden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hidden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10412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42298903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D159EC23-32AC-4A57-B362-E986AE830BEB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5D478EBF-7260-4333-A3DA-1A3FAB789462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Kuva 11" descr="Digi- ja väestötietoviraston tunnus">
            <a:extLst>
              <a:ext uri="{FF2B5EF4-FFF2-40B4-BE49-F238E27FC236}">
                <a16:creationId xmlns:a16="http://schemas.microsoft.com/office/drawing/2014/main" id="{8AA85937-5B2E-4F41-81B0-ED5CC46DC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3" name="Ryhmä 12">
            <a:extLst>
              <a:ext uri="{FF2B5EF4-FFF2-40B4-BE49-F238E27FC236}">
                <a16:creationId xmlns:a16="http://schemas.microsoft.com/office/drawing/2014/main" id="{57145983-7A52-449A-B262-21F547B26B93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74E45BEC-ABB1-4C14-8C86-4238C511AA46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54E4311F-16F3-4D91-A9F1-55ACC07B1FC9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8512937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84000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5908965" y="1692000"/>
            <a:ext cx="5040000" cy="4608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A926AF69-340F-4339-875D-0E52781B7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20" name="Ryhmä 19">
            <a:extLst>
              <a:ext uri="{FF2B5EF4-FFF2-40B4-BE49-F238E27FC236}">
                <a16:creationId xmlns:a16="http://schemas.microsoft.com/office/drawing/2014/main" id="{B2D0249D-8315-41B1-9780-9DAB2DB354D0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21" name="Suorakulmio 20">
              <a:extLst>
                <a:ext uri="{FF2B5EF4-FFF2-40B4-BE49-F238E27FC236}">
                  <a16:creationId xmlns:a16="http://schemas.microsoft.com/office/drawing/2014/main" id="{AED9E84E-5216-47DA-ADD8-5D15C1AC3B41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2" name="Suorakulmio 21">
              <a:extLst>
                <a:ext uri="{FF2B5EF4-FFF2-40B4-BE49-F238E27FC236}">
                  <a16:creationId xmlns:a16="http://schemas.microsoft.com/office/drawing/2014/main" id="{67F5547C-7954-4F4D-AC74-4A6EA2875AAC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23" name="Suorakulmio 22">
              <a:extLst>
                <a:ext uri="{FF2B5EF4-FFF2-40B4-BE49-F238E27FC236}">
                  <a16:creationId xmlns:a16="http://schemas.microsoft.com/office/drawing/2014/main" id="{87BBA05F-9F93-4AA6-84F8-33F19AED12C9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64952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97E8B0C-E577-4695-957B-1C995442E4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692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60984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568991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sisältö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53AF88-2FB5-4066-A63D-AF08E6233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2000" y="144000"/>
            <a:ext cx="5040000" cy="1224000"/>
          </a:xfrm>
        </p:spPr>
        <p:txBody>
          <a:bodyPr/>
          <a:lstStyle>
            <a:lvl1pPr>
              <a:defRPr/>
            </a:lvl1pPr>
          </a:lstStyle>
          <a:p>
            <a:r>
              <a:rPr lang="fi-FI"/>
              <a:t>Lisää otsikko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6552000" y="1980000"/>
            <a:ext cx="5040000" cy="417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60984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0B889DA2-6ABB-4EFE-B6AF-612F35A91766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81249EA6-2B9B-476A-8613-FA520AA1D78E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F358FB2-A4DC-4AC9-8D4C-4F349A6FDCA6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06FFC29D-9168-46DC-98B8-6113FC96D5D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2701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02192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583018"/>
            <a:ext cx="7831000" cy="378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rgbClr val="1E1E1E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0131D400-A51F-4E9A-8776-CC32B0896B0D}"/>
              </a:ext>
            </a:extLst>
          </p:cNvPr>
          <p:cNvSpPr/>
          <p:nvPr/>
        </p:nvSpPr>
        <p:spPr bwMode="hidden">
          <a:xfrm>
            <a:off x="9537540" y="0"/>
            <a:ext cx="2654462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1194658-33A7-428A-94A4-3B04F135436C}"/>
              </a:ext>
            </a:extLst>
          </p:cNvPr>
          <p:cNvSpPr/>
          <p:nvPr/>
        </p:nvSpPr>
        <p:spPr bwMode="hidden">
          <a:xfrm>
            <a:off x="9537538" y="0"/>
            <a:ext cx="2654462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0" name="Ryhmä 9">
            <a:extLst>
              <a:ext uri="{FF2B5EF4-FFF2-40B4-BE49-F238E27FC236}">
                <a16:creationId xmlns:a16="http://schemas.microsoft.com/office/drawing/2014/main" id="{DD8B682A-67E4-46A6-BF9B-BB9CFF0FF7D4}"/>
              </a:ext>
            </a:extLst>
          </p:cNvPr>
          <p:cNvGrpSpPr/>
          <p:nvPr/>
        </p:nvGrpSpPr>
        <p:grpSpPr bwMode="hidden">
          <a:xfrm>
            <a:off x="9537538" y="1686458"/>
            <a:ext cx="2654462" cy="3485083"/>
            <a:chOff x="9537538" y="1686458"/>
            <a:chExt cx="2654462" cy="3485083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E0F50E4C-D7C1-4D38-8956-62CA7B75DA2C}"/>
                </a:ext>
              </a:extLst>
            </p:cNvPr>
            <p:cNvSpPr/>
            <p:nvPr/>
          </p:nvSpPr>
          <p:spPr bwMode="hidden">
            <a:xfrm>
              <a:off x="9537539" y="1686459"/>
              <a:ext cx="2654461" cy="3485082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752EF954-A7E9-4DC0-8EB8-7520B2D8E250}"/>
                </a:ext>
              </a:extLst>
            </p:cNvPr>
            <p:cNvSpPr/>
            <p:nvPr/>
          </p:nvSpPr>
          <p:spPr bwMode="hidden">
            <a:xfrm>
              <a:off x="9537538" y="1686458"/>
              <a:ext cx="2654462" cy="348508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0" ty="254000" sx="55000" sy="55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3585933E-E513-4D2D-80F4-4DDBF5BBF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F5A47C6D-ED80-42DB-BFC6-B25792E28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46A0DB30-44AF-4FD4-B5C2-C0A11B7E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767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06000" y="1058400"/>
            <a:ext cx="9180000" cy="2844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06000" y="3913200"/>
            <a:ext cx="9180000" cy="798496"/>
          </a:xfrm>
          <a:prstGeom prst="rect">
            <a:avLst/>
          </a:prstGeom>
        </p:spPr>
        <p:txBody>
          <a:bodyPr/>
          <a:lstStyle>
            <a:lvl1pPr marL="0" marR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9F6A7473-39BB-4150-A94F-200D3B3A9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FE697-1EF0-4E9A-B881-22083B830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4" name="Dian numeron paikkamerkki 13">
            <a:extLst>
              <a:ext uri="{FF2B5EF4-FFF2-40B4-BE49-F238E27FC236}">
                <a16:creationId xmlns:a16="http://schemas.microsoft.com/office/drawing/2014/main" id="{86ED129E-CDCF-4E00-90E1-93996D9FB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2C5EE30-2825-4F54-A285-C3478FA6782B}"/>
              </a:ext>
            </a:extLst>
          </p:cNvPr>
          <p:cNvCxnSpPr>
            <a:cxnSpLocks/>
          </p:cNvCxnSpPr>
          <p:nvPr/>
        </p:nvCxnSpPr>
        <p:spPr>
          <a:xfrm>
            <a:off x="3396000" y="4711698"/>
            <a:ext cx="5400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Ryhmä 15">
            <a:extLst>
              <a:ext uri="{FF2B5EF4-FFF2-40B4-BE49-F238E27FC236}">
                <a16:creationId xmlns:a16="http://schemas.microsoft.com/office/drawing/2014/main" id="{72670C36-271B-4D79-868F-3B737A5E3AAB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E04F78F4-5499-49EA-AEF7-18DE888894C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8" name="Suorakulmio 17">
              <a:extLst>
                <a:ext uri="{FF2B5EF4-FFF2-40B4-BE49-F238E27FC236}">
                  <a16:creationId xmlns:a16="http://schemas.microsoft.com/office/drawing/2014/main" id="{8CBF931B-A378-48C8-8824-EC763AA02375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9" name="Suorakulmio 18">
              <a:extLst>
                <a:ext uri="{FF2B5EF4-FFF2-40B4-BE49-F238E27FC236}">
                  <a16:creationId xmlns:a16="http://schemas.microsoft.com/office/drawing/2014/main" id="{1550037E-50FC-4D49-AD61-18C6D23A73E2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3" name="Kuva 12" descr="Digi- ja väestötietoviraston tunnus">
            <a:extLst>
              <a:ext uri="{FF2B5EF4-FFF2-40B4-BE49-F238E27FC236}">
                <a16:creationId xmlns:a16="http://schemas.microsoft.com/office/drawing/2014/main" id="{F17563C3-911C-480B-BA3B-982F8BB1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66267" y="5308892"/>
            <a:ext cx="4859467" cy="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467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854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san ylätunnist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40000" y="2349001"/>
            <a:ext cx="7831000" cy="2160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800">
                <a:solidFill>
                  <a:schemeClr val="accent6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440000" y="4788000"/>
            <a:ext cx="7831000" cy="165600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28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6" name="Kuva 5" descr="Digi- ja väestötietoviraston tunnus">
            <a:extLst>
              <a:ext uri="{FF2B5EF4-FFF2-40B4-BE49-F238E27FC236}">
                <a16:creationId xmlns:a16="http://schemas.microsoft.com/office/drawing/2014/main" id="{F3B074BD-D428-4E36-90E8-FEE517079F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197C2E35-5949-46BD-873D-3B12F62EE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1" name="Alatunnisteen paikkamerkki 10">
            <a:extLst>
              <a:ext uri="{FF2B5EF4-FFF2-40B4-BE49-F238E27FC236}">
                <a16:creationId xmlns:a16="http://schemas.microsoft.com/office/drawing/2014/main" id="{E5C2EC7C-6591-4F5A-8AD2-29EB4012B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2" name="Dian numeron paikkamerkki 11">
            <a:extLst>
              <a:ext uri="{FF2B5EF4-FFF2-40B4-BE49-F238E27FC236}">
                <a16:creationId xmlns:a16="http://schemas.microsoft.com/office/drawing/2014/main" id="{0BA36DD4-C3E7-4A22-A4E1-5BAF3ECE8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11AFF80D-D3E5-423A-96AE-7311558F83BF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CECF133C-4B96-4CB3-ABCE-F866667A465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07875BE8-0288-4A8E-BCE9-F343B54BCDC1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722ECC97-2AC3-4CD1-B686-55337FB517D3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03532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1268000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306456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B6C2AA10-EF8C-401A-8DBF-CD497FD778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177800"/>
            <a:ext cx="11268000" cy="6696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CB6CD6-2188-4AEE-ABD6-C5A6ED95EA7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4BEAFFA4-05E3-4451-8C5A-90B263D107F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3F6B199-90A9-46C8-8A30-DA2859C15FA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190E73AA-F0FE-4DF0-BC0E-A98421FC5DBA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4436CC7E-BC95-4A9F-8C18-564ADE79F7C8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9C867BD7-30D4-46E5-8607-A4875A9CE557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7" name="Suorakulmio 16">
              <a:extLst>
                <a:ext uri="{FF2B5EF4-FFF2-40B4-BE49-F238E27FC236}">
                  <a16:creationId xmlns:a16="http://schemas.microsoft.com/office/drawing/2014/main" id="{57087915-E1F7-4CC7-B9D1-17F2E14E4B3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2965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2408" y="6390590"/>
            <a:ext cx="1512000" cy="216000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02A0EA0F-B73A-431C-938D-59D404C67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2022534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C1016184-14CF-4DB5-9F23-8AB5AB16E363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rgbClr val="0034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A983AAF2-C013-4D41-8EB7-AEC78A378EE1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 descr="Digi- ja väestötietoviraston tunnus">
            <a:extLst>
              <a:ext uri="{FF2B5EF4-FFF2-40B4-BE49-F238E27FC236}">
                <a16:creationId xmlns:a16="http://schemas.microsoft.com/office/drawing/2014/main" id="{F0D575C6-B4CB-4C8C-B09E-A8BA22F563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grpSp>
        <p:nvGrpSpPr>
          <p:cNvPr id="11" name="Ryhmä 10">
            <a:extLst>
              <a:ext uri="{FF2B5EF4-FFF2-40B4-BE49-F238E27FC236}">
                <a16:creationId xmlns:a16="http://schemas.microsoft.com/office/drawing/2014/main" id="{5E6A761A-5485-4C61-9452-FFB6B0F07BE8}"/>
              </a:ext>
            </a:extLst>
          </p:cNvPr>
          <p:cNvGrpSpPr/>
          <p:nvPr/>
        </p:nvGrpSpPr>
        <p:grpSpPr bwMode="hidden">
          <a:xfrm>
            <a:off x="11264198" y="1686458"/>
            <a:ext cx="927802" cy="1742542"/>
            <a:chOff x="11264198" y="1686458"/>
            <a:chExt cx="927802" cy="1742542"/>
          </a:xfrm>
        </p:grpSpPr>
        <p:sp>
          <p:nvSpPr>
            <p:cNvPr id="12" name="Suorakulmio 11">
              <a:extLst>
                <a:ext uri="{FF2B5EF4-FFF2-40B4-BE49-F238E27FC236}">
                  <a16:creationId xmlns:a16="http://schemas.microsoft.com/office/drawing/2014/main" id="{252FAD0E-F6EC-4A36-9600-7C7E38D4D5FA}"/>
                </a:ext>
              </a:extLst>
            </p:cNvPr>
            <p:cNvSpPr/>
            <p:nvPr/>
          </p:nvSpPr>
          <p:spPr bwMode="hidden">
            <a:xfrm>
              <a:off x="11264202" y="1686460"/>
              <a:ext cx="927798" cy="1742540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3" name="Suorakulmio 12">
              <a:extLst>
                <a:ext uri="{FF2B5EF4-FFF2-40B4-BE49-F238E27FC236}">
                  <a16:creationId xmlns:a16="http://schemas.microsoft.com/office/drawing/2014/main" id="{DC20AD70-ABB1-4DC9-B024-AE94F8483613}"/>
                </a:ext>
              </a:extLst>
            </p:cNvPr>
            <p:cNvSpPr/>
            <p:nvPr/>
          </p:nvSpPr>
          <p:spPr bwMode="hidden">
            <a:xfrm>
              <a:off x="11264198" y="1686458"/>
              <a:ext cx="927801" cy="1742541"/>
            </a:xfrm>
            <a:prstGeom prst="rect">
              <a:avLst/>
            </a:prstGeom>
            <a:blipFill dpi="0" rotWithShape="1"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tile tx="254000" ty="247650" sx="47000" sy="47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41210671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in otsi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4F961BD-32BD-4DE6-B24F-B0EB60775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FFEAC66-BCC1-4B4A-BCE6-F4D5ED1A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FDF1CBE-9061-489C-A9E5-D5183285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38BAC7-72E6-414E-831C-82D7CC72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grpSp>
        <p:nvGrpSpPr>
          <p:cNvPr id="8" name="Ryhmä 7">
            <a:extLst>
              <a:ext uri="{FF2B5EF4-FFF2-40B4-BE49-F238E27FC236}">
                <a16:creationId xmlns:a16="http://schemas.microsoft.com/office/drawing/2014/main" id="{738360B7-AE91-4CAF-A166-7074CED54921}"/>
              </a:ext>
            </a:extLst>
          </p:cNvPr>
          <p:cNvGrpSpPr/>
          <p:nvPr/>
        </p:nvGrpSpPr>
        <p:grpSpPr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552841BB-896F-4F48-809A-AD41DE7C7455}"/>
                </a:ext>
              </a:extLst>
            </p:cNvPr>
            <p:cNvSpPr/>
            <p:nvPr/>
          </p:nvSpPr>
          <p:spPr>
            <a:xfrm>
              <a:off x="9133255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6E0D0B58-66C8-4190-A04A-4F528556889F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1" name="Suorakulmio 10">
              <a:extLst>
                <a:ext uri="{FF2B5EF4-FFF2-40B4-BE49-F238E27FC236}">
                  <a16:creationId xmlns:a16="http://schemas.microsoft.com/office/drawing/2014/main" id="{823E83E4-AEED-4C33-A203-6466D707B775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4782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A37E8B59-D931-4CB6-B42B-DB23F837F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B92F1AF-E5FA-406B-B353-D16B1931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5A59688-61A6-4E69-B374-6CB9907B2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6233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25A0052B-41D1-47BE-A183-81F6A83E295C}"/>
              </a:ext>
            </a:extLst>
          </p:cNvPr>
          <p:cNvSpPr/>
          <p:nvPr/>
        </p:nvSpPr>
        <p:spPr bwMode="hidden">
          <a:xfrm>
            <a:off x="6090736" y="5929200"/>
            <a:ext cx="6120000" cy="936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771421" y="2328672"/>
            <a:ext cx="6649152" cy="921794"/>
          </a:xfrm>
          <a:prstGeom prst="rect">
            <a:avLst/>
          </a:prstGeom>
        </p:spPr>
      </p:pic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B02262EB-F94A-451E-B47B-CF24D0A30A60}"/>
              </a:ext>
            </a:extLst>
          </p:cNvPr>
          <p:cNvSpPr/>
          <p:nvPr/>
        </p:nvSpPr>
        <p:spPr bwMode="hidden">
          <a:xfrm>
            <a:off x="6087600" y="5929200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46454" y="5930198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F5B65B6B-B873-4044-B697-B6E3454C0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 bwMode="white">
          <a:xfrm>
            <a:off x="0" y="5929200"/>
            <a:ext cx="6120000" cy="928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9AB2CB-A76C-46BA-BEC2-2F71E558B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97A2FB5-9A41-422B-9CB8-63068D8F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35149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apaamuotoinen: Muoto 11">
            <a:extLst>
              <a:ext uri="{FF2B5EF4-FFF2-40B4-BE49-F238E27FC236}">
                <a16:creationId xmlns:a16="http://schemas.microsoft.com/office/drawing/2014/main" id="{FA43DC77-9C6F-421F-BC8B-2D4CD58983BE}"/>
              </a:ext>
            </a:extLst>
          </p:cNvPr>
          <p:cNvSpPr/>
          <p:nvPr/>
        </p:nvSpPr>
        <p:spPr bwMode="hidden">
          <a:xfrm>
            <a:off x="6087620" y="5930582"/>
            <a:ext cx="3058854" cy="929568"/>
          </a:xfrm>
          <a:custGeom>
            <a:avLst/>
            <a:gdLst>
              <a:gd name="connsiteX0" fmla="*/ 2865150 w 3058854"/>
              <a:gd name="connsiteY0" fmla="*/ 927801 h 929568"/>
              <a:gd name="connsiteX1" fmla="*/ 2885770 w 3058854"/>
              <a:gd name="connsiteY1" fmla="*/ 927801 h 929568"/>
              <a:gd name="connsiteX2" fmla="*/ 2885774 w 3058854"/>
              <a:gd name="connsiteY2" fmla="*/ 929568 h 929568"/>
              <a:gd name="connsiteX3" fmla="*/ 2865150 w 3058854"/>
              <a:gd name="connsiteY3" fmla="*/ 929568 h 929568"/>
              <a:gd name="connsiteX4" fmla="*/ 2604206 w 3058854"/>
              <a:gd name="connsiteY4" fmla="*/ 927801 h 929568"/>
              <a:gd name="connsiteX5" fmla="*/ 2624547 w 3058854"/>
              <a:gd name="connsiteY5" fmla="*/ 927801 h 929568"/>
              <a:gd name="connsiteX6" fmla="*/ 2624547 w 3058854"/>
              <a:gd name="connsiteY6" fmla="*/ 929568 h 929568"/>
              <a:gd name="connsiteX7" fmla="*/ 2604206 w 3058854"/>
              <a:gd name="connsiteY7" fmla="*/ 929568 h 929568"/>
              <a:gd name="connsiteX8" fmla="*/ 2344134 w 3058854"/>
              <a:gd name="connsiteY8" fmla="*/ 927801 h 929568"/>
              <a:gd name="connsiteX9" fmla="*/ 2364793 w 3058854"/>
              <a:gd name="connsiteY9" fmla="*/ 927801 h 929568"/>
              <a:gd name="connsiteX10" fmla="*/ 2364796 w 3058854"/>
              <a:gd name="connsiteY10" fmla="*/ 929568 h 929568"/>
              <a:gd name="connsiteX11" fmla="*/ 2344134 w 3058854"/>
              <a:gd name="connsiteY11" fmla="*/ 929568 h 929568"/>
              <a:gd name="connsiteX12" fmla="*/ 2083335 w 3058854"/>
              <a:gd name="connsiteY12" fmla="*/ 927801 h 929568"/>
              <a:gd name="connsiteX13" fmla="*/ 2103676 w 3058854"/>
              <a:gd name="connsiteY13" fmla="*/ 927801 h 929568"/>
              <a:gd name="connsiteX14" fmla="*/ 2103676 w 3058854"/>
              <a:gd name="connsiteY14" fmla="*/ 929568 h 929568"/>
              <a:gd name="connsiteX15" fmla="*/ 2083335 w 3058854"/>
              <a:gd name="connsiteY15" fmla="*/ 929568 h 929568"/>
              <a:gd name="connsiteX16" fmla="*/ 1823118 w 3058854"/>
              <a:gd name="connsiteY16" fmla="*/ 927801 h 929568"/>
              <a:gd name="connsiteX17" fmla="*/ 1843777 w 3058854"/>
              <a:gd name="connsiteY17" fmla="*/ 927801 h 929568"/>
              <a:gd name="connsiteX18" fmla="*/ 1843780 w 3058854"/>
              <a:gd name="connsiteY18" fmla="*/ 929568 h 929568"/>
              <a:gd name="connsiteX19" fmla="*/ 1823118 w 3058854"/>
              <a:gd name="connsiteY19" fmla="*/ 929568 h 929568"/>
              <a:gd name="connsiteX20" fmla="*/ 1562030 w 3058854"/>
              <a:gd name="connsiteY20" fmla="*/ 927801 h 929568"/>
              <a:gd name="connsiteX21" fmla="*/ 1582661 w 3058854"/>
              <a:gd name="connsiteY21" fmla="*/ 927801 h 929568"/>
              <a:gd name="connsiteX22" fmla="*/ 1582661 w 3058854"/>
              <a:gd name="connsiteY22" fmla="*/ 929568 h 929568"/>
              <a:gd name="connsiteX23" fmla="*/ 1562030 w 3058854"/>
              <a:gd name="connsiteY23" fmla="*/ 929568 h 929568"/>
              <a:gd name="connsiteX24" fmla="*/ 1302103 w 3058854"/>
              <a:gd name="connsiteY24" fmla="*/ 927801 h 929568"/>
              <a:gd name="connsiteX25" fmla="*/ 1322153 w 3058854"/>
              <a:gd name="connsiteY25" fmla="*/ 927801 h 929568"/>
              <a:gd name="connsiteX26" fmla="*/ 1322153 w 3058854"/>
              <a:gd name="connsiteY26" fmla="*/ 929568 h 929568"/>
              <a:gd name="connsiteX27" fmla="*/ 1302103 w 3058854"/>
              <a:gd name="connsiteY27" fmla="*/ 929568 h 929568"/>
              <a:gd name="connsiteX28" fmla="*/ 1041304 w 3058854"/>
              <a:gd name="connsiteY28" fmla="*/ 927801 h 929568"/>
              <a:gd name="connsiteX29" fmla="*/ 1061645 w 3058854"/>
              <a:gd name="connsiteY29" fmla="*/ 927801 h 929568"/>
              <a:gd name="connsiteX30" fmla="*/ 1061645 w 3058854"/>
              <a:gd name="connsiteY30" fmla="*/ 929568 h 929568"/>
              <a:gd name="connsiteX31" fmla="*/ 1041304 w 3058854"/>
              <a:gd name="connsiteY31" fmla="*/ 929568 h 929568"/>
              <a:gd name="connsiteX32" fmla="*/ 781232 w 3058854"/>
              <a:gd name="connsiteY32" fmla="*/ 927801 h 929568"/>
              <a:gd name="connsiteX33" fmla="*/ 801891 w 3058854"/>
              <a:gd name="connsiteY33" fmla="*/ 927801 h 929568"/>
              <a:gd name="connsiteX34" fmla="*/ 801894 w 3058854"/>
              <a:gd name="connsiteY34" fmla="*/ 929568 h 929568"/>
              <a:gd name="connsiteX35" fmla="*/ 781232 w 3058854"/>
              <a:gd name="connsiteY35" fmla="*/ 929568 h 929568"/>
              <a:gd name="connsiteX36" fmla="*/ 520434 w 3058854"/>
              <a:gd name="connsiteY36" fmla="*/ 927801 h 929568"/>
              <a:gd name="connsiteX37" fmla="*/ 540775 w 3058854"/>
              <a:gd name="connsiteY37" fmla="*/ 927801 h 929568"/>
              <a:gd name="connsiteX38" fmla="*/ 540775 w 3058854"/>
              <a:gd name="connsiteY38" fmla="*/ 929568 h 929568"/>
              <a:gd name="connsiteX39" fmla="*/ 520434 w 3058854"/>
              <a:gd name="connsiteY39" fmla="*/ 929568 h 929568"/>
              <a:gd name="connsiteX40" fmla="*/ 260217 w 3058854"/>
              <a:gd name="connsiteY40" fmla="*/ 927801 h 929568"/>
              <a:gd name="connsiteX41" fmla="*/ 280876 w 3058854"/>
              <a:gd name="connsiteY41" fmla="*/ 927801 h 929568"/>
              <a:gd name="connsiteX42" fmla="*/ 280879 w 3058854"/>
              <a:gd name="connsiteY42" fmla="*/ 929568 h 929568"/>
              <a:gd name="connsiteX43" fmla="*/ 260217 w 3058854"/>
              <a:gd name="connsiteY43" fmla="*/ 929568 h 929568"/>
              <a:gd name="connsiteX44" fmla="*/ 3029039 w 3058854"/>
              <a:gd name="connsiteY44" fmla="*/ 606652 h 929568"/>
              <a:gd name="connsiteX45" fmla="*/ 3053264 w 3058854"/>
              <a:gd name="connsiteY45" fmla="*/ 626165 h 929568"/>
              <a:gd name="connsiteX46" fmla="*/ 3053264 w 3058854"/>
              <a:gd name="connsiteY46" fmla="*/ 927801 h 929568"/>
              <a:gd name="connsiteX47" fmla="*/ 2885770 w 3058854"/>
              <a:gd name="connsiteY47" fmla="*/ 927801 h 929568"/>
              <a:gd name="connsiteX48" fmla="*/ 2885346 w 3058854"/>
              <a:gd name="connsiteY48" fmla="*/ 725151 h 929568"/>
              <a:gd name="connsiteX49" fmla="*/ 2508023 w 3058854"/>
              <a:gd name="connsiteY49" fmla="*/ 606652 h 929568"/>
              <a:gd name="connsiteX50" fmla="*/ 2604206 w 3058854"/>
              <a:gd name="connsiteY50" fmla="*/ 684127 h 929568"/>
              <a:gd name="connsiteX51" fmla="*/ 2604206 w 3058854"/>
              <a:gd name="connsiteY51" fmla="*/ 927801 h 929568"/>
              <a:gd name="connsiteX52" fmla="*/ 2364793 w 3058854"/>
              <a:gd name="connsiteY52" fmla="*/ 927801 h 929568"/>
              <a:gd name="connsiteX53" fmla="*/ 2364475 w 3058854"/>
              <a:gd name="connsiteY53" fmla="*/ 725151 h 929568"/>
              <a:gd name="connsiteX54" fmla="*/ 1987007 w 3058854"/>
              <a:gd name="connsiteY54" fmla="*/ 606652 h 929568"/>
              <a:gd name="connsiteX55" fmla="*/ 2083335 w 3058854"/>
              <a:gd name="connsiteY55" fmla="*/ 684127 h 929568"/>
              <a:gd name="connsiteX56" fmla="*/ 2083335 w 3058854"/>
              <a:gd name="connsiteY56" fmla="*/ 927801 h 929568"/>
              <a:gd name="connsiteX57" fmla="*/ 1843777 w 3058854"/>
              <a:gd name="connsiteY57" fmla="*/ 927801 h 929568"/>
              <a:gd name="connsiteX58" fmla="*/ 1843459 w 3058854"/>
              <a:gd name="connsiteY58" fmla="*/ 725151 h 929568"/>
              <a:gd name="connsiteX59" fmla="*/ 1465701 w 3058854"/>
              <a:gd name="connsiteY59" fmla="*/ 606652 h 929568"/>
              <a:gd name="connsiteX60" fmla="*/ 1562030 w 3058854"/>
              <a:gd name="connsiteY60" fmla="*/ 684127 h 929568"/>
              <a:gd name="connsiteX61" fmla="*/ 1562030 w 3058854"/>
              <a:gd name="connsiteY61" fmla="*/ 927801 h 929568"/>
              <a:gd name="connsiteX62" fmla="*/ 1322153 w 3058854"/>
              <a:gd name="connsiteY62" fmla="*/ 927801 h 929568"/>
              <a:gd name="connsiteX63" fmla="*/ 1322153 w 3058854"/>
              <a:gd name="connsiteY63" fmla="*/ 725151 h 929568"/>
              <a:gd name="connsiteX64" fmla="*/ 945121 w 3058854"/>
              <a:gd name="connsiteY64" fmla="*/ 606652 h 929568"/>
              <a:gd name="connsiteX65" fmla="*/ 1041304 w 3058854"/>
              <a:gd name="connsiteY65" fmla="*/ 684127 h 929568"/>
              <a:gd name="connsiteX66" fmla="*/ 1041304 w 3058854"/>
              <a:gd name="connsiteY66" fmla="*/ 927801 h 929568"/>
              <a:gd name="connsiteX67" fmla="*/ 801891 w 3058854"/>
              <a:gd name="connsiteY67" fmla="*/ 927801 h 929568"/>
              <a:gd name="connsiteX68" fmla="*/ 801573 w 3058854"/>
              <a:gd name="connsiteY68" fmla="*/ 725151 h 929568"/>
              <a:gd name="connsiteX69" fmla="*/ 424106 w 3058854"/>
              <a:gd name="connsiteY69" fmla="*/ 606652 h 929568"/>
              <a:gd name="connsiteX70" fmla="*/ 520434 w 3058854"/>
              <a:gd name="connsiteY70" fmla="*/ 684127 h 929568"/>
              <a:gd name="connsiteX71" fmla="*/ 520434 w 3058854"/>
              <a:gd name="connsiteY71" fmla="*/ 927801 h 929568"/>
              <a:gd name="connsiteX72" fmla="*/ 280876 w 3058854"/>
              <a:gd name="connsiteY72" fmla="*/ 927801 h 929568"/>
              <a:gd name="connsiteX73" fmla="*/ 280558 w 3058854"/>
              <a:gd name="connsiteY73" fmla="*/ 725151 h 929568"/>
              <a:gd name="connsiteX74" fmla="*/ 3053264 w 3058854"/>
              <a:gd name="connsiteY74" fmla="*/ 600261 h 929568"/>
              <a:gd name="connsiteX75" fmla="*/ 3058854 w 3058854"/>
              <a:gd name="connsiteY75" fmla="*/ 604778 h 929568"/>
              <a:gd name="connsiteX76" fmla="*/ 3058854 w 3058854"/>
              <a:gd name="connsiteY76" fmla="*/ 630668 h 929568"/>
              <a:gd name="connsiteX77" fmla="*/ 3053264 w 3058854"/>
              <a:gd name="connsiteY77" fmla="*/ 626165 h 929568"/>
              <a:gd name="connsiteX78" fmla="*/ 5264 w 3058854"/>
              <a:gd name="connsiteY78" fmla="*/ 187776 h 929568"/>
              <a:gd name="connsiteX79" fmla="*/ 5264 w 3058854"/>
              <a:gd name="connsiteY79" fmla="*/ 499161 h 929568"/>
              <a:gd name="connsiteX80" fmla="*/ 0 w 3058854"/>
              <a:gd name="connsiteY80" fmla="*/ 499161 h 929568"/>
              <a:gd name="connsiteX81" fmla="*/ 0 w 3058854"/>
              <a:gd name="connsiteY81" fmla="*/ 192123 h 929568"/>
              <a:gd name="connsiteX82" fmla="*/ 2247806 w 3058854"/>
              <a:gd name="connsiteY82" fmla="*/ 82916 h 929568"/>
              <a:gd name="connsiteX83" fmla="*/ 2344134 w 3058854"/>
              <a:gd name="connsiteY83" fmla="*/ 160390 h 929568"/>
              <a:gd name="connsiteX84" fmla="*/ 2344134 w 3058854"/>
              <a:gd name="connsiteY84" fmla="*/ 413253 h 929568"/>
              <a:gd name="connsiteX85" fmla="*/ 2264515 w 3058854"/>
              <a:gd name="connsiteY85" fmla="*/ 479149 h 929568"/>
              <a:gd name="connsiteX86" fmla="*/ 2104258 w 3058854"/>
              <a:gd name="connsiteY86" fmla="*/ 479149 h 929568"/>
              <a:gd name="connsiteX87" fmla="*/ 2104258 w 3058854"/>
              <a:gd name="connsiteY87" fmla="*/ 201415 h 929568"/>
              <a:gd name="connsiteX88" fmla="*/ 1205920 w 3058854"/>
              <a:gd name="connsiteY88" fmla="*/ 82916 h 929568"/>
              <a:gd name="connsiteX89" fmla="*/ 1302103 w 3058854"/>
              <a:gd name="connsiteY89" fmla="*/ 160390 h 929568"/>
              <a:gd name="connsiteX90" fmla="*/ 1302103 w 3058854"/>
              <a:gd name="connsiteY90" fmla="*/ 413253 h 929568"/>
              <a:gd name="connsiteX91" fmla="*/ 1222629 w 3058854"/>
              <a:gd name="connsiteY91" fmla="*/ 479149 h 929568"/>
              <a:gd name="connsiteX92" fmla="*/ 1062227 w 3058854"/>
              <a:gd name="connsiteY92" fmla="*/ 479149 h 929568"/>
              <a:gd name="connsiteX93" fmla="*/ 1062227 w 3058854"/>
              <a:gd name="connsiteY93" fmla="*/ 201415 h 929568"/>
              <a:gd name="connsiteX94" fmla="*/ 684904 w 3058854"/>
              <a:gd name="connsiteY94" fmla="*/ 82916 h 929568"/>
              <a:gd name="connsiteX95" fmla="*/ 781232 w 3058854"/>
              <a:gd name="connsiteY95" fmla="*/ 160390 h 929568"/>
              <a:gd name="connsiteX96" fmla="*/ 781232 w 3058854"/>
              <a:gd name="connsiteY96" fmla="*/ 413253 h 929568"/>
              <a:gd name="connsiteX97" fmla="*/ 701612 w 3058854"/>
              <a:gd name="connsiteY97" fmla="*/ 479149 h 929568"/>
              <a:gd name="connsiteX98" fmla="*/ 541356 w 3058854"/>
              <a:gd name="connsiteY98" fmla="*/ 479149 h 929568"/>
              <a:gd name="connsiteX99" fmla="*/ 541356 w 3058854"/>
              <a:gd name="connsiteY99" fmla="*/ 201415 h 929568"/>
              <a:gd name="connsiteX100" fmla="*/ 163889 w 3058854"/>
              <a:gd name="connsiteY100" fmla="*/ 82916 h 929568"/>
              <a:gd name="connsiteX101" fmla="*/ 260217 w 3058854"/>
              <a:gd name="connsiteY101" fmla="*/ 160390 h 929568"/>
              <a:gd name="connsiteX102" fmla="*/ 260217 w 3058854"/>
              <a:gd name="connsiteY102" fmla="*/ 413253 h 929568"/>
              <a:gd name="connsiteX103" fmla="*/ 180743 w 3058854"/>
              <a:gd name="connsiteY103" fmla="*/ 479149 h 929568"/>
              <a:gd name="connsiteX104" fmla="*/ 20341 w 3058854"/>
              <a:gd name="connsiteY104" fmla="*/ 479149 h 929568"/>
              <a:gd name="connsiteX105" fmla="*/ 20341 w 3058854"/>
              <a:gd name="connsiteY105" fmla="*/ 201415 h 929568"/>
              <a:gd name="connsiteX106" fmla="*/ 2768821 w 3058854"/>
              <a:gd name="connsiteY106" fmla="*/ 82915 h 929568"/>
              <a:gd name="connsiteX107" fmla="*/ 2865149 w 3058854"/>
              <a:gd name="connsiteY107" fmla="*/ 160390 h 929568"/>
              <a:gd name="connsiteX108" fmla="*/ 2865149 w 3058854"/>
              <a:gd name="connsiteY108" fmla="*/ 413252 h 929568"/>
              <a:gd name="connsiteX109" fmla="*/ 2785530 w 3058854"/>
              <a:gd name="connsiteY109" fmla="*/ 479148 h 929568"/>
              <a:gd name="connsiteX110" fmla="*/ 2625273 w 3058854"/>
              <a:gd name="connsiteY110" fmla="*/ 479148 h 929568"/>
              <a:gd name="connsiteX111" fmla="*/ 2625273 w 3058854"/>
              <a:gd name="connsiteY111" fmla="*/ 201414 h 929568"/>
              <a:gd name="connsiteX112" fmla="*/ 1727226 w 3058854"/>
              <a:gd name="connsiteY112" fmla="*/ 82915 h 929568"/>
              <a:gd name="connsiteX113" fmla="*/ 1823554 w 3058854"/>
              <a:gd name="connsiteY113" fmla="*/ 160390 h 929568"/>
              <a:gd name="connsiteX114" fmla="*/ 1823554 w 3058854"/>
              <a:gd name="connsiteY114" fmla="*/ 413252 h 929568"/>
              <a:gd name="connsiteX115" fmla="*/ 1743498 w 3058854"/>
              <a:gd name="connsiteY115" fmla="*/ 479148 h 929568"/>
              <a:gd name="connsiteX116" fmla="*/ 1583678 w 3058854"/>
              <a:gd name="connsiteY116" fmla="*/ 479148 h 929568"/>
              <a:gd name="connsiteX117" fmla="*/ 1583678 w 3058854"/>
              <a:gd name="connsiteY117" fmla="*/ 201414 h 929568"/>
              <a:gd name="connsiteX118" fmla="*/ 2769112 w 3058854"/>
              <a:gd name="connsiteY118" fmla="*/ 57186 h 929568"/>
              <a:gd name="connsiteX119" fmla="*/ 2604932 w 3058854"/>
              <a:gd name="connsiteY119" fmla="*/ 192122 h 929568"/>
              <a:gd name="connsiteX120" fmla="*/ 2604932 w 3058854"/>
              <a:gd name="connsiteY120" fmla="*/ 499160 h 929568"/>
              <a:gd name="connsiteX121" fmla="*/ 2792213 w 3058854"/>
              <a:gd name="connsiteY121" fmla="*/ 499160 h 929568"/>
              <a:gd name="connsiteX122" fmla="*/ 2885345 w 3058854"/>
              <a:gd name="connsiteY122" fmla="*/ 422687 h 929568"/>
              <a:gd name="connsiteX123" fmla="*/ 2885345 w 3058854"/>
              <a:gd name="connsiteY123" fmla="*/ 151098 h 929568"/>
              <a:gd name="connsiteX124" fmla="*/ 1727226 w 3058854"/>
              <a:gd name="connsiteY124" fmla="*/ 57186 h 929568"/>
              <a:gd name="connsiteX125" fmla="*/ 1562901 w 3058854"/>
              <a:gd name="connsiteY125" fmla="*/ 192122 h 929568"/>
              <a:gd name="connsiteX126" fmla="*/ 1562901 w 3058854"/>
              <a:gd name="connsiteY126" fmla="*/ 499160 h 929568"/>
              <a:gd name="connsiteX127" fmla="*/ 1750182 w 3058854"/>
              <a:gd name="connsiteY127" fmla="*/ 499160 h 929568"/>
              <a:gd name="connsiteX128" fmla="*/ 1843459 w 3058854"/>
              <a:gd name="connsiteY128" fmla="*/ 422687 h 929568"/>
              <a:gd name="connsiteX129" fmla="*/ 1843459 w 3058854"/>
              <a:gd name="connsiteY129" fmla="*/ 151098 h 929568"/>
              <a:gd name="connsiteX130" fmla="*/ 2247661 w 3058854"/>
              <a:gd name="connsiteY130" fmla="*/ 56901 h 929568"/>
              <a:gd name="connsiteX131" fmla="*/ 2083917 w 3058854"/>
              <a:gd name="connsiteY131" fmla="*/ 192123 h 929568"/>
              <a:gd name="connsiteX132" fmla="*/ 2083917 w 3058854"/>
              <a:gd name="connsiteY132" fmla="*/ 499161 h 929568"/>
              <a:gd name="connsiteX133" fmla="*/ 2271198 w 3058854"/>
              <a:gd name="connsiteY133" fmla="*/ 499161 h 929568"/>
              <a:gd name="connsiteX134" fmla="*/ 2364475 w 3058854"/>
              <a:gd name="connsiteY134" fmla="*/ 422687 h 929568"/>
              <a:gd name="connsiteX135" fmla="*/ 2364475 w 3058854"/>
              <a:gd name="connsiteY135" fmla="*/ 151099 h 929568"/>
              <a:gd name="connsiteX136" fmla="*/ 1205920 w 3058854"/>
              <a:gd name="connsiteY136" fmla="*/ 56901 h 929568"/>
              <a:gd name="connsiteX137" fmla="*/ 1041886 w 3058854"/>
              <a:gd name="connsiteY137" fmla="*/ 192123 h 929568"/>
              <a:gd name="connsiteX138" fmla="*/ 1041886 w 3058854"/>
              <a:gd name="connsiteY138" fmla="*/ 499161 h 929568"/>
              <a:gd name="connsiteX139" fmla="*/ 1229312 w 3058854"/>
              <a:gd name="connsiteY139" fmla="*/ 499161 h 929568"/>
              <a:gd name="connsiteX140" fmla="*/ 1322154 w 3058854"/>
              <a:gd name="connsiteY140" fmla="*/ 422687 h 929568"/>
              <a:gd name="connsiteX141" fmla="*/ 1322154 w 3058854"/>
              <a:gd name="connsiteY141" fmla="*/ 151099 h 929568"/>
              <a:gd name="connsiteX142" fmla="*/ 684759 w 3058854"/>
              <a:gd name="connsiteY142" fmla="*/ 56901 h 929568"/>
              <a:gd name="connsiteX143" fmla="*/ 521015 w 3058854"/>
              <a:gd name="connsiteY143" fmla="*/ 192123 h 929568"/>
              <a:gd name="connsiteX144" fmla="*/ 521015 w 3058854"/>
              <a:gd name="connsiteY144" fmla="*/ 499161 h 929568"/>
              <a:gd name="connsiteX145" fmla="*/ 708296 w 3058854"/>
              <a:gd name="connsiteY145" fmla="*/ 499161 h 929568"/>
              <a:gd name="connsiteX146" fmla="*/ 801573 w 3058854"/>
              <a:gd name="connsiteY146" fmla="*/ 422687 h 929568"/>
              <a:gd name="connsiteX147" fmla="*/ 801573 w 3058854"/>
              <a:gd name="connsiteY147" fmla="*/ 151099 h 929568"/>
              <a:gd name="connsiteX148" fmla="*/ 5264 w 3058854"/>
              <a:gd name="connsiteY148" fmla="*/ 0 h 929568"/>
              <a:gd name="connsiteX149" fmla="*/ 3053264 w 3058854"/>
              <a:gd name="connsiteY149" fmla="*/ 0 h 929568"/>
              <a:gd name="connsiteX150" fmla="*/ 3053264 w 3058854"/>
              <a:gd name="connsiteY150" fmla="*/ 600261 h 929568"/>
              <a:gd name="connsiteX151" fmla="*/ 3029330 w 3058854"/>
              <a:gd name="connsiteY151" fmla="*/ 580923 h 929568"/>
              <a:gd name="connsiteX152" fmla="*/ 2865150 w 3058854"/>
              <a:gd name="connsiteY152" fmla="*/ 715859 h 929568"/>
              <a:gd name="connsiteX153" fmla="*/ 2865150 w 3058854"/>
              <a:gd name="connsiteY153" fmla="*/ 927801 h 929568"/>
              <a:gd name="connsiteX154" fmla="*/ 2624547 w 3058854"/>
              <a:gd name="connsiteY154" fmla="*/ 927801 h 929568"/>
              <a:gd name="connsiteX155" fmla="*/ 2624547 w 3058854"/>
              <a:gd name="connsiteY155" fmla="*/ 674835 h 929568"/>
              <a:gd name="connsiteX156" fmla="*/ 2508314 w 3058854"/>
              <a:gd name="connsiteY156" fmla="*/ 580923 h 929568"/>
              <a:gd name="connsiteX157" fmla="*/ 2344134 w 3058854"/>
              <a:gd name="connsiteY157" fmla="*/ 715859 h 929568"/>
              <a:gd name="connsiteX158" fmla="*/ 2344134 w 3058854"/>
              <a:gd name="connsiteY158" fmla="*/ 927801 h 929568"/>
              <a:gd name="connsiteX159" fmla="*/ 2103676 w 3058854"/>
              <a:gd name="connsiteY159" fmla="*/ 927801 h 929568"/>
              <a:gd name="connsiteX160" fmla="*/ 2103676 w 3058854"/>
              <a:gd name="connsiteY160" fmla="*/ 674835 h 929568"/>
              <a:gd name="connsiteX161" fmla="*/ 1987443 w 3058854"/>
              <a:gd name="connsiteY161" fmla="*/ 580923 h 929568"/>
              <a:gd name="connsiteX162" fmla="*/ 1823118 w 3058854"/>
              <a:gd name="connsiteY162" fmla="*/ 715859 h 929568"/>
              <a:gd name="connsiteX163" fmla="*/ 1823118 w 3058854"/>
              <a:gd name="connsiteY163" fmla="*/ 927801 h 929568"/>
              <a:gd name="connsiteX164" fmla="*/ 1582661 w 3058854"/>
              <a:gd name="connsiteY164" fmla="*/ 927801 h 929568"/>
              <a:gd name="connsiteX165" fmla="*/ 1582661 w 3058854"/>
              <a:gd name="connsiteY165" fmla="*/ 674835 h 929568"/>
              <a:gd name="connsiteX166" fmla="*/ 1466428 w 3058854"/>
              <a:gd name="connsiteY166" fmla="*/ 580923 h 929568"/>
              <a:gd name="connsiteX167" fmla="*/ 1302103 w 3058854"/>
              <a:gd name="connsiteY167" fmla="*/ 715859 h 929568"/>
              <a:gd name="connsiteX168" fmla="*/ 1302103 w 3058854"/>
              <a:gd name="connsiteY168" fmla="*/ 927801 h 929568"/>
              <a:gd name="connsiteX169" fmla="*/ 1061645 w 3058854"/>
              <a:gd name="connsiteY169" fmla="*/ 927801 h 929568"/>
              <a:gd name="connsiteX170" fmla="*/ 1061645 w 3058854"/>
              <a:gd name="connsiteY170" fmla="*/ 674835 h 929568"/>
              <a:gd name="connsiteX171" fmla="*/ 945411 w 3058854"/>
              <a:gd name="connsiteY171" fmla="*/ 580923 h 929568"/>
              <a:gd name="connsiteX172" fmla="*/ 781232 w 3058854"/>
              <a:gd name="connsiteY172" fmla="*/ 715859 h 929568"/>
              <a:gd name="connsiteX173" fmla="*/ 781232 w 3058854"/>
              <a:gd name="connsiteY173" fmla="*/ 927801 h 929568"/>
              <a:gd name="connsiteX174" fmla="*/ 540775 w 3058854"/>
              <a:gd name="connsiteY174" fmla="*/ 927801 h 929568"/>
              <a:gd name="connsiteX175" fmla="*/ 540775 w 3058854"/>
              <a:gd name="connsiteY175" fmla="*/ 674835 h 929568"/>
              <a:gd name="connsiteX176" fmla="*/ 424542 w 3058854"/>
              <a:gd name="connsiteY176" fmla="*/ 580923 h 929568"/>
              <a:gd name="connsiteX177" fmla="*/ 260217 w 3058854"/>
              <a:gd name="connsiteY177" fmla="*/ 715859 h 929568"/>
              <a:gd name="connsiteX178" fmla="*/ 260217 w 3058854"/>
              <a:gd name="connsiteY178" fmla="*/ 927801 h 929568"/>
              <a:gd name="connsiteX179" fmla="*/ 5264 w 3058854"/>
              <a:gd name="connsiteY179" fmla="*/ 927801 h 929568"/>
              <a:gd name="connsiteX180" fmla="*/ 5264 w 3058854"/>
              <a:gd name="connsiteY180" fmla="*/ 499161 h 929568"/>
              <a:gd name="connsiteX181" fmla="*/ 187281 w 3058854"/>
              <a:gd name="connsiteY181" fmla="*/ 499161 h 929568"/>
              <a:gd name="connsiteX182" fmla="*/ 280558 w 3058854"/>
              <a:gd name="connsiteY182" fmla="*/ 422687 h 929568"/>
              <a:gd name="connsiteX183" fmla="*/ 280558 w 3058854"/>
              <a:gd name="connsiteY183" fmla="*/ 151099 h 929568"/>
              <a:gd name="connsiteX184" fmla="*/ 163744 w 3058854"/>
              <a:gd name="connsiteY184" fmla="*/ 56901 h 929568"/>
              <a:gd name="connsiteX185" fmla="*/ 5264 w 3058854"/>
              <a:gd name="connsiteY185" fmla="*/ 187776 h 929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3058854" h="929568">
                <a:moveTo>
                  <a:pt x="2865150" y="927801"/>
                </a:moveTo>
                <a:lnTo>
                  <a:pt x="2885770" y="927801"/>
                </a:lnTo>
                <a:lnTo>
                  <a:pt x="2885774" y="929568"/>
                </a:lnTo>
                <a:lnTo>
                  <a:pt x="2865150" y="929568"/>
                </a:lnTo>
                <a:close/>
                <a:moveTo>
                  <a:pt x="2604206" y="927801"/>
                </a:moveTo>
                <a:lnTo>
                  <a:pt x="2624547" y="927801"/>
                </a:lnTo>
                <a:lnTo>
                  <a:pt x="2624547" y="929568"/>
                </a:lnTo>
                <a:lnTo>
                  <a:pt x="2604206" y="929568"/>
                </a:lnTo>
                <a:close/>
                <a:moveTo>
                  <a:pt x="2344134" y="927801"/>
                </a:moveTo>
                <a:lnTo>
                  <a:pt x="2364793" y="927801"/>
                </a:lnTo>
                <a:lnTo>
                  <a:pt x="2364796" y="929568"/>
                </a:lnTo>
                <a:lnTo>
                  <a:pt x="2344134" y="929568"/>
                </a:lnTo>
                <a:close/>
                <a:moveTo>
                  <a:pt x="2083335" y="927801"/>
                </a:moveTo>
                <a:lnTo>
                  <a:pt x="2103676" y="927801"/>
                </a:lnTo>
                <a:lnTo>
                  <a:pt x="2103676" y="929568"/>
                </a:lnTo>
                <a:lnTo>
                  <a:pt x="2083335" y="929568"/>
                </a:lnTo>
                <a:close/>
                <a:moveTo>
                  <a:pt x="1823118" y="927801"/>
                </a:moveTo>
                <a:lnTo>
                  <a:pt x="1843777" y="927801"/>
                </a:lnTo>
                <a:lnTo>
                  <a:pt x="1843780" y="929568"/>
                </a:lnTo>
                <a:lnTo>
                  <a:pt x="1823118" y="929568"/>
                </a:lnTo>
                <a:close/>
                <a:moveTo>
                  <a:pt x="1562030" y="927801"/>
                </a:moveTo>
                <a:lnTo>
                  <a:pt x="1582661" y="927801"/>
                </a:lnTo>
                <a:lnTo>
                  <a:pt x="1582661" y="929568"/>
                </a:lnTo>
                <a:lnTo>
                  <a:pt x="1562030" y="929568"/>
                </a:lnTo>
                <a:close/>
                <a:moveTo>
                  <a:pt x="1302103" y="927801"/>
                </a:moveTo>
                <a:lnTo>
                  <a:pt x="1322153" y="927801"/>
                </a:lnTo>
                <a:lnTo>
                  <a:pt x="1322153" y="929568"/>
                </a:lnTo>
                <a:lnTo>
                  <a:pt x="1302103" y="929568"/>
                </a:lnTo>
                <a:close/>
                <a:moveTo>
                  <a:pt x="1041304" y="927801"/>
                </a:moveTo>
                <a:lnTo>
                  <a:pt x="1061645" y="927801"/>
                </a:lnTo>
                <a:lnTo>
                  <a:pt x="1061645" y="929568"/>
                </a:lnTo>
                <a:lnTo>
                  <a:pt x="1041304" y="929568"/>
                </a:lnTo>
                <a:close/>
                <a:moveTo>
                  <a:pt x="781232" y="927801"/>
                </a:moveTo>
                <a:lnTo>
                  <a:pt x="801891" y="927801"/>
                </a:lnTo>
                <a:lnTo>
                  <a:pt x="801894" y="929568"/>
                </a:lnTo>
                <a:lnTo>
                  <a:pt x="781232" y="929568"/>
                </a:lnTo>
                <a:close/>
                <a:moveTo>
                  <a:pt x="520434" y="927801"/>
                </a:moveTo>
                <a:lnTo>
                  <a:pt x="540775" y="927801"/>
                </a:lnTo>
                <a:lnTo>
                  <a:pt x="540775" y="929568"/>
                </a:lnTo>
                <a:lnTo>
                  <a:pt x="520434" y="929568"/>
                </a:lnTo>
                <a:close/>
                <a:moveTo>
                  <a:pt x="260217" y="927801"/>
                </a:moveTo>
                <a:lnTo>
                  <a:pt x="280876" y="927801"/>
                </a:lnTo>
                <a:lnTo>
                  <a:pt x="280879" y="929568"/>
                </a:lnTo>
                <a:lnTo>
                  <a:pt x="260217" y="929568"/>
                </a:lnTo>
                <a:close/>
                <a:moveTo>
                  <a:pt x="3029039" y="606652"/>
                </a:moveTo>
                <a:lnTo>
                  <a:pt x="3053264" y="626165"/>
                </a:lnTo>
                <a:lnTo>
                  <a:pt x="3053264" y="927801"/>
                </a:lnTo>
                <a:lnTo>
                  <a:pt x="2885770" y="927801"/>
                </a:lnTo>
                <a:lnTo>
                  <a:pt x="2885346" y="725151"/>
                </a:lnTo>
                <a:close/>
                <a:moveTo>
                  <a:pt x="2508023" y="606652"/>
                </a:moveTo>
                <a:lnTo>
                  <a:pt x="2604206" y="684127"/>
                </a:lnTo>
                <a:lnTo>
                  <a:pt x="2604206" y="927801"/>
                </a:lnTo>
                <a:lnTo>
                  <a:pt x="2364793" y="927801"/>
                </a:lnTo>
                <a:lnTo>
                  <a:pt x="2364475" y="725151"/>
                </a:lnTo>
                <a:close/>
                <a:moveTo>
                  <a:pt x="1987007" y="606652"/>
                </a:moveTo>
                <a:lnTo>
                  <a:pt x="2083335" y="684127"/>
                </a:lnTo>
                <a:lnTo>
                  <a:pt x="2083335" y="927801"/>
                </a:lnTo>
                <a:lnTo>
                  <a:pt x="1843777" y="927801"/>
                </a:lnTo>
                <a:lnTo>
                  <a:pt x="1843459" y="725151"/>
                </a:lnTo>
                <a:close/>
                <a:moveTo>
                  <a:pt x="1465701" y="606652"/>
                </a:moveTo>
                <a:lnTo>
                  <a:pt x="1562030" y="684127"/>
                </a:lnTo>
                <a:lnTo>
                  <a:pt x="1562030" y="927801"/>
                </a:lnTo>
                <a:lnTo>
                  <a:pt x="1322153" y="927801"/>
                </a:lnTo>
                <a:lnTo>
                  <a:pt x="1322153" y="725151"/>
                </a:lnTo>
                <a:close/>
                <a:moveTo>
                  <a:pt x="945121" y="606652"/>
                </a:moveTo>
                <a:lnTo>
                  <a:pt x="1041304" y="684127"/>
                </a:lnTo>
                <a:lnTo>
                  <a:pt x="1041304" y="927801"/>
                </a:lnTo>
                <a:lnTo>
                  <a:pt x="801891" y="927801"/>
                </a:lnTo>
                <a:lnTo>
                  <a:pt x="801573" y="725151"/>
                </a:lnTo>
                <a:close/>
                <a:moveTo>
                  <a:pt x="424106" y="606652"/>
                </a:moveTo>
                <a:lnTo>
                  <a:pt x="520434" y="684127"/>
                </a:lnTo>
                <a:lnTo>
                  <a:pt x="520434" y="927801"/>
                </a:lnTo>
                <a:lnTo>
                  <a:pt x="280876" y="927801"/>
                </a:lnTo>
                <a:lnTo>
                  <a:pt x="280558" y="725151"/>
                </a:lnTo>
                <a:close/>
                <a:moveTo>
                  <a:pt x="3053264" y="600261"/>
                </a:moveTo>
                <a:lnTo>
                  <a:pt x="3058854" y="604778"/>
                </a:lnTo>
                <a:lnTo>
                  <a:pt x="3058854" y="630668"/>
                </a:lnTo>
                <a:lnTo>
                  <a:pt x="3053264" y="626165"/>
                </a:lnTo>
                <a:close/>
                <a:moveTo>
                  <a:pt x="5264" y="187776"/>
                </a:moveTo>
                <a:lnTo>
                  <a:pt x="5264" y="499161"/>
                </a:lnTo>
                <a:lnTo>
                  <a:pt x="0" y="499161"/>
                </a:lnTo>
                <a:lnTo>
                  <a:pt x="0" y="192123"/>
                </a:lnTo>
                <a:close/>
                <a:moveTo>
                  <a:pt x="2247806" y="82916"/>
                </a:moveTo>
                <a:lnTo>
                  <a:pt x="2344134" y="160390"/>
                </a:lnTo>
                <a:lnTo>
                  <a:pt x="2344134" y="413253"/>
                </a:lnTo>
                <a:lnTo>
                  <a:pt x="2264515" y="479149"/>
                </a:lnTo>
                <a:lnTo>
                  <a:pt x="2104258" y="479149"/>
                </a:lnTo>
                <a:lnTo>
                  <a:pt x="2104258" y="201415"/>
                </a:lnTo>
                <a:close/>
                <a:moveTo>
                  <a:pt x="1205920" y="82916"/>
                </a:moveTo>
                <a:lnTo>
                  <a:pt x="1302103" y="160390"/>
                </a:lnTo>
                <a:lnTo>
                  <a:pt x="1302103" y="413253"/>
                </a:lnTo>
                <a:lnTo>
                  <a:pt x="1222629" y="479149"/>
                </a:lnTo>
                <a:lnTo>
                  <a:pt x="1062227" y="479149"/>
                </a:lnTo>
                <a:lnTo>
                  <a:pt x="1062227" y="201415"/>
                </a:lnTo>
                <a:close/>
                <a:moveTo>
                  <a:pt x="684904" y="82916"/>
                </a:moveTo>
                <a:lnTo>
                  <a:pt x="781232" y="160390"/>
                </a:lnTo>
                <a:lnTo>
                  <a:pt x="781232" y="413253"/>
                </a:lnTo>
                <a:lnTo>
                  <a:pt x="701612" y="479149"/>
                </a:lnTo>
                <a:lnTo>
                  <a:pt x="541356" y="479149"/>
                </a:lnTo>
                <a:lnTo>
                  <a:pt x="541356" y="201415"/>
                </a:lnTo>
                <a:close/>
                <a:moveTo>
                  <a:pt x="163889" y="82916"/>
                </a:moveTo>
                <a:lnTo>
                  <a:pt x="260217" y="160390"/>
                </a:lnTo>
                <a:lnTo>
                  <a:pt x="260217" y="413253"/>
                </a:lnTo>
                <a:lnTo>
                  <a:pt x="180743" y="479149"/>
                </a:lnTo>
                <a:lnTo>
                  <a:pt x="20341" y="479149"/>
                </a:lnTo>
                <a:lnTo>
                  <a:pt x="20341" y="201415"/>
                </a:lnTo>
                <a:close/>
                <a:moveTo>
                  <a:pt x="2768821" y="82915"/>
                </a:moveTo>
                <a:lnTo>
                  <a:pt x="2865149" y="160390"/>
                </a:lnTo>
                <a:lnTo>
                  <a:pt x="2865149" y="413252"/>
                </a:lnTo>
                <a:lnTo>
                  <a:pt x="2785530" y="479148"/>
                </a:lnTo>
                <a:lnTo>
                  <a:pt x="2625273" y="479148"/>
                </a:lnTo>
                <a:lnTo>
                  <a:pt x="2625273" y="201414"/>
                </a:lnTo>
                <a:close/>
                <a:moveTo>
                  <a:pt x="1727226" y="82915"/>
                </a:moveTo>
                <a:lnTo>
                  <a:pt x="1823554" y="160390"/>
                </a:lnTo>
                <a:lnTo>
                  <a:pt x="1823554" y="413252"/>
                </a:lnTo>
                <a:lnTo>
                  <a:pt x="1743498" y="479148"/>
                </a:lnTo>
                <a:lnTo>
                  <a:pt x="1583678" y="479148"/>
                </a:lnTo>
                <a:lnTo>
                  <a:pt x="1583678" y="201414"/>
                </a:lnTo>
                <a:close/>
                <a:moveTo>
                  <a:pt x="2769112" y="57186"/>
                </a:moveTo>
                <a:lnTo>
                  <a:pt x="2604932" y="192122"/>
                </a:lnTo>
                <a:lnTo>
                  <a:pt x="2604932" y="499160"/>
                </a:lnTo>
                <a:lnTo>
                  <a:pt x="2792213" y="499160"/>
                </a:lnTo>
                <a:lnTo>
                  <a:pt x="2885345" y="422687"/>
                </a:lnTo>
                <a:lnTo>
                  <a:pt x="2885345" y="151098"/>
                </a:lnTo>
                <a:close/>
                <a:moveTo>
                  <a:pt x="1727226" y="57186"/>
                </a:moveTo>
                <a:lnTo>
                  <a:pt x="1562901" y="192122"/>
                </a:lnTo>
                <a:lnTo>
                  <a:pt x="1562901" y="499160"/>
                </a:lnTo>
                <a:lnTo>
                  <a:pt x="1750182" y="499160"/>
                </a:lnTo>
                <a:lnTo>
                  <a:pt x="1843459" y="422687"/>
                </a:lnTo>
                <a:lnTo>
                  <a:pt x="1843459" y="151098"/>
                </a:lnTo>
                <a:close/>
                <a:moveTo>
                  <a:pt x="2247661" y="56901"/>
                </a:moveTo>
                <a:lnTo>
                  <a:pt x="2083917" y="192123"/>
                </a:lnTo>
                <a:lnTo>
                  <a:pt x="2083917" y="499161"/>
                </a:lnTo>
                <a:lnTo>
                  <a:pt x="2271198" y="499161"/>
                </a:lnTo>
                <a:lnTo>
                  <a:pt x="2364475" y="422687"/>
                </a:lnTo>
                <a:lnTo>
                  <a:pt x="2364475" y="151099"/>
                </a:lnTo>
                <a:close/>
                <a:moveTo>
                  <a:pt x="1205920" y="56901"/>
                </a:moveTo>
                <a:lnTo>
                  <a:pt x="1041886" y="192123"/>
                </a:lnTo>
                <a:lnTo>
                  <a:pt x="1041886" y="499161"/>
                </a:lnTo>
                <a:lnTo>
                  <a:pt x="1229312" y="499161"/>
                </a:lnTo>
                <a:lnTo>
                  <a:pt x="1322154" y="422687"/>
                </a:lnTo>
                <a:lnTo>
                  <a:pt x="1322154" y="151099"/>
                </a:lnTo>
                <a:close/>
                <a:moveTo>
                  <a:pt x="684759" y="56901"/>
                </a:moveTo>
                <a:lnTo>
                  <a:pt x="521015" y="192123"/>
                </a:lnTo>
                <a:lnTo>
                  <a:pt x="521015" y="499161"/>
                </a:lnTo>
                <a:lnTo>
                  <a:pt x="708296" y="499161"/>
                </a:lnTo>
                <a:lnTo>
                  <a:pt x="801573" y="422687"/>
                </a:lnTo>
                <a:lnTo>
                  <a:pt x="801573" y="151099"/>
                </a:lnTo>
                <a:close/>
                <a:moveTo>
                  <a:pt x="5264" y="0"/>
                </a:moveTo>
                <a:lnTo>
                  <a:pt x="3053264" y="0"/>
                </a:lnTo>
                <a:lnTo>
                  <a:pt x="3053264" y="600261"/>
                </a:lnTo>
                <a:lnTo>
                  <a:pt x="3029330" y="580923"/>
                </a:lnTo>
                <a:lnTo>
                  <a:pt x="2865150" y="715859"/>
                </a:lnTo>
                <a:lnTo>
                  <a:pt x="2865150" y="927801"/>
                </a:lnTo>
                <a:lnTo>
                  <a:pt x="2624547" y="927801"/>
                </a:lnTo>
                <a:lnTo>
                  <a:pt x="2624547" y="674835"/>
                </a:lnTo>
                <a:lnTo>
                  <a:pt x="2508314" y="580923"/>
                </a:lnTo>
                <a:lnTo>
                  <a:pt x="2344134" y="715859"/>
                </a:lnTo>
                <a:lnTo>
                  <a:pt x="2344134" y="927801"/>
                </a:lnTo>
                <a:lnTo>
                  <a:pt x="2103676" y="927801"/>
                </a:lnTo>
                <a:lnTo>
                  <a:pt x="2103676" y="674835"/>
                </a:lnTo>
                <a:lnTo>
                  <a:pt x="1987443" y="580923"/>
                </a:lnTo>
                <a:lnTo>
                  <a:pt x="1823118" y="715859"/>
                </a:lnTo>
                <a:lnTo>
                  <a:pt x="1823118" y="927801"/>
                </a:lnTo>
                <a:lnTo>
                  <a:pt x="1582661" y="927801"/>
                </a:lnTo>
                <a:lnTo>
                  <a:pt x="1582661" y="674835"/>
                </a:lnTo>
                <a:lnTo>
                  <a:pt x="1466428" y="580923"/>
                </a:lnTo>
                <a:lnTo>
                  <a:pt x="1302103" y="715859"/>
                </a:lnTo>
                <a:lnTo>
                  <a:pt x="1302103" y="927801"/>
                </a:lnTo>
                <a:lnTo>
                  <a:pt x="1061645" y="927801"/>
                </a:lnTo>
                <a:lnTo>
                  <a:pt x="1061645" y="674835"/>
                </a:lnTo>
                <a:lnTo>
                  <a:pt x="945411" y="580923"/>
                </a:lnTo>
                <a:lnTo>
                  <a:pt x="781232" y="715859"/>
                </a:lnTo>
                <a:lnTo>
                  <a:pt x="781232" y="927801"/>
                </a:lnTo>
                <a:lnTo>
                  <a:pt x="540775" y="927801"/>
                </a:lnTo>
                <a:lnTo>
                  <a:pt x="540775" y="674835"/>
                </a:lnTo>
                <a:lnTo>
                  <a:pt x="424542" y="580923"/>
                </a:lnTo>
                <a:lnTo>
                  <a:pt x="260217" y="715859"/>
                </a:lnTo>
                <a:lnTo>
                  <a:pt x="260217" y="927801"/>
                </a:lnTo>
                <a:lnTo>
                  <a:pt x="5264" y="927801"/>
                </a:lnTo>
                <a:lnTo>
                  <a:pt x="5264" y="499161"/>
                </a:lnTo>
                <a:lnTo>
                  <a:pt x="187281" y="499161"/>
                </a:lnTo>
                <a:lnTo>
                  <a:pt x="280558" y="422687"/>
                </a:lnTo>
                <a:lnTo>
                  <a:pt x="280558" y="151099"/>
                </a:lnTo>
                <a:lnTo>
                  <a:pt x="163744" y="56901"/>
                </a:lnTo>
                <a:lnTo>
                  <a:pt x="5264" y="187776"/>
                </a:lnTo>
                <a:close/>
              </a:path>
            </a:pathLst>
          </a:custGeom>
          <a:solidFill>
            <a:schemeClr val="accent2"/>
          </a:solidFill>
          <a:ln w="13668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fi-FI"/>
          </a:p>
        </p:txBody>
      </p:sp>
      <p:sp>
        <p:nvSpPr>
          <p:cNvPr id="29" name="Suorakulmio 28">
            <a:extLst>
              <a:ext uri="{FF2B5EF4-FFF2-40B4-BE49-F238E27FC236}">
                <a16:creationId xmlns:a16="http://schemas.microsoft.com/office/drawing/2014/main" id="{42D56245-2BA4-4BA8-9080-D9E6949E151A}"/>
              </a:ext>
            </a:extLst>
          </p:cNvPr>
          <p:cNvSpPr/>
          <p:nvPr/>
        </p:nvSpPr>
        <p:spPr bwMode="hidden">
          <a:xfrm>
            <a:off x="9134475" y="5930582"/>
            <a:ext cx="3060000" cy="927802"/>
          </a:xfrm>
          <a:prstGeom prst="rect">
            <a:avLst/>
          </a:prstGeom>
          <a:solidFill>
            <a:srgbClr val="0077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EFB6CAD9-21A6-455B-B05D-F61CCF322584}"/>
              </a:ext>
            </a:extLst>
          </p:cNvPr>
          <p:cNvSpPr txBox="1"/>
          <p:nvPr/>
        </p:nvSpPr>
        <p:spPr bwMode="white">
          <a:xfrm>
            <a:off x="0" y="5930582"/>
            <a:ext cx="6120000" cy="92880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pic>
        <p:nvPicPr>
          <p:cNvPr id="8" name="Kuva 7" descr="Digi- ja väestötietoviraston tunnus">
            <a:extLst>
              <a:ext uri="{FF2B5EF4-FFF2-40B4-BE49-F238E27FC236}">
                <a16:creationId xmlns:a16="http://schemas.microsoft.com/office/drawing/2014/main" id="{CBB20E0A-0CCD-46B1-8EB6-1942AD1A3B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771426" y="2328672"/>
            <a:ext cx="6649148" cy="921794"/>
          </a:xfrm>
          <a:prstGeom prst="rect">
            <a:avLst/>
          </a:prstGeo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60103E4-185B-42BB-9D81-9D4F3ECC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0733073-F773-4589-9C73-1AB628629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ABE97E3-F3EC-40EA-805C-459924D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89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4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grpSp>
        <p:nvGrpSpPr>
          <p:cNvPr id="13" name="Ryhmä 12">
            <a:extLst>
              <a:ext uri="{FF2B5EF4-FFF2-40B4-BE49-F238E27FC236}">
                <a16:creationId xmlns:a16="http://schemas.microsoft.com/office/drawing/2014/main" id="{276252AE-2CF1-4BBF-A63E-C70F8FC9BDEE}"/>
              </a:ext>
            </a:extLst>
          </p:cNvPr>
          <p:cNvGrpSpPr/>
          <p:nvPr/>
        </p:nvGrpSpPr>
        <p:grpSpPr bwMode="ltGray">
          <a:xfrm>
            <a:off x="-3349" y="-1"/>
            <a:ext cx="12196317" cy="184444"/>
            <a:chOff x="-3349" y="-1"/>
            <a:chExt cx="12196317" cy="184444"/>
          </a:xfrm>
        </p:grpSpPr>
        <p:sp>
          <p:nvSpPr>
            <p:cNvPr id="14" name="Suorakulmio 13">
              <a:extLst>
                <a:ext uri="{FF2B5EF4-FFF2-40B4-BE49-F238E27FC236}">
                  <a16:creationId xmlns:a16="http://schemas.microsoft.com/office/drawing/2014/main" id="{F0691BA8-97ED-4C1E-B671-B57D99B50E29}"/>
                </a:ext>
              </a:extLst>
            </p:cNvPr>
            <p:cNvSpPr/>
            <p:nvPr/>
          </p:nvSpPr>
          <p:spPr bwMode="ltGray">
            <a:xfrm>
              <a:off x="9133255" y="-1"/>
              <a:ext cx="3059713" cy="184443"/>
            </a:xfrm>
            <a:prstGeom prst="rect">
              <a:avLst/>
            </a:prstGeom>
            <a:solidFill>
              <a:srgbClr val="FFC6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5" name="Suorakulmio 14">
              <a:extLst>
                <a:ext uri="{FF2B5EF4-FFF2-40B4-BE49-F238E27FC236}">
                  <a16:creationId xmlns:a16="http://schemas.microsoft.com/office/drawing/2014/main" id="{7BF4DEF5-5281-4B18-A141-F2C1BC2382EF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6" name="Suorakulmio 15">
              <a:extLst>
                <a:ext uri="{FF2B5EF4-FFF2-40B4-BE49-F238E27FC236}">
                  <a16:creationId xmlns:a16="http://schemas.microsoft.com/office/drawing/2014/main" id="{1208DDC4-E1CA-411C-9D22-8E454B642C89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2087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3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uva 27" descr="Digi- ja väestötietoviraston tunnus&#10;">
            <a:extLst>
              <a:ext uri="{FF2B5EF4-FFF2-40B4-BE49-F238E27FC236}">
                <a16:creationId xmlns:a16="http://schemas.microsoft.com/office/drawing/2014/main" id="{0D7BEB57-05A3-4B43-820C-684E32111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chemeClr val="bg1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 bwMode="ltGray"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 bwMode="ltGray"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 bwMode="ltGray"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 bwMode="ltGray">
            <a:xfrm>
              <a:off x="-3349" y="0"/>
              <a:ext cx="6099349" cy="1844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</p:grp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1B9E7A2-F910-45AD-8DE5-2CD26F9D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6DBB66-6508-4FD5-BA86-3CB43706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CBEA675-9260-45E8-89D2-AE9881C29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89855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loitus/Lopetu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kstiruutu 33">
            <a:extLst>
              <a:ext uri="{FF2B5EF4-FFF2-40B4-BE49-F238E27FC236}">
                <a16:creationId xmlns:a16="http://schemas.microsoft.com/office/drawing/2014/main" id="{1F6EAF03-9286-4B3A-B274-19E0BE549069}"/>
              </a:ext>
            </a:extLst>
          </p:cNvPr>
          <p:cNvSpPr txBox="1"/>
          <p:nvPr/>
        </p:nvSpPr>
        <p:spPr>
          <a:xfrm>
            <a:off x="3450000" y="4284000"/>
            <a:ext cx="5292000" cy="7200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/>
            <a:r>
              <a:rPr lang="fi-FI" sz="2800" spc="300" baseline="0">
                <a:solidFill>
                  <a:srgbClr val="003479"/>
                </a:solidFill>
              </a:rPr>
              <a:t>dvv.fi</a:t>
            </a:r>
          </a:p>
        </p:txBody>
      </p:sp>
      <p:grpSp>
        <p:nvGrpSpPr>
          <p:cNvPr id="7" name="Ryhmä 6">
            <a:extLst>
              <a:ext uri="{FF2B5EF4-FFF2-40B4-BE49-F238E27FC236}">
                <a16:creationId xmlns:a16="http://schemas.microsoft.com/office/drawing/2014/main" id="{633B3A55-59E4-415F-B405-7C49BB3598B3}"/>
              </a:ext>
            </a:extLst>
          </p:cNvPr>
          <p:cNvGrpSpPr/>
          <p:nvPr/>
        </p:nvGrpSpPr>
        <p:grpSpPr>
          <a:xfrm>
            <a:off x="-3349" y="-1"/>
            <a:ext cx="12198698" cy="184444"/>
            <a:chOff x="-3349" y="-1"/>
            <a:chExt cx="12198698" cy="184444"/>
          </a:xfrm>
        </p:grpSpPr>
        <p:sp>
          <p:nvSpPr>
            <p:cNvPr id="8" name="Suorakulmio 7">
              <a:extLst>
                <a:ext uri="{FF2B5EF4-FFF2-40B4-BE49-F238E27FC236}">
                  <a16:creationId xmlns:a16="http://schemas.microsoft.com/office/drawing/2014/main" id="{2328EE5A-928E-4167-9AF0-4816CBFF5C82}"/>
                </a:ext>
              </a:extLst>
            </p:cNvPr>
            <p:cNvSpPr/>
            <p:nvPr/>
          </p:nvSpPr>
          <p:spPr>
            <a:xfrm>
              <a:off x="9135636" y="-1"/>
              <a:ext cx="3059713" cy="184443"/>
            </a:xfrm>
            <a:prstGeom prst="rect">
              <a:avLst/>
            </a:prstGeom>
            <a:solidFill>
              <a:srgbClr val="0077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9" name="Suorakulmio 8">
              <a:extLst>
                <a:ext uri="{FF2B5EF4-FFF2-40B4-BE49-F238E27FC236}">
                  <a16:creationId xmlns:a16="http://schemas.microsoft.com/office/drawing/2014/main" id="{FBDE6B09-6A16-4730-96C4-9C3FDFBE1428}"/>
                </a:ext>
              </a:extLst>
            </p:cNvPr>
            <p:cNvSpPr/>
            <p:nvPr/>
          </p:nvSpPr>
          <p:spPr>
            <a:xfrm>
              <a:off x="6095999" y="-1"/>
              <a:ext cx="3036287" cy="184443"/>
            </a:xfrm>
            <a:prstGeom prst="rect">
              <a:avLst/>
            </a:prstGeom>
            <a:solidFill>
              <a:srgbClr val="69D8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sp>
          <p:nvSpPr>
            <p:cNvPr id="10" name="Suorakulmio 9">
              <a:extLst>
                <a:ext uri="{FF2B5EF4-FFF2-40B4-BE49-F238E27FC236}">
                  <a16:creationId xmlns:a16="http://schemas.microsoft.com/office/drawing/2014/main" id="{7B5E0810-7800-4C99-8E48-C3F29C4729AB}"/>
                </a:ext>
              </a:extLst>
            </p:cNvPr>
            <p:cNvSpPr/>
            <p:nvPr/>
          </p:nvSpPr>
          <p:spPr>
            <a:xfrm>
              <a:off x="-3349" y="0"/>
              <a:ext cx="6099349" cy="184443"/>
            </a:xfrm>
            <a:prstGeom prst="rect">
              <a:avLst/>
            </a:prstGeom>
            <a:solidFill>
              <a:srgbClr val="0034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>
                <a:solidFill>
                  <a:srgbClr val="003479"/>
                </a:solidFill>
              </a:endParaRPr>
            </a:p>
          </p:txBody>
        </p:sp>
      </p:grpSp>
      <p:pic>
        <p:nvPicPr>
          <p:cNvPr id="11" name="Kuva 10" descr="Digi- ja väestötietoviraston tunnus">
            <a:extLst>
              <a:ext uri="{FF2B5EF4-FFF2-40B4-BE49-F238E27FC236}">
                <a16:creationId xmlns:a16="http://schemas.microsoft.com/office/drawing/2014/main" id="{05042997-B44A-4E29-AFED-06FB9D743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484000" y="2880000"/>
            <a:ext cx="7236000" cy="1003151"/>
          </a:xfrm>
          <a:prstGeom prst="rect">
            <a:avLst/>
          </a:prstGeom>
        </p:spPr>
      </p:pic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59A679FD-A421-4131-B086-D78DE7C3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BEA7967-CF0C-41AC-B972-1870B05E6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5AF80B1-5324-4FB0-866F-60CE16123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70794C75-185B-4AE2-8765-4194C13CFAA1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640781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solidFill>
          <a:srgbClr val="0033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5572814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7D00B7-C08A-48F5-868A-CAA6F7D71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46833470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5"/>
          <p:cNvSpPr>
            <a:spLocks noGrp="1"/>
          </p:cNvSpPr>
          <p:nvPr>
            <p:ph sz="quarter" idx="10"/>
          </p:nvPr>
        </p:nvSpPr>
        <p:spPr>
          <a:xfrm>
            <a:off x="838800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5"/>
          <p:cNvSpPr>
            <a:spLocks noGrp="1"/>
          </p:cNvSpPr>
          <p:nvPr>
            <p:ph sz="quarter" idx="11"/>
          </p:nvPr>
        </p:nvSpPr>
        <p:spPr>
          <a:xfrm>
            <a:off x="6175665" y="1548000"/>
            <a:ext cx="5184000" cy="493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F6699EDE-154D-4B70-A6B0-CC7437529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35566334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838800" y="1890000"/>
            <a:ext cx="8784000" cy="239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838800" y="4374000"/>
            <a:ext cx="8784000" cy="1656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4920220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D77EFAF-E1AB-4AFF-86D3-6AB4A2EDCB74}"/>
              </a:ext>
            </a:extLst>
          </p:cNvPr>
          <p:cNvSpPr/>
          <p:nvPr/>
        </p:nvSpPr>
        <p:spPr bwMode="hidden">
          <a:xfrm>
            <a:off x="0" y="72000"/>
            <a:ext cx="4104000" cy="6786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38DEA964-177D-4C3F-9358-EB089ACC3EA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33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382C580-031F-42FB-9751-57FA9D368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9200" y="457200"/>
            <a:ext cx="7092000" cy="6058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11" name="Kuva 10" descr="Suomi.fi tunnus">
            <a:extLst>
              <a:ext uri="{FF2B5EF4-FFF2-40B4-BE49-F238E27FC236}">
                <a16:creationId xmlns:a16="http://schemas.microsoft.com/office/drawing/2014/main" id="{1B4DF679-0BA3-44B9-9DD1-460B15CA9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00" y="108000"/>
            <a:ext cx="441446" cy="441446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4BA9A947-BFA7-4A68-9A8B-AE152DE4A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00" y="590400"/>
            <a:ext cx="3636000" cy="1263600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4" name="Tekstin paikkamerkki 13">
            <a:extLst>
              <a:ext uri="{FF2B5EF4-FFF2-40B4-BE49-F238E27FC236}">
                <a16:creationId xmlns:a16="http://schemas.microsoft.com/office/drawing/2014/main" id="{38DC4063-A8AA-4C02-81E8-4F74C96184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763" y="2268000"/>
            <a:ext cx="3636962" cy="4210050"/>
          </a:xfrm>
        </p:spPr>
        <p:txBody>
          <a:bodyPr/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4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12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FFF18C-ADFF-4EBB-9B95-36023C787766}"/>
              </a:ext>
            </a:extLst>
          </p:cNvPr>
          <p:cNvCxnSpPr/>
          <p:nvPr/>
        </p:nvCxnSpPr>
        <p:spPr>
          <a:xfrm>
            <a:off x="0" y="2017430"/>
            <a:ext cx="414000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35724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san ylätunnis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222000" y="1440493"/>
            <a:ext cx="8280000" cy="1764000"/>
          </a:xfrm>
          <a:prstGeom prst="rect">
            <a:avLst/>
          </a:prstGeo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3222000" y="3240000"/>
            <a:ext cx="8280000" cy="1530000"/>
          </a:xfrm>
          <a:prstGeom prst="rect">
            <a:avLst/>
          </a:prstGeom>
        </p:spPr>
        <p:txBody>
          <a:bodyPr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Clr>
                <a:srgbClr val="009FDA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tx1"/>
                </a:solidFill>
                <a:latin typeface="+mj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</a:p>
        </p:txBody>
      </p:sp>
    </p:spTree>
    <p:extLst>
      <p:ext uri="{BB962C8B-B14F-4D97-AF65-F5344CB8AC3E}">
        <p14:creationId xmlns:p14="http://schemas.microsoft.com/office/powerpoint/2010/main" val="1392839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7C2EB81-95DD-4BC3-9739-C69FD3A25E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white">
          <a:xfrm>
            <a:off x="962025" y="1902495"/>
            <a:ext cx="10220325" cy="3419475"/>
          </a:xfrm>
          <a:custGeom>
            <a:avLst/>
            <a:gdLst>
              <a:gd name="connsiteX0" fmla="*/ 0 w 10220325"/>
              <a:gd name="connsiteY0" fmla="*/ 0 h 3419475"/>
              <a:gd name="connsiteX1" fmla="*/ 4664748 w 10220325"/>
              <a:gd name="connsiteY1" fmla="*/ 0 h 3419475"/>
              <a:gd name="connsiteX2" fmla="*/ 4662825 w 10220325"/>
              <a:gd name="connsiteY2" fmla="*/ 9525 h 3419475"/>
              <a:gd name="connsiteX3" fmla="*/ 5076825 w 10220325"/>
              <a:gd name="connsiteY3" fmla="*/ 423525 h 3419475"/>
              <a:gd name="connsiteX4" fmla="*/ 5490825 w 10220325"/>
              <a:gd name="connsiteY4" fmla="*/ 9525 h 3419475"/>
              <a:gd name="connsiteX5" fmla="*/ 5488902 w 10220325"/>
              <a:gd name="connsiteY5" fmla="*/ 0 h 3419475"/>
              <a:gd name="connsiteX6" fmla="*/ 10220325 w 10220325"/>
              <a:gd name="connsiteY6" fmla="*/ 0 h 3419475"/>
              <a:gd name="connsiteX7" fmla="*/ 10220325 w 10220325"/>
              <a:gd name="connsiteY7" fmla="*/ 3419475 h 3419475"/>
              <a:gd name="connsiteX8" fmla="*/ 0 w 10220325"/>
              <a:gd name="connsiteY8" fmla="*/ 3419475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220325" h="3419475">
                <a:moveTo>
                  <a:pt x="0" y="0"/>
                </a:moveTo>
                <a:lnTo>
                  <a:pt x="4664748" y="0"/>
                </a:lnTo>
                <a:lnTo>
                  <a:pt x="4662825" y="9525"/>
                </a:lnTo>
                <a:cubicBezTo>
                  <a:pt x="4662825" y="238171"/>
                  <a:pt x="4848179" y="423525"/>
                  <a:pt x="5076825" y="423525"/>
                </a:cubicBezTo>
                <a:cubicBezTo>
                  <a:pt x="5305471" y="423525"/>
                  <a:pt x="5490825" y="238171"/>
                  <a:pt x="5490825" y="9525"/>
                </a:cubicBezTo>
                <a:lnTo>
                  <a:pt x="5488902" y="0"/>
                </a:lnTo>
                <a:lnTo>
                  <a:pt x="10220325" y="0"/>
                </a:lnTo>
                <a:lnTo>
                  <a:pt x="10220325" y="3419475"/>
                </a:lnTo>
                <a:lnTo>
                  <a:pt x="0" y="3419475"/>
                </a:lnTo>
                <a:close/>
              </a:path>
            </a:pathLst>
          </a:custGeom>
          <a:solidFill>
            <a:srgbClr val="59A9FF">
              <a:alpha val="24706"/>
            </a:srgbClr>
          </a:solidFill>
          <a:ln w="12700">
            <a:solidFill>
              <a:schemeClr val="bg1"/>
            </a:solidFill>
          </a:ln>
        </p:spPr>
        <p:txBody>
          <a:bodyPr wrap="square" lIns="360000" tIns="576000" rIns="360000" anchor="t" anchorCtr="0">
            <a:noAutofit/>
          </a:bodyPr>
          <a:lstStyle>
            <a:lvl1pPr marL="0" indent="0" algn="ctr">
              <a:buClr>
                <a:srgbClr val="0070C0"/>
              </a:buClr>
              <a:buNone/>
              <a:defRPr>
                <a:solidFill>
                  <a:schemeClr val="tx1"/>
                </a:solidFill>
              </a:defRPr>
            </a:lvl1pPr>
            <a:lvl2pPr>
              <a:buClr>
                <a:srgbClr val="0070C0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0070C0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0070C0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0070C0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grpSp>
        <p:nvGrpSpPr>
          <p:cNvPr id="12" name="Ryhmä 11">
            <a:extLst>
              <a:ext uri="{FF2B5EF4-FFF2-40B4-BE49-F238E27FC236}">
                <a16:creationId xmlns:a16="http://schemas.microsoft.com/office/drawing/2014/main" id="{B684989C-5558-4170-8443-462C880473B6}"/>
              </a:ext>
            </a:extLst>
          </p:cNvPr>
          <p:cNvGrpSpPr/>
          <p:nvPr/>
        </p:nvGrpSpPr>
        <p:grpSpPr bwMode="ltGray">
          <a:xfrm>
            <a:off x="5624850" y="1498020"/>
            <a:ext cx="828000" cy="828000"/>
            <a:chOff x="5624850" y="1498020"/>
            <a:chExt cx="828000" cy="828000"/>
          </a:xfrm>
        </p:grpSpPr>
        <p:sp>
          <p:nvSpPr>
            <p:cNvPr id="13" name="Oval 9">
              <a:extLst>
                <a:ext uri="{FF2B5EF4-FFF2-40B4-BE49-F238E27FC236}">
                  <a16:creationId xmlns:a16="http://schemas.microsoft.com/office/drawing/2014/main" id="{09D981C5-6418-46BA-B2D6-C0B91C14D585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DE1F3CA3-4461-43AE-BCDB-993D1A704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5" name="Oval 4">
              <a:extLst>
                <a:ext uri="{FF2B5EF4-FFF2-40B4-BE49-F238E27FC236}">
                  <a16:creationId xmlns:a16="http://schemas.microsoft.com/office/drawing/2014/main" id="{60CF3A6E-F5F1-4B3C-81D6-2849B6003526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8DFC2908-6632-453C-9F13-3839C9BE5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A62F0A09-9FB7-4A36-B34A-BA450DED787F}"/>
                </a:ext>
              </a:extLst>
            </p:cNvPr>
            <p:cNvSpPr/>
            <p:nvPr/>
          </p:nvSpPr>
          <p:spPr bwMode="ltGray">
            <a:xfrm>
              <a:off x="5624850" y="1498020"/>
              <a:ext cx="828000" cy="828000"/>
            </a:xfrm>
            <a:prstGeom prst="ellipse">
              <a:avLst/>
            </a:prstGeom>
            <a:solidFill>
              <a:srgbClr val="0061AF">
                <a:alpha val="45000"/>
              </a:srgb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/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6BF030AD-5CF2-47A2-B19C-DD2106AFA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ltGray">
            <a:xfrm>
              <a:off x="5886450" y="1771650"/>
              <a:ext cx="304800" cy="304800"/>
            </a:xfrm>
            <a:prstGeom prst="rect">
              <a:avLst/>
            </a:prstGeom>
          </p:spPr>
        </p:pic>
        <p:grpSp>
          <p:nvGrpSpPr>
            <p:cNvPr id="19" name="Ryhmä 18">
              <a:extLst>
                <a:ext uri="{FF2B5EF4-FFF2-40B4-BE49-F238E27FC236}">
                  <a16:creationId xmlns:a16="http://schemas.microsoft.com/office/drawing/2014/main" id="{899F0D78-4440-4F8F-9978-9227252A098B}"/>
                </a:ext>
              </a:extLst>
            </p:cNvPr>
            <p:cNvGrpSpPr/>
            <p:nvPr/>
          </p:nvGrpSpPr>
          <p:grpSpPr bwMode="ltGray">
            <a:xfrm>
              <a:off x="5624850" y="1498020"/>
              <a:ext cx="828000" cy="828000"/>
              <a:chOff x="5624850" y="1498020"/>
              <a:chExt cx="828000" cy="828000"/>
            </a:xfrm>
          </p:grpSpPr>
          <p:sp>
            <p:nvSpPr>
              <p:cNvPr id="20" name="Oval 6">
                <a:extLst>
                  <a:ext uri="{FF2B5EF4-FFF2-40B4-BE49-F238E27FC236}">
                    <a16:creationId xmlns:a16="http://schemas.microsoft.com/office/drawing/2014/main" id="{551BC299-3E2E-4E48-A390-B50801882BB0}"/>
                  </a:ext>
                </a:extLst>
              </p:cNvPr>
              <p:cNvSpPr/>
              <p:nvPr/>
            </p:nvSpPr>
            <p:spPr bwMode="ltGray">
              <a:xfrm>
                <a:off x="5624850" y="1498020"/>
                <a:ext cx="828000" cy="828000"/>
              </a:xfrm>
              <a:prstGeom prst="ellipse">
                <a:avLst/>
              </a:prstGeom>
              <a:solidFill>
                <a:srgbClr val="002E5F">
                  <a:alpha val="44706"/>
                </a:srgbClr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i-FI"/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3EDEE508-C7C1-4B21-B94D-9948D86706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ltGray">
              <a:xfrm>
                <a:off x="5886450" y="1771650"/>
                <a:ext cx="304800" cy="304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52048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3F477FF-F19D-454F-8C66-BD69AD4B5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pic>
        <p:nvPicPr>
          <p:cNvPr id="3" name="Kuva 2" descr="Suomi.fi tunnus">
            <a:extLst>
              <a:ext uri="{FF2B5EF4-FFF2-40B4-BE49-F238E27FC236}">
                <a16:creationId xmlns:a16="http://schemas.microsoft.com/office/drawing/2014/main" id="{AD08672A-176A-47B1-BDC9-3E2341DEE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60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tsikko ja sisältö 5">
    <p:bg>
      <p:bgPr>
        <a:solidFill>
          <a:srgbClr val="0034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B7DC5C9-D897-49F0-BE95-C34F61BEB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buSzPct val="100000"/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FE9852A5-07E6-4376-9C1D-4E4448897750}"/>
              </a:ext>
            </a:extLst>
          </p:cNvPr>
          <p:cNvSpPr/>
          <p:nvPr/>
        </p:nvSpPr>
        <p:spPr bwMode="hidden">
          <a:xfrm>
            <a:off x="11264201" y="0"/>
            <a:ext cx="9278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C7989676-AC66-4486-B6C9-E63F3E498754}"/>
              </a:ext>
            </a:extLst>
          </p:cNvPr>
          <p:cNvSpPr/>
          <p:nvPr/>
        </p:nvSpPr>
        <p:spPr bwMode="hidden">
          <a:xfrm>
            <a:off x="11264202" y="0"/>
            <a:ext cx="927797" cy="1686459"/>
          </a:xfrm>
          <a:prstGeom prst="rect">
            <a:avLst/>
          </a:prstGeom>
          <a:solidFill>
            <a:srgbClr val="FFC6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Suorakulmio 5">
            <a:extLst>
              <a:ext uri="{FF2B5EF4-FFF2-40B4-BE49-F238E27FC236}">
                <a16:creationId xmlns:a16="http://schemas.microsoft.com/office/drawing/2014/main" id="{3FF2E058-7E75-48EC-8C1F-2FF757FB989E}"/>
              </a:ext>
            </a:extLst>
          </p:cNvPr>
          <p:cNvSpPr/>
          <p:nvPr/>
        </p:nvSpPr>
        <p:spPr bwMode="hidden">
          <a:xfrm>
            <a:off x="11264202" y="1686460"/>
            <a:ext cx="927798" cy="1742540"/>
          </a:xfrm>
          <a:prstGeom prst="rect">
            <a:avLst/>
          </a:prstGeom>
          <a:solidFill>
            <a:srgbClr val="69D8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 descr="Digi- ja väestötietoviraston tunnus">
            <a:extLst>
              <a:ext uri="{FF2B5EF4-FFF2-40B4-BE49-F238E27FC236}">
                <a16:creationId xmlns:a16="http://schemas.microsoft.com/office/drawing/2014/main" id="{C4443638-77DC-415E-8457-6903AF400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  <p:sp>
        <p:nvSpPr>
          <p:cNvPr id="8" name="Suorakulmio 7">
            <a:extLst>
              <a:ext uri="{FF2B5EF4-FFF2-40B4-BE49-F238E27FC236}">
                <a16:creationId xmlns:a16="http://schemas.microsoft.com/office/drawing/2014/main" id="{7BF0A0FF-7D18-40A5-A791-8CA709157671}"/>
              </a:ext>
            </a:extLst>
          </p:cNvPr>
          <p:cNvSpPr/>
          <p:nvPr/>
        </p:nvSpPr>
        <p:spPr bwMode="hidden">
          <a:xfrm>
            <a:off x="11264198" y="1686458"/>
            <a:ext cx="927801" cy="1742541"/>
          </a:xfrm>
          <a:prstGeom prst="rect">
            <a:avLst/>
          </a:prstGeo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tile tx="254000" ty="247650" sx="47000" sy="47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Päivämäärän paikkamerkki 8">
            <a:extLst>
              <a:ext uri="{FF2B5EF4-FFF2-40B4-BE49-F238E27FC236}">
                <a16:creationId xmlns:a16="http://schemas.microsoft.com/office/drawing/2014/main" id="{73C95146-7C36-438C-9DAE-63479554C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10" name="Alatunnisteen paikkamerkki 9">
            <a:extLst>
              <a:ext uri="{FF2B5EF4-FFF2-40B4-BE49-F238E27FC236}">
                <a16:creationId xmlns:a16="http://schemas.microsoft.com/office/drawing/2014/main" id="{C4E047A0-C542-4AB2-8A4A-6BF09204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7C6DF7F1-2782-4BF5-BDD9-9DE2512D9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Otsikko 11">
            <a:extLst>
              <a:ext uri="{FF2B5EF4-FFF2-40B4-BE49-F238E27FC236}">
                <a16:creationId xmlns:a16="http://schemas.microsoft.com/office/drawing/2014/main" id="{29D14B4B-1952-4EB4-BE05-D7DBE0E5A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</a:p>
        </p:txBody>
      </p:sp>
    </p:spTree>
    <p:extLst>
      <p:ext uri="{BB962C8B-B14F-4D97-AF65-F5344CB8AC3E}">
        <p14:creationId xmlns:p14="http://schemas.microsoft.com/office/powerpoint/2010/main" val="75917269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37595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alkoinen_sininen">
  <p:cSld name="Valkoinen_sinine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body" idx="1"/>
          </p:nvPr>
        </p:nvSpPr>
        <p:spPr>
          <a:xfrm>
            <a:off x="6856763" y="763981"/>
            <a:ext cx="4582400" cy="5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500"/>
              <a:buChar char="▪"/>
              <a:defRPr sz="24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31789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 sz="2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3979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100"/>
              <a:buChar char="o"/>
              <a:defRPr sz="1867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 sz="16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6pPr>
            <a:lvl7pPr marL="4267093" lvl="6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7pPr>
            <a:lvl8pPr marL="4876678" lvl="7" indent="-431789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500"/>
              <a:buChar char="•"/>
              <a:defRPr sz="2000"/>
            </a:lvl8pPr>
            <a:lvl9pPr marL="5486263" lvl="8" indent="-431789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2"/>
          </p:nvPr>
        </p:nvSpPr>
        <p:spPr>
          <a:xfrm>
            <a:off x="752847" y="763981"/>
            <a:ext cx="4574400" cy="5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609585" lvl="0" indent="-304792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300"/>
              <a:buNone/>
              <a:defRPr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23323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 sz="1867">
                <a:solidFill>
                  <a:schemeClr val="dk1"/>
                </a:solidFill>
              </a:defRPr>
            </a:lvl2pPr>
            <a:lvl3pPr marL="1828754" lvl="2" indent="-389457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000"/>
              <a:buChar char="o"/>
              <a:defRPr sz="1600">
                <a:solidFill>
                  <a:schemeClr val="dk1"/>
                </a:solidFill>
              </a:defRPr>
            </a:lvl3pPr>
            <a:lvl4pPr marL="2438339" lvl="3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>
                <a:solidFill>
                  <a:schemeClr val="dk1"/>
                </a:solidFill>
              </a:defRPr>
            </a:lvl4pPr>
            <a:lvl5pPr marL="3047924" lvl="4" indent="-406390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200"/>
              <a:buChar char="•"/>
              <a:defRPr sz="1600">
                <a:solidFill>
                  <a:schemeClr val="dk1"/>
                </a:solidFill>
              </a:defRPr>
            </a:lvl5pPr>
            <a:lvl6pPr marL="3657509" lvl="5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667"/>
              </a:spcBef>
              <a:spcAft>
                <a:spcPts val="667"/>
              </a:spcAft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15168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3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5918" y="2011680"/>
            <a:ext cx="10501532" cy="4208145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marL="342900" indent="-342900" algn="l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1pPr>
            <a:lvl2pPr marL="800100" indent="-342900" algn="l">
              <a:lnSpc>
                <a:spcPct val="100000"/>
              </a:lnSpc>
              <a:buClr>
                <a:schemeClr val="tx2"/>
              </a:buClr>
              <a:buFont typeface="Courier New" panose="02070309020205020404" pitchFamily="49" charset="0"/>
              <a:buChar char="o"/>
              <a:defRPr sz="2000">
                <a:solidFill>
                  <a:schemeClr val="tx2"/>
                </a:solidFill>
              </a:defRPr>
            </a:lvl2pPr>
            <a:lvl3pPr marL="12001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800">
                <a:solidFill>
                  <a:schemeClr val="tx2"/>
                </a:solidFill>
              </a:defRPr>
            </a:lvl3pPr>
            <a:lvl4pPr marL="16573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4pPr>
            <a:lvl5pPr marL="2114550" indent="-285750" algn="l">
              <a:lnSpc>
                <a:spcPct val="100000"/>
              </a:lnSpc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2"/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B16BB38-9D60-314D-953C-E4852C9DE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EDEAAA-85EE-4BE0-96D2-98803BEE6ECA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2CC15D-54FB-394B-9156-B7B3BA66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EE06F1-2D77-A44E-97FA-F679B9CB76D5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75000"/>
                    <a:lumOff val="2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  <a:lumOff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66228325-6032-4F41-9E54-225E76F5EA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8" name="Alatunnisteen paikkamerkki 1">
            <a:extLst>
              <a:ext uri="{FF2B5EF4-FFF2-40B4-BE49-F238E27FC236}">
                <a16:creationId xmlns:a16="http://schemas.microsoft.com/office/drawing/2014/main" id="{9EEAAD98-ACDF-4CEA-BB1F-A7470144A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90566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0353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847D3A-71CB-9E4A-9D31-D3708B0A38E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21880" y="1927274"/>
            <a:ext cx="10525570" cy="4163079"/>
          </a:xfrm>
          <a:effectLst/>
        </p:spPr>
        <p:txBody>
          <a:bodyPr/>
          <a:lstStyle>
            <a:lvl1pPr algn="l">
              <a:buClr>
                <a:schemeClr val="tx1"/>
              </a:buClr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 sz="1800"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algn="l">
              <a:buClr>
                <a:schemeClr val="tx1"/>
              </a:buClr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1A449-591F-46B4-A051-723FB2E0C2F2}" type="datetime1">
              <a:rPr lang="fi-FI" smtClean="0"/>
              <a:t>22.12.2025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7" name="Alatunnisteen paikkamerkki 1">
            <a:extLst>
              <a:ext uri="{FF2B5EF4-FFF2-40B4-BE49-F238E27FC236}">
                <a16:creationId xmlns:a16="http://schemas.microsoft.com/office/drawing/2014/main" id="{5F7AA0F4-8832-4C98-880F-32049A82B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2428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, teksti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EF2C59-5C5C-B64C-A942-709B83363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3744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7A8DE876-7802-F443-B27E-BF46C207122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1780614"/>
            <a:ext cx="10525236" cy="611823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7DD24E-B9EC-D441-A777-25616DBF5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77783"/>
            <a:ext cx="4966522" cy="3642042"/>
          </a:xfrm>
          <a:prstGeom prst="rect">
            <a:avLst/>
          </a:prstGeom>
          <a:effectLst/>
        </p:spPr>
        <p:txBody>
          <a:bodyPr/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800100" indent="-342900" algn="l">
              <a:buClr>
                <a:schemeClr val="tx1"/>
              </a:buClr>
              <a:buFont typeface="Courier New" panose="02070309020205020404" pitchFamily="49" charset="0"/>
              <a:buChar char="o"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200150" indent="-285750" algn="l">
              <a:buClr>
                <a:schemeClr val="tx1"/>
              </a:buClr>
              <a:buFont typeface="Wingdings" pitchFamily="2" charset="2"/>
              <a:buChar char="§"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6573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114550" indent="-285750" algn="l">
              <a:buClr>
                <a:schemeClr val="tx1"/>
              </a:buClr>
              <a:buFont typeface="Wingdings" pitchFamily="2" charset="2"/>
              <a:buChar char="§"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3">
            <a:extLst>
              <a:ext uri="{FF2B5EF4-FFF2-40B4-BE49-F238E27FC236}">
                <a16:creationId xmlns:a16="http://schemas.microsoft.com/office/drawing/2014/main" id="{BAAD8882-CAED-0944-B454-3E362FFEA8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0150" y="2595880"/>
            <a:ext cx="5067300" cy="3641725"/>
          </a:xfrm>
          <a:effectLst/>
        </p:spPr>
        <p:txBody>
          <a:bodyPr>
            <a:normAutofit/>
          </a:bodyPr>
          <a:lstStyle>
            <a:lvl1pPr marL="342900" indent="-342900" algn="l"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 algn="l">
              <a:buClr>
                <a:schemeClr val="tx1"/>
              </a:buClr>
              <a:defRPr sz="2000"/>
            </a:lvl2pPr>
            <a:lvl3pPr marL="1143000" indent="-228600" algn="l">
              <a:buClr>
                <a:schemeClr val="tx1"/>
              </a:buClr>
              <a:buFont typeface="Wingdings" pitchFamily="2" charset="2"/>
              <a:buChar char="§"/>
              <a:defRPr/>
            </a:lvl3pPr>
            <a:lvl4pPr marL="16002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4pPr>
            <a:lvl5pPr marL="2057400" indent="-228600" algn="l">
              <a:buClr>
                <a:schemeClr val="tx1"/>
              </a:buClr>
              <a:buFont typeface="Wingdings" pitchFamily="2" charset="2"/>
              <a:buChar char="§"/>
              <a:defRPr sz="1600"/>
            </a:lvl5pPr>
          </a:lstStyle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Päivämäärän paikkamerkki 3">
            <a:extLst>
              <a:ext uri="{FF2B5EF4-FFF2-40B4-BE49-F238E27FC236}">
                <a16:creationId xmlns:a16="http://schemas.microsoft.com/office/drawing/2014/main" id="{C35A80A9-F689-254A-9877-D83262B388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5FBC6-4151-4CA8-BE6B-575B08346364}" type="datetime1">
              <a:rPr lang="fi-FI" smtClean="0"/>
              <a:t>22.12.2025</a:t>
            </a:fld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05936F28-65A3-F746-805B-242219146F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C51D31CB-0844-C34C-AC5D-61C763D3B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C599D6C2-7EB9-41C6-B0E2-0885AE33D0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45592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48726DB4-FA71-D144-8554-B6FC274F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40275"/>
            <a:ext cx="10515600" cy="1060926"/>
          </a:xfrm>
          <a:prstGeom prst="rect">
            <a:avLst/>
          </a:prstGeom>
          <a:effectLst/>
        </p:spPr>
        <p:txBody>
          <a:bodyPr anchor="t"/>
          <a:lstStyle>
            <a:lvl1pPr algn="ctr">
              <a:defRPr sz="600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</a:p>
        </p:txBody>
      </p:sp>
      <p:sp>
        <p:nvSpPr>
          <p:cNvPr id="10" name="Sisällön paikkamerkki 12">
            <a:extLst>
              <a:ext uri="{FF2B5EF4-FFF2-40B4-BE49-F238E27FC236}">
                <a16:creationId xmlns:a16="http://schemas.microsoft.com/office/drawing/2014/main" id="{90E7C219-D873-F54B-B815-E630286C7B77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22215" y="2837146"/>
            <a:ext cx="10525236" cy="2123934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400" i="1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12" name="Päivämäärän paikkamerkki 3">
            <a:extLst>
              <a:ext uri="{FF2B5EF4-FFF2-40B4-BE49-F238E27FC236}">
                <a16:creationId xmlns:a16="http://schemas.microsoft.com/office/drawing/2014/main" id="{45FD7726-1602-7542-AFC5-AB34F3053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61129-94EE-4151-92C2-CD14878B26F9}" type="datetime1">
              <a:rPr lang="fi-FI" smtClean="0"/>
              <a:t>22.12.2025</a:t>
            </a:fld>
            <a:endParaRPr lang="fi-FI"/>
          </a:p>
        </p:txBody>
      </p:sp>
      <p:sp>
        <p:nvSpPr>
          <p:cNvPr id="13" name="Dian numeron paikkamerkki 5">
            <a:extLst>
              <a:ext uri="{FF2B5EF4-FFF2-40B4-BE49-F238E27FC236}">
                <a16:creationId xmlns:a16="http://schemas.microsoft.com/office/drawing/2014/main" id="{FDD5F319-0789-DE4E-ABA0-7E7439D55D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908AB178-A514-D340-AB2C-029E914716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7" name="Alatunnisteen paikkamerkki 1">
            <a:extLst>
              <a:ext uri="{FF2B5EF4-FFF2-40B4-BE49-F238E27FC236}">
                <a16:creationId xmlns:a16="http://schemas.microsoft.com/office/drawing/2014/main" id="{731D126B-5A40-411B-B642-6F8F323F8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355174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ustakuva + väripohj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17CAC690-39F5-9846-9AE3-4121A651A64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417D">
              <a:alpha val="86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/>
              <a:t>       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ED67071-8C30-694F-BA12-08D4222357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Päivämäärän paikkamerkki 3">
            <a:extLst>
              <a:ext uri="{FF2B5EF4-FFF2-40B4-BE49-F238E27FC236}">
                <a16:creationId xmlns:a16="http://schemas.microsoft.com/office/drawing/2014/main" id="{43E9578C-26BF-9649-9E22-50E784DF34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99A09-0296-4F1C-8798-F93108A573F4}" type="datetime1">
              <a:rPr lang="fi-FI" smtClean="0"/>
              <a:t>22.12.2025</a:t>
            </a:fld>
            <a:endParaRPr lang="fi-FI"/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FECCA077-B9DC-D540-9E6A-3AFEAA3484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11" name="Kuva 7">
            <a:extLst>
              <a:ext uri="{FF2B5EF4-FFF2-40B4-BE49-F238E27FC236}">
                <a16:creationId xmlns:a16="http://schemas.microsoft.com/office/drawing/2014/main" id="{65D8BD63-1FCF-2646-86A9-5BC3CBB59A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sp>
        <p:nvSpPr>
          <p:cNvPr id="12" name="Alatunnisteen paikkamerkki 1">
            <a:extLst>
              <a:ext uri="{FF2B5EF4-FFF2-40B4-BE49-F238E27FC236}">
                <a16:creationId xmlns:a16="http://schemas.microsoft.com/office/drawing/2014/main" id="{AB72FCDB-7ADB-4D0E-9E0C-4EEDEF3D95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600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ti + kuva vasemm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5EB1795-7E37-401E-B161-37AE45EF1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300" y="869315"/>
            <a:ext cx="5517180" cy="173736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393D55FF-C447-4D7F-848A-B06FD2277D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03525"/>
            <a:ext cx="5516563" cy="30178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Kuvan paikkamerkki 9">
            <a:extLst>
              <a:ext uri="{FF2B5EF4-FFF2-40B4-BE49-F238E27FC236}">
                <a16:creationId xmlns:a16="http://schemas.microsoft.com/office/drawing/2014/main" id="{58ADFD7B-648D-4C25-B7ED-1716805DE3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121400"/>
          </a:xfrm>
          <a:prstGeom prst="round2DiagRect">
            <a:avLst/>
          </a:prstGeom>
        </p:spPr>
        <p:txBody>
          <a:bodyPr/>
          <a:lstStyle/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9CEB80D-BE46-40F8-99C4-B568A7014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FF94A-CD5B-4619-9C0F-6E5C72EBC64C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C89969B8-DA2E-4962-B8A8-9B53AC305B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FA49757-D398-4B4D-B760-15786ACFF7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9" name="Alatunnisteen paikkamerkki 1">
            <a:extLst>
              <a:ext uri="{FF2B5EF4-FFF2-40B4-BE49-F238E27FC236}">
                <a16:creationId xmlns:a16="http://schemas.microsoft.com/office/drawing/2014/main" id="{7985CE74-02F0-4719-9C30-90FBA05BE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01563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vaale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3FFDEF9-1CE2-451E-BE50-ADD346576EE8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EE06F1-2D77-A44E-97FA-F679B9CB76D5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511FFF81-77D5-4378-9DE4-B9EA51041D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1CD7E16-9A6E-4F34-A645-7A62FB94E9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0493" y="169756"/>
            <a:ext cx="1704382" cy="655442"/>
          </a:xfrm>
          <a:prstGeom prst="rect">
            <a:avLst/>
          </a:prstGeom>
        </p:spPr>
      </p:pic>
      <p:sp>
        <p:nvSpPr>
          <p:cNvPr id="11" name="Alatunnisteen paikkamerkki 1">
            <a:extLst>
              <a:ext uri="{FF2B5EF4-FFF2-40B4-BE49-F238E27FC236}">
                <a16:creationId xmlns:a16="http://schemas.microsoft.com/office/drawing/2014/main" id="{46BF366E-D9D2-4469-A28D-AA18E3588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44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29536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teksti + tumma taustakuv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290F879C-876C-42E4-A3A9-2AF98744281F}"/>
              </a:ext>
            </a:extLst>
          </p:cNvPr>
          <p:cNvSpPr/>
          <p:nvPr userDrawn="1"/>
        </p:nvSpPr>
        <p:spPr>
          <a:xfrm>
            <a:off x="0" y="0"/>
            <a:ext cx="7112020" cy="6858000"/>
          </a:xfrm>
          <a:custGeom>
            <a:avLst/>
            <a:gdLst>
              <a:gd name="connsiteX0" fmla="*/ 0 w 7112020"/>
              <a:gd name="connsiteY0" fmla="*/ 0 h 6858000"/>
              <a:gd name="connsiteX1" fmla="*/ 1016020 w 7112020"/>
              <a:gd name="connsiteY1" fmla="*/ 0 h 6858000"/>
              <a:gd name="connsiteX2" fmla="*/ 2042160 w 7112020"/>
              <a:gd name="connsiteY2" fmla="*/ 0 h 6858000"/>
              <a:gd name="connsiteX3" fmla="*/ 4328160 w 7112020"/>
              <a:gd name="connsiteY3" fmla="*/ 0 h 6858000"/>
              <a:gd name="connsiteX4" fmla="*/ 5079981 w 7112020"/>
              <a:gd name="connsiteY4" fmla="*/ 0 h 6858000"/>
              <a:gd name="connsiteX5" fmla="*/ 7112020 w 7112020"/>
              <a:gd name="connsiteY5" fmla="*/ 0 h 6858000"/>
              <a:gd name="connsiteX6" fmla="*/ 6096000 w 7112020"/>
              <a:gd name="connsiteY6" fmla="*/ 1016020 h 6858000"/>
              <a:gd name="connsiteX7" fmla="*/ 6096000 w 7112020"/>
              <a:gd name="connsiteY7" fmla="*/ 1158240 h 6858000"/>
              <a:gd name="connsiteX8" fmla="*/ 6096000 w 7112020"/>
              <a:gd name="connsiteY8" fmla="*/ 5841980 h 6858000"/>
              <a:gd name="connsiteX9" fmla="*/ 5079981 w 7112020"/>
              <a:gd name="connsiteY9" fmla="*/ 6858000 h 6858000"/>
              <a:gd name="connsiteX10" fmla="*/ 2042160 w 7112020"/>
              <a:gd name="connsiteY10" fmla="*/ 6858000 h 6858000"/>
              <a:gd name="connsiteX11" fmla="*/ 1016020 w 7112020"/>
              <a:gd name="connsiteY11" fmla="*/ 6858000 h 6858000"/>
              <a:gd name="connsiteX12" fmla="*/ 0 w 7112020"/>
              <a:gd name="connsiteY12" fmla="*/ 6858000 h 6858000"/>
              <a:gd name="connsiteX13" fmla="*/ 0 w 7112020"/>
              <a:gd name="connsiteY13" fmla="*/ 5841980 h 6858000"/>
              <a:gd name="connsiteX14" fmla="*/ 0 w 7112020"/>
              <a:gd name="connsiteY14" fmla="*/ 101602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112020" h="6858000">
                <a:moveTo>
                  <a:pt x="0" y="0"/>
                </a:moveTo>
                <a:lnTo>
                  <a:pt x="1016020" y="0"/>
                </a:lnTo>
                <a:lnTo>
                  <a:pt x="2042160" y="0"/>
                </a:lnTo>
                <a:lnTo>
                  <a:pt x="4328160" y="0"/>
                </a:lnTo>
                <a:lnTo>
                  <a:pt x="5079981" y="0"/>
                </a:lnTo>
                <a:lnTo>
                  <a:pt x="7112020" y="0"/>
                </a:lnTo>
                <a:cubicBezTo>
                  <a:pt x="6550888" y="0"/>
                  <a:pt x="6096000" y="454888"/>
                  <a:pt x="6096000" y="1016020"/>
                </a:cubicBezTo>
                <a:lnTo>
                  <a:pt x="6096000" y="1158240"/>
                </a:lnTo>
                <a:lnTo>
                  <a:pt x="6096000" y="5841980"/>
                </a:lnTo>
                <a:cubicBezTo>
                  <a:pt x="6096000" y="6403112"/>
                  <a:pt x="5641112" y="6858000"/>
                  <a:pt x="5079981" y="6858000"/>
                </a:cubicBezTo>
                <a:lnTo>
                  <a:pt x="2042160" y="6858000"/>
                </a:lnTo>
                <a:lnTo>
                  <a:pt x="1016020" y="6858000"/>
                </a:lnTo>
                <a:lnTo>
                  <a:pt x="0" y="6858000"/>
                </a:lnTo>
                <a:lnTo>
                  <a:pt x="0" y="5841980"/>
                </a:lnTo>
                <a:lnTo>
                  <a:pt x="0" y="10160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9F9DDE03-5326-4695-9BC0-753D5E9E7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807085"/>
            <a:ext cx="4753303" cy="1558268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5" name="Tekstin paikkamerkki 14">
            <a:extLst>
              <a:ext uri="{FF2B5EF4-FFF2-40B4-BE49-F238E27FC236}">
                <a16:creationId xmlns:a16="http://schemas.microsoft.com/office/drawing/2014/main" id="{631E663F-D20D-44F7-A50A-D02E51C657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31510" y="2636838"/>
            <a:ext cx="4753303" cy="3414712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F622A84-4D6B-4CB6-BF96-60695730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4F79-FE72-443B-A0A1-5D35E1C495C2}" type="datetime1">
              <a:rPr lang="fi-FI" smtClean="0"/>
              <a:t>22.12.2025</a:t>
            </a:fld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73678F5-7CE2-4488-A210-3ECBE48DDE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7457B7E-5AA7-4260-8532-302724F161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57963739-4D90-489B-8E8E-DFEEE0FE94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188" y="157359"/>
            <a:ext cx="1704381" cy="655442"/>
          </a:xfrm>
          <a:prstGeom prst="rect">
            <a:avLst/>
          </a:prstGeom>
        </p:spPr>
      </p:pic>
      <p:sp>
        <p:nvSpPr>
          <p:cNvPr id="10" name="Alatunnisteen paikkamerkki 1">
            <a:extLst>
              <a:ext uri="{FF2B5EF4-FFF2-40B4-BE49-F238E27FC236}">
                <a16:creationId xmlns:a16="http://schemas.microsoft.com/office/drawing/2014/main" id="{13E31506-27FD-49F4-A87B-EBBD8D3B2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2449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7985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9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18" Type="http://schemas.openxmlformats.org/officeDocument/2006/relationships/slideLayout" Target="../slideLayouts/slideLayout117.xml"/><Relationship Id="rId26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02.xml"/><Relationship Id="rId21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slideLayout" Target="../slideLayouts/slideLayout116.xml"/><Relationship Id="rId25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1.xml"/><Relationship Id="rId16" Type="http://schemas.openxmlformats.org/officeDocument/2006/relationships/slideLayout" Target="../slideLayouts/slideLayout115.xml"/><Relationship Id="rId20" Type="http://schemas.openxmlformats.org/officeDocument/2006/relationships/slideLayout" Target="../slideLayouts/slideLayout119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23" Type="http://schemas.openxmlformats.org/officeDocument/2006/relationships/slideLayout" Target="../slideLayouts/slideLayout122.xml"/><Relationship Id="rId28" Type="http://schemas.openxmlformats.org/officeDocument/2006/relationships/theme" Target="../theme/theme6.xml"/><Relationship Id="rId10" Type="http://schemas.openxmlformats.org/officeDocument/2006/relationships/slideLayout" Target="../slideLayouts/slideLayout109.xml"/><Relationship Id="rId19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Relationship Id="rId22" Type="http://schemas.openxmlformats.org/officeDocument/2006/relationships/slideLayout" Target="../slideLayouts/slideLayout121.xml"/><Relationship Id="rId27" Type="http://schemas.openxmlformats.org/officeDocument/2006/relationships/slideLayout" Target="../slideLayouts/slideLayout126.xml"/><Relationship Id="rId30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0CC61-DB77-4485-B460-D8E4038D4204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2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3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E3045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8.4.2025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1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00777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838200" y="216000"/>
            <a:ext cx="10515600" cy="1260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838200" y="1727999"/>
            <a:ext cx="10515600" cy="475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pic>
        <p:nvPicPr>
          <p:cNvPr id="9" name="Kuva 8" descr="Suomi.fi tunnus">
            <a:extLst>
              <a:ext uri="{FF2B5EF4-FFF2-40B4-BE49-F238E27FC236}">
                <a16:creationId xmlns:a16="http://schemas.microsoft.com/office/drawing/2014/main" id="{5B8DC26C-0F26-49F1-BE05-125C88BC67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98" y="253035"/>
            <a:ext cx="441446" cy="441446"/>
          </a:xfrm>
          <a:prstGeom prst="rect">
            <a:avLst/>
          </a:prstGeom>
        </p:spPr>
      </p:pic>
      <p:sp>
        <p:nvSpPr>
          <p:cNvPr id="10" name="Suorakulmio 9">
            <a:extLst>
              <a:ext uri="{FF2B5EF4-FFF2-40B4-BE49-F238E27FC236}">
                <a16:creationId xmlns:a16="http://schemas.microsoft.com/office/drawing/2014/main" id="{C3A25805-1DC0-484F-BCC1-B1C09DC6FD9B}"/>
              </a:ext>
            </a:extLst>
          </p:cNvPr>
          <p:cNvSpPr/>
          <p:nvPr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91584A2D-EEAC-43E3-81FC-19AED7CD3E3F}"/>
              </a:ext>
            </a:extLst>
          </p:cNvPr>
          <p:cNvSpPr/>
          <p:nvPr/>
        </p:nvSpPr>
        <p:spPr>
          <a:xfrm>
            <a:off x="0" y="6786000"/>
            <a:ext cx="12192000" cy="72000"/>
          </a:xfrm>
          <a:prstGeom prst="rect">
            <a:avLst/>
          </a:prstGeom>
          <a:solidFill>
            <a:srgbClr val="002E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48639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</p:sldLayoutIdLst>
  <p:hf sldNum="0" hdr="0" ftr="0"/>
  <p:txStyles>
    <p:titleStyle>
      <a:lvl1pPr algn="l" defTabSz="609585" rtl="0" eaLnBrk="1" latinLnBrk="0" hangingPunct="1">
        <a:spcBef>
          <a:spcPct val="0"/>
        </a:spcBef>
        <a:buNone/>
        <a:defRPr sz="3800" b="0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8400" marR="0" indent="-248400" algn="l" defTabSz="609585" rtl="0" eaLnBrk="1" fontAlgn="auto" latinLnBrk="0" hangingPunct="1">
        <a:lnSpc>
          <a:spcPct val="90000"/>
        </a:lnSpc>
        <a:spcBef>
          <a:spcPts val="600"/>
        </a:spcBef>
        <a:spcAft>
          <a:spcPts val="1200"/>
        </a:spcAft>
        <a:buClr>
          <a:schemeClr val="tx2"/>
        </a:buClr>
        <a:buSzPct val="85000"/>
        <a:buFont typeface="Wingdings" panose="05000000000000000000" pitchFamily="2" charset="2"/>
        <a:buChar char="§"/>
        <a:tabLst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4000" marR="0" indent="-2304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52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Pct val="80000"/>
        <a:buFont typeface="Courier New" panose="02070309020205020404" pitchFamily="49" charset="0"/>
        <a:buChar char="o"/>
        <a:tabLst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548000" marR="0" indent="-252000" algn="l" defTabSz="609585" rtl="0" eaLnBrk="1" fontAlgn="auto" latinLnBrk="0" hangingPunct="1">
        <a:lnSpc>
          <a:spcPct val="90000"/>
        </a:lnSpc>
        <a:spcBef>
          <a:spcPts val="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980000" marR="0" indent="-252000" algn="l" defTabSz="609585" rtl="0" eaLnBrk="1" fontAlgn="auto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Tx/>
        <a:buFont typeface="Arial" panose="020B0604020202020204" pitchFamily="34" charset="0"/>
        <a:buChar char="•"/>
        <a:tabLst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412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6pPr>
      <a:lvl7pPr marL="2880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7pPr>
      <a:lvl8pPr marL="3276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8pPr>
      <a:lvl9pPr marL="3744000" indent="-252000" algn="l" defTabSz="609585" rtl="0" eaLnBrk="1" latinLnBrk="0" hangingPunct="1">
        <a:lnSpc>
          <a:spcPct val="90000"/>
        </a:lnSpc>
        <a:spcBef>
          <a:spcPts val="373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on paikkamerkki 2">
            <a:extLst>
              <a:ext uri="{FF2B5EF4-FFF2-40B4-BE49-F238E27FC236}">
                <a16:creationId xmlns:a16="http://schemas.microsoft.com/office/drawing/2014/main" id="{1D410575-0C90-CF44-A49B-86C7F2202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60520223-435B-EE40-80C6-4E34B12924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09332" y="2405822"/>
            <a:ext cx="6581429" cy="3407637"/>
          </a:xfrm>
          <a:prstGeom prst="rect">
            <a:avLst/>
          </a:prstGeom>
          <a:effectLst/>
        </p:spPr>
        <p:txBody>
          <a:bodyPr vert="horz" lIns="91440" tIns="45720" rIns="91440" bIns="45720" rtlCol="0">
            <a:normAutofit/>
          </a:bodyPr>
          <a:lstStyle/>
          <a:p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6026E83-6946-6048-8E9D-0AB3BCB56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03077" y="6356350"/>
            <a:ext cx="1095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2C048-585D-44BA-8C2D-64983F0B70FA}" type="datetime1">
              <a:rPr lang="fi-FI" smtClean="0"/>
              <a:t>22.12.2025</a:t>
            </a:fld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24122-55D8-6941-8A7F-E649B6346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2684" y="6356350"/>
            <a:ext cx="851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E06F1-2D77-A44E-97FA-F679B9CB76D5}" type="slidenum">
              <a:rPr lang="fi-FI" smtClean="0"/>
              <a:t>‹#›</a:t>
            </a:fld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A4EB6745-5D38-414D-8F18-78AE802E20C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242781" y="6356350"/>
            <a:ext cx="1238935" cy="31163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2AD9C5-3DA3-4566-9BA7-6876F9455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3894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itchFamily="2" charset="2"/>
        <a:buChar char="Ø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Helvetica" pitchFamily="2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iruutu 16"/>
          <p:cNvSpPr txBox="1"/>
          <p:nvPr/>
        </p:nvSpPr>
        <p:spPr>
          <a:xfrm>
            <a:off x="3916800" y="6552000"/>
            <a:ext cx="4344000" cy="24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endParaRPr lang="fi-FI" sz="1067"/>
          </a:p>
        </p:txBody>
      </p:sp>
      <p:sp>
        <p:nvSpPr>
          <p:cNvPr id="6" name="Otsikon paikkamerkki 4"/>
          <p:cNvSpPr>
            <a:spLocks noGrp="1"/>
          </p:cNvSpPr>
          <p:nvPr>
            <p:ph type="title"/>
          </p:nvPr>
        </p:nvSpPr>
        <p:spPr>
          <a:xfrm>
            <a:off x="684000" y="144000"/>
            <a:ext cx="10260000" cy="1224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7" name="Tekstin paikkamerkki 3"/>
          <p:cNvSpPr>
            <a:spLocks noGrp="1"/>
          </p:cNvSpPr>
          <p:nvPr>
            <p:ph type="body" idx="1"/>
          </p:nvPr>
        </p:nvSpPr>
        <p:spPr>
          <a:xfrm>
            <a:off x="684000" y="1692000"/>
            <a:ext cx="10260000" cy="460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  <a:p>
            <a:pPr lvl="5"/>
            <a:r>
              <a:rPr lang="fi-FI"/>
              <a:t>6</a:t>
            </a:r>
          </a:p>
          <a:p>
            <a:pPr lvl="6"/>
            <a:r>
              <a:rPr lang="fi-FI"/>
              <a:t>7</a:t>
            </a:r>
          </a:p>
          <a:p>
            <a:pPr lvl="7"/>
            <a:r>
              <a:rPr lang="fi-FI"/>
              <a:t>8</a:t>
            </a:r>
          </a:p>
          <a:p>
            <a:pPr lvl="8"/>
            <a:r>
              <a:rPr lang="fi-FI"/>
              <a:t>9</a:t>
            </a:r>
          </a:p>
          <a:p>
            <a:pPr lvl="4"/>
            <a:endParaRPr lang="fi-FI"/>
          </a:p>
          <a:p>
            <a:pPr lvl="4"/>
            <a:endParaRPr lang="fi-FI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27EF28C1-F0B5-49B1-A590-2B5B11413B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000" y="6498590"/>
            <a:ext cx="151200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DA0A-C49F-4782-8C4A-CF23B4534BB8}" type="datetime1">
              <a:rPr lang="fi-FI" smtClean="0"/>
              <a:t>22.12.2025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D8DFCB6-CF61-4A0A-91F5-4F47B1331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90240" y="6498590"/>
            <a:ext cx="581152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6FCED78-FE23-486A-9EC7-493FAC0525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15552" y="6498590"/>
            <a:ext cx="828040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794C75-185B-4AE2-8765-4194C13CFAA1}" type="slidenum">
              <a:rPr lang="fi-FI" smtClean="0"/>
              <a:t>‹#›</a:t>
            </a:fld>
            <a:endParaRPr lang="fi-FI"/>
          </a:p>
        </p:txBody>
      </p:sp>
      <p:pic>
        <p:nvPicPr>
          <p:cNvPr id="14" name="Kuva 13" descr="Digi- ja väestötietoviraston tunnus">
            <a:extLst>
              <a:ext uri="{FF2B5EF4-FFF2-40B4-BE49-F238E27FC236}">
                <a16:creationId xmlns:a16="http://schemas.microsoft.com/office/drawing/2014/main" id="{31E5F429-5098-491A-A8AF-BCA7D5F5B73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1527456" y="5937100"/>
            <a:ext cx="409985" cy="67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2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784" r:id="rId20"/>
    <p:sldLayoutId id="2147483785" r:id="rId21"/>
    <p:sldLayoutId id="2147483786" r:id="rId22"/>
    <p:sldLayoutId id="2147483787" r:id="rId23"/>
    <p:sldLayoutId id="2147483788" r:id="rId24"/>
    <p:sldLayoutId id="2147483789" r:id="rId25"/>
    <p:sldLayoutId id="2147483790" r:id="rId26"/>
    <p:sldLayoutId id="2147483791" r:id="rId27"/>
  </p:sldLayoutIdLst>
  <p:hf hdr="0"/>
  <p:txStyles>
    <p:titleStyle>
      <a:lvl1pPr algn="l" defTabSz="609585" rtl="0" eaLnBrk="1" latinLnBrk="0" hangingPunct="1">
        <a:spcBef>
          <a:spcPct val="0"/>
        </a:spcBef>
        <a:buNone/>
        <a:defRPr sz="4000" b="1" i="0" kern="1200">
          <a:solidFill>
            <a:srgbClr val="007770"/>
          </a:solidFill>
          <a:latin typeface="+mj-lt"/>
          <a:ea typeface="+mj-ea"/>
          <a:cs typeface="+mj-cs"/>
        </a:defRPr>
      </a:lvl1pPr>
    </p:titleStyle>
    <p:bodyStyle>
      <a:lvl1pPr marL="342000" marR="0" indent="-342000" algn="l" defTabSz="609585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2"/>
        </a:buClr>
        <a:buSzPct val="110000"/>
        <a:buFont typeface="Arial" panose="020B0604020202020204" pitchFamily="34" charset="0"/>
        <a:buChar char="•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1pPr>
      <a:lvl2pPr marL="7992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2pPr>
      <a:lvl3pPr marL="12420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Wingdings" panose="05000000000000000000" pitchFamily="2" charset="2"/>
        <a:buChar char="§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3pPr>
      <a:lvl4pPr marL="1713600" marR="0" indent="-342000" algn="l" defTabSz="609585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SzTx/>
        <a:buFont typeface="Microsoft Sans Serif" panose="020B0604020202020204" pitchFamily="34" charset="0"/>
        <a:buChar char="‒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4pPr>
      <a:lvl5pPr marL="2160000" marR="0" indent="-342000" algn="l" defTabSz="60958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Courier New" panose="02070309020205020404" pitchFamily="49" charset="0"/>
        <a:buChar char="o"/>
        <a:tabLst/>
        <a:defRPr sz="2200" kern="1200">
          <a:solidFill>
            <a:srgbClr val="1E1E1E"/>
          </a:solidFill>
          <a:latin typeface="+mn-lt"/>
          <a:ea typeface="+mn-ea"/>
          <a:cs typeface="+mn-cs"/>
        </a:defRPr>
      </a:lvl5pPr>
      <a:lvl6pPr marL="252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6pPr>
      <a:lvl7pPr marL="2880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7pPr>
      <a:lvl8pPr marL="3276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8pPr>
      <a:lvl9pPr marL="3744000" indent="-342000" algn="l" defTabSz="609585" rtl="0" eaLnBrk="1" latinLnBrk="0" hangingPunct="1">
        <a:lnSpc>
          <a:spcPct val="100000"/>
        </a:lnSpc>
        <a:spcBef>
          <a:spcPts val="373"/>
        </a:spcBef>
        <a:spcAft>
          <a:spcPts val="0"/>
        </a:spcAft>
        <a:buClr>
          <a:schemeClr val="tx2"/>
        </a:buClr>
        <a:buFont typeface="Microsoft Sans Serif" panose="020B0604020202020204" pitchFamily="34" charset="0"/>
        <a:buChar char="‒"/>
        <a:defRPr sz="2200" kern="1200">
          <a:solidFill>
            <a:srgbClr val="1E1E1E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4" orient="horz" pos="7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sv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1">
            <a:extLst>
              <a:ext uri="{FF2B5EF4-FFF2-40B4-BE49-F238E27FC236}">
                <a16:creationId xmlns:a16="http://schemas.microsoft.com/office/drawing/2014/main" id="{2ED7143B-BE5F-724A-A2D3-6C5333A998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04656" y="1268760"/>
            <a:ext cx="10782688" cy="2844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4800" b="1" i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Suomi.fi-meddelanden: </a:t>
            </a:r>
            <a:b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sv-FI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Digital myndighetskommunikation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2B79A97-6ABD-D194-30C2-3E9B6D66C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3B016-79BC-4370-AA5B-E3EA44F35E22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69289D-D4E0-4088-C2BC-9C92DF5792D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[Esittäjä, Esityksen nimi]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3A3CCBE-F591-A06A-D481-F064FA91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794C75-185B-4AE2-8765-4194C13CFAA1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230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8299A41-6890-53F0-0F1A-9DE82ADF8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08" y="0"/>
            <a:ext cx="5018598" cy="1224000"/>
          </a:xfrm>
        </p:spPr>
        <p:txBody>
          <a:bodyPr>
            <a:normAutofit/>
          </a:bodyPr>
          <a:lstStyle/>
          <a:p>
            <a:r>
              <a:rPr lang="sv-FI">
                <a:solidFill>
                  <a:schemeClr val="tx2"/>
                </a:solidFill>
              </a:rPr>
              <a:t>Var får jag stöd?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CC81E3AF-2B34-2CBF-FA09-841FEF502BEA}"/>
              </a:ext>
            </a:extLst>
          </p:cNvPr>
          <p:cNvSpPr txBox="1"/>
          <p:nvPr/>
        </p:nvSpPr>
        <p:spPr>
          <a:xfrm>
            <a:off x="594818" y="1559572"/>
            <a:ext cx="657775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accent1"/>
                </a:solidFill>
              </a:rPr>
              <a:t>Om frågan gäller pågående ärenden ger den myndighet vars ärende frågan gäller stöd.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accent1"/>
                </a:solidFill>
              </a:rPr>
              <a:t>Om frågan gäller digital förändring eller användning av meddelanden erbjuds stöd per telefon mån–fre kl. 9–15, telefonnummer 0295 000. Vid behov kan du också boka tid för ett besök.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accent1"/>
                </a:solidFill>
              </a:rPr>
              <a:t>Många som ger allmänt digitalt stöd kan svara på de vanligaste frågorna om Suomi.fi-meddelanden.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2000">
                <a:solidFill>
                  <a:schemeClr val="accent1"/>
                </a:solidFill>
              </a:rPr>
              <a:t>Anvisningar för Suomi.fi-meddelanden: suomi.fi/anvisningar-och-stod/meddelanden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 sz="2000">
              <a:solidFill>
                <a:schemeClr val="accent1"/>
              </a:solidFill>
            </a:endParaRPr>
          </a:p>
        </p:txBody>
      </p:sp>
      <p:sp>
        <p:nvSpPr>
          <p:cNvPr id="9" name="AutoShape 2" descr="preview">
            <a:extLst>
              <a:ext uri="{FF2B5EF4-FFF2-40B4-BE49-F238E27FC236}">
                <a16:creationId xmlns:a16="http://schemas.microsoft.com/office/drawing/2014/main" id="{FE9B6139-5787-D41F-2AC8-9121D4C50D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88D461B6-F93D-1ADF-CDE4-452E05AD56B1}"/>
              </a:ext>
            </a:extLst>
          </p:cNvPr>
          <p:cNvSpPr/>
          <p:nvPr/>
        </p:nvSpPr>
        <p:spPr>
          <a:xfrm>
            <a:off x="7896200" y="1391121"/>
            <a:ext cx="3456384" cy="407575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FI" sz="2200" b="1">
                <a:ea typeface="+mn-lt"/>
                <a:cs typeface="+mn-lt"/>
              </a:rPr>
              <a:t>Rådgivning om Suomi.fi-tjänsterna</a:t>
            </a:r>
          </a:p>
          <a:p>
            <a:pPr algn="ctr"/>
            <a:br>
              <a:rPr lang="sv-FI" sz="2200" dirty="0"/>
            </a:br>
            <a:r>
              <a:rPr lang="sv-FI" sz="2200" dirty="0"/>
              <a:t>mån–</a:t>
            </a:r>
            <a:r>
              <a:rPr lang="sv-FI" sz="2200" dirty="0" err="1"/>
              <a:t>fre</a:t>
            </a:r>
            <a:r>
              <a:rPr lang="sv-FI" sz="2200" dirty="0"/>
              <a:t> kl. 9–15</a:t>
            </a:r>
            <a:endParaRPr lang="sv-FI" sz="2200" dirty="0">
              <a:cs typeface="Arial"/>
            </a:endParaRPr>
          </a:p>
          <a:p>
            <a:pPr algn="ctr"/>
            <a:r>
              <a:rPr lang="sv-FI" sz="2200" dirty="0"/>
              <a:t>0295 000</a:t>
            </a:r>
            <a:endParaRPr lang="sv-FI" sz="2200" dirty="0">
              <a:cs typeface="Arial"/>
            </a:endParaRPr>
          </a:p>
          <a:p>
            <a:pPr algn="ctr"/>
            <a:endParaRPr lang="fi-FI" sz="2200" dirty="0"/>
          </a:p>
          <a:p>
            <a:pPr algn="ctr"/>
            <a:r>
              <a:rPr lang="sv-FI" sz="1400" dirty="0"/>
              <a:t>Endast operatörens lokalnäts-, mobiltelefon- eller textmeddelandeavgift debiteras för samtal eller textmeddelanden. Om du använder samtalspaket lönar det sig att kontrollera hos din operatör om telefonsamtal till telefonnumror som börjar med 029 ingår i paketet.</a:t>
            </a:r>
            <a:endParaRPr lang="sv-FI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508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467CF465-F20B-1FBA-3266-228B73419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7369974">
            <a:off x="9018741" y="1264177"/>
            <a:ext cx="4352861" cy="43579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1A5C5898-F0CA-0810-3EA1-95AF23A275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8" y="404664"/>
            <a:ext cx="9721080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Kan jag använda Suomi.fi-meddelanden</a:t>
            </a:r>
            <a:b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till exempel för en närståendes ärenden?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E8F5E2-E679-4845-2F29-3DBCB68D4128}"/>
              </a:ext>
            </a:extLst>
          </p:cNvPr>
          <p:cNvSpPr txBox="1"/>
          <p:nvPr/>
        </p:nvSpPr>
        <p:spPr>
          <a:xfrm>
            <a:off x="767408" y="1880507"/>
            <a:ext cx="7628447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sv-FI" sz="1600">
                <a:solidFill>
                  <a:schemeClr val="accent1"/>
                </a:solidFill>
              </a:rPr>
              <a:t>Suomi.fi-meddelanden kan användas för någon annans räkning exempelvis genom att du ger en närstående en "fullmakt", dvs. ger en officiell fullmakt att använda Suomi.fi-meddelanden. "I fullmakten" väljer du en hurdan fullmakt du vill ge, t.ex. endast för att läsa eller även för att radera Suomi.fi-meddelanden. </a:t>
            </a:r>
          </a:p>
          <a:p>
            <a:pPr>
              <a:spcAft>
                <a:spcPts val="800"/>
              </a:spcAft>
            </a:pPr>
            <a:r>
              <a:rPr lang="sv-FI" sz="1600" b="1">
                <a:solidFill>
                  <a:schemeClr val="accent1"/>
                </a:solidFill>
              </a:rPr>
              <a:t>Att själv ge en fullmakt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1600">
                <a:solidFill>
                  <a:schemeClr val="accent1"/>
                </a:solidFill>
              </a:rPr>
              <a:t>Om ni båda har verktyg för stark autentisering kan ni göra Suomi.fi-fullmakten själv.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1600">
                <a:solidFill>
                  <a:schemeClr val="accent1"/>
                </a:solidFill>
              </a:rPr>
              <a:t>Fullmakten skapas på adressen Suomi.fi/fullmakter och den gäller genast.</a:t>
            </a:r>
          </a:p>
          <a:p>
            <a:pPr marL="285750" indent="-28575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sv-FI" sz="1600">
                <a:solidFill>
                  <a:schemeClr val="accent1"/>
                </a:solidFill>
              </a:rPr>
              <a:t>Den ena av er ansöker om Suomi.fi-fullmakt och den andra beviljar Suomi.fi-fullmakt.</a:t>
            </a:r>
          </a:p>
          <a:p>
            <a:pPr>
              <a:spcAft>
                <a:spcPts val="800"/>
              </a:spcAft>
            </a:pPr>
            <a:r>
              <a:rPr lang="sv-FI" sz="1600" b="1">
                <a:solidFill>
                  <a:schemeClr val="accent1"/>
                </a:solidFill>
              </a:rPr>
              <a:t>Att ge Suomi.fi-fullmakt vid MDB:s verksamhetsställe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1600">
                <a:solidFill>
                  <a:schemeClr val="accent1"/>
                </a:solidFill>
              </a:rPr>
              <a:t>Om inte båda har verktyg för stark autentisering kan ni boka tid till MDB:s verksamhetsställe. Vid verksamhetsstället gör tjänstemannen fullmakten mellan er.</a:t>
            </a:r>
          </a:p>
          <a:p>
            <a:pPr>
              <a:spcAft>
                <a:spcPts val="800"/>
              </a:spcAft>
            </a:pPr>
            <a:endParaRPr lang="fi-FI" sz="1600">
              <a:solidFill>
                <a:schemeClr val="accent1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352963FB-8587-E637-E315-6A24A41FBF20}"/>
              </a:ext>
            </a:extLst>
          </p:cNvPr>
          <p:cNvSpPr txBox="1"/>
          <p:nvPr/>
        </p:nvSpPr>
        <p:spPr>
          <a:xfrm>
            <a:off x="9179330" y="3216552"/>
            <a:ext cx="2795887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sv-FI" sz="1400" i="1">
                <a:solidFill>
                  <a:schemeClr val="accent1"/>
                </a:solidFill>
              </a:rPr>
              <a:t>OBS! Suomi.fi-meddelanden får under inga omständigheter användas genom att låna en annan persons starka identifieringsverktyg, t.ex. bankkoder.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795FBBD5-0C1B-00ED-6708-ADE41151B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800053" y="21720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4596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AC0FB-AF58-A614-3E97-4A896DCA5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A685A397-F380-025A-B034-D7922A80E5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6634300">
            <a:off x="9281048" y="248997"/>
            <a:ext cx="3914731" cy="3919315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445D8E92-113E-C055-54A9-B4A996532CF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8" y="404664"/>
            <a:ext cx="8759167" cy="17543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Tänk om jag använder digitala tjänster, men vill ha myndigheternas brev som </a:t>
            </a:r>
            <a:r>
              <a:rPr kumimoji="0" lang="sv-FI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papperspost</a:t>
            </a: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9921E27E-4252-1190-0AC7-33286CDA1941}"/>
              </a:ext>
            </a:extLst>
          </p:cNvPr>
          <p:cNvSpPr txBox="1"/>
          <p:nvPr/>
        </p:nvSpPr>
        <p:spPr>
          <a:xfrm>
            <a:off x="767408" y="2469066"/>
            <a:ext cx="4227808" cy="2951919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spcAft>
                <a:spcPts val="1200"/>
              </a:spcAft>
            </a:pPr>
            <a:r>
              <a:rPr lang="sv-FI" b="1">
                <a:solidFill>
                  <a:schemeClr val="accent1"/>
                </a:solidFill>
              </a:rPr>
              <a:t>År 2025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accent1"/>
                </a:solidFill>
              </a:rPr>
              <a:t>Myndigheternas primära form för kommunikation är ännu inte digital kommunikation. Du kan ignorera uppmaningen att ta i bruk tjänsten i samband med identifieringen.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>
                <a:solidFill>
                  <a:schemeClr val="accent1"/>
                </a:solidFill>
              </a:rPr>
              <a:t>Om du redan har tagit i bruk Suomi.fi-meddelanden kan du själv i inställningarna för Suomi.fi-meddelanden sluta använda tjänsten.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fi-FI">
              <a:solidFill>
                <a:schemeClr val="accent1"/>
              </a:solidFill>
            </a:endParaRP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42AEA6AE-7401-AD18-25DB-4DEE11E30984}"/>
              </a:ext>
            </a:extLst>
          </p:cNvPr>
          <p:cNvSpPr txBox="1"/>
          <p:nvPr/>
        </p:nvSpPr>
        <p:spPr>
          <a:xfrm>
            <a:off x="5146991" y="2469067"/>
            <a:ext cx="6454611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v-FI" sz="1800" b="1" dirty="0">
                <a:solidFill>
                  <a:schemeClr val="accent1"/>
                </a:solidFill>
              </a:rPr>
              <a:t>År 2026</a:t>
            </a:r>
            <a:r>
              <a:rPr lang="sv-FI" b="1" dirty="0">
                <a:solidFill>
                  <a:schemeClr val="accent1"/>
                </a:solidFill>
              </a:rPr>
              <a:t> (när lagstiftningen om digital prioritering </a:t>
            </a:r>
            <a:br>
              <a:rPr lang="sv-FI" b="1" dirty="0">
                <a:solidFill>
                  <a:schemeClr val="accent1"/>
                </a:solidFill>
              </a:rPr>
            </a:br>
            <a:r>
              <a:rPr lang="sv-FI" b="1" dirty="0">
                <a:solidFill>
                  <a:schemeClr val="accent1"/>
                </a:solidFill>
              </a:rPr>
              <a:t>av officiell post träder i kraft)</a:t>
            </a:r>
            <a:endParaRPr lang="sv-FI" sz="1800" b="1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sz="1800" dirty="0">
                <a:solidFill>
                  <a:schemeClr val="accent1"/>
                </a:solidFill>
              </a:rPr>
              <a:t>Myndigheternas primära kommunikationsform är digital kommunikation för alla användare av digitala myndighetstjänster. Du kan inte längre ignorera uppmaningen att ta i bruk tjänsten i samband med identifieringen.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sv-FI" dirty="0">
                <a:solidFill>
                  <a:schemeClr val="accent1"/>
                </a:solidFill>
              </a:rPr>
              <a:t>Om du inte tillfälligt kan använda digitala tjänster kan du ta tjänsten ur bruk i inställningarna för Suomi.fi-meddelanden. Då får du myndighetsmeddelanden tillfälligt (t.ex. i 6 månader) som </a:t>
            </a:r>
            <a:r>
              <a:rPr lang="sv-FI" dirty="0" err="1">
                <a:solidFill>
                  <a:schemeClr val="accent1"/>
                </a:solidFill>
              </a:rPr>
              <a:t>papperspost</a:t>
            </a:r>
            <a:r>
              <a:rPr lang="sv-FI" dirty="0">
                <a:solidFill>
                  <a:schemeClr val="accent1"/>
                </a:solidFill>
              </a:rPr>
              <a:t>. Efter tidsfristen hänvisas du att ta i bruk Suomi.fi-meddelanden när du identifierar dig i någon myndighets digitala tjänst. Suomi.fi-meddelanden aktiveras dock inte utan att du själv tar dem i bruk.</a:t>
            </a:r>
          </a:p>
        </p:txBody>
      </p:sp>
      <p:grpSp>
        <p:nvGrpSpPr>
          <p:cNvPr id="2" name="Ryhmä 1">
            <a:extLst>
              <a:ext uri="{FF2B5EF4-FFF2-40B4-BE49-F238E27FC236}">
                <a16:creationId xmlns:a16="http://schemas.microsoft.com/office/drawing/2014/main" id="{5BA1DCD5-56D0-373C-0057-A15635D35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02588" y="800768"/>
            <a:ext cx="1099014" cy="1847331"/>
            <a:chOff x="10146559" y="800768"/>
            <a:chExt cx="1099014" cy="1847331"/>
          </a:xfrm>
        </p:grpSpPr>
        <p:sp>
          <p:nvSpPr>
            <p:cNvPr id="14" name="Vapaamuotoinen: Muoto 13">
              <a:extLst>
                <a:ext uri="{FF2B5EF4-FFF2-40B4-BE49-F238E27FC236}">
                  <a16:creationId xmlns:a16="http://schemas.microsoft.com/office/drawing/2014/main" id="{F6E31CAC-7FCA-357B-6BC5-B27C5F62D944}"/>
                </a:ext>
              </a:extLst>
            </p:cNvPr>
            <p:cNvSpPr/>
            <p:nvPr/>
          </p:nvSpPr>
          <p:spPr>
            <a:xfrm rot="19918147">
              <a:off x="10426924" y="1390650"/>
              <a:ext cx="442169" cy="195262"/>
            </a:xfrm>
            <a:custGeom>
              <a:avLst/>
              <a:gdLst>
                <a:gd name="connsiteX0" fmla="*/ 0 w 498157"/>
                <a:gd name="connsiteY0" fmla="*/ 7620 h 202882"/>
                <a:gd name="connsiteX1" fmla="*/ 248603 w 498157"/>
                <a:gd name="connsiteY1" fmla="*/ 202882 h 202882"/>
                <a:gd name="connsiteX2" fmla="*/ 498158 w 498157"/>
                <a:gd name="connsiteY2" fmla="*/ 0 h 202882"/>
                <a:gd name="connsiteX0" fmla="*/ 0 w 442169"/>
                <a:gd name="connsiteY0" fmla="*/ 0 h 195262"/>
                <a:gd name="connsiteX1" fmla="*/ 248603 w 442169"/>
                <a:gd name="connsiteY1" fmla="*/ 195262 h 195262"/>
                <a:gd name="connsiteX2" fmla="*/ 442169 w 442169"/>
                <a:gd name="connsiteY2" fmla="*/ 48899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169" h="195262">
                  <a:moveTo>
                    <a:pt x="0" y="0"/>
                  </a:moveTo>
                  <a:lnTo>
                    <a:pt x="248603" y="195262"/>
                  </a:lnTo>
                  <a:cubicBezTo>
                    <a:pt x="331470" y="127635"/>
                    <a:pt x="358349" y="116526"/>
                    <a:pt x="442169" y="48899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A4855DCA-CF75-E9E1-6577-BAC7D18AAB3A}"/>
                </a:ext>
              </a:extLst>
            </p:cNvPr>
            <p:cNvSpPr/>
            <p:nvPr/>
          </p:nvSpPr>
          <p:spPr>
            <a:xfrm rot="19918147">
              <a:off x="10439180" y="1354092"/>
              <a:ext cx="515303" cy="344805"/>
            </a:xfrm>
            <a:custGeom>
              <a:avLst/>
              <a:gdLst>
                <a:gd name="connsiteX0" fmla="*/ 952 w 515303"/>
                <a:gd name="connsiteY0" fmla="*/ 0 h 344805"/>
                <a:gd name="connsiteX1" fmla="*/ 955 w 515303"/>
                <a:gd name="connsiteY1" fmla="*/ 952 h 344805"/>
                <a:gd name="connsiteX2" fmla="*/ 0 w 515303"/>
                <a:gd name="connsiteY2" fmla="*/ 952 h 344805"/>
                <a:gd name="connsiteX3" fmla="*/ 332806 w 515303"/>
                <a:gd name="connsiteY3" fmla="*/ 952 h 344805"/>
                <a:gd name="connsiteX4" fmla="*/ 515303 w 515303"/>
                <a:gd name="connsiteY4" fmla="*/ 98113 h 344805"/>
                <a:gd name="connsiteX5" fmla="*/ 515303 w 515303"/>
                <a:gd name="connsiteY5" fmla="*/ 344805 h 344805"/>
                <a:gd name="connsiteX6" fmla="*/ 1905 w 515303"/>
                <a:gd name="connsiteY6" fmla="*/ 344805 h 344805"/>
                <a:gd name="connsiteX7" fmla="*/ 955 w 515303"/>
                <a:gd name="connsiteY7" fmla="*/ 952 h 34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303" h="344805">
                  <a:moveTo>
                    <a:pt x="952" y="0"/>
                  </a:moveTo>
                  <a:lnTo>
                    <a:pt x="955" y="952"/>
                  </a:lnTo>
                  <a:lnTo>
                    <a:pt x="0" y="952"/>
                  </a:lnTo>
                  <a:close/>
                  <a:moveTo>
                    <a:pt x="332806" y="952"/>
                  </a:moveTo>
                  <a:lnTo>
                    <a:pt x="515303" y="98113"/>
                  </a:lnTo>
                  <a:lnTo>
                    <a:pt x="515303" y="344805"/>
                  </a:lnTo>
                  <a:cubicBezTo>
                    <a:pt x="343853" y="344805"/>
                    <a:pt x="172403" y="344805"/>
                    <a:pt x="1905" y="344805"/>
                  </a:cubicBezTo>
                  <a:lnTo>
                    <a:pt x="955" y="952"/>
                  </a:lnTo>
                  <a:close/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16" name="Kuva 3">
              <a:extLst>
                <a:ext uri="{FF2B5EF4-FFF2-40B4-BE49-F238E27FC236}">
                  <a16:creationId xmlns:a16="http://schemas.microsoft.com/office/drawing/2014/main" id="{F510537E-47CD-29EA-DDE6-9C6DCF8D0D56}"/>
                </a:ext>
              </a:extLst>
            </p:cNvPr>
            <p:cNvGrpSpPr/>
            <p:nvPr/>
          </p:nvGrpSpPr>
          <p:grpSpPr>
            <a:xfrm>
              <a:off x="10146559" y="800768"/>
              <a:ext cx="1099014" cy="1847331"/>
              <a:chOff x="7931689" y="3022070"/>
              <a:chExt cx="754746" cy="1390165"/>
            </a:xfrm>
          </p:grpSpPr>
          <p:sp>
            <p:nvSpPr>
              <p:cNvPr id="17" name="Vapaamuotoinen: Muoto 16">
                <a:extLst>
                  <a:ext uri="{FF2B5EF4-FFF2-40B4-BE49-F238E27FC236}">
                    <a16:creationId xmlns:a16="http://schemas.microsoft.com/office/drawing/2014/main" id="{53DF1F57-451B-3D8F-77E9-E66E03022FF5}"/>
                  </a:ext>
                </a:extLst>
              </p:cNvPr>
              <p:cNvSpPr/>
              <p:nvPr/>
            </p:nvSpPr>
            <p:spPr>
              <a:xfrm>
                <a:off x="7977929" y="3277132"/>
                <a:ext cx="663759" cy="619011"/>
              </a:xfrm>
              <a:custGeom>
                <a:avLst/>
                <a:gdLst>
                  <a:gd name="connsiteX0" fmla="*/ 0 w 663759"/>
                  <a:gd name="connsiteY0" fmla="*/ 2983 h 619011"/>
                  <a:gd name="connsiteX1" fmla="*/ 0 w 663759"/>
                  <a:gd name="connsiteY1" fmla="*/ 619012 h 619011"/>
                  <a:gd name="connsiteX2" fmla="*/ 663759 w 663759"/>
                  <a:gd name="connsiteY2" fmla="*/ 619012 h 619011"/>
                  <a:gd name="connsiteX3" fmla="*/ 663759 w 663759"/>
                  <a:gd name="connsiteY3" fmla="*/ 0 h 619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3759" h="619011">
                    <a:moveTo>
                      <a:pt x="0" y="2983"/>
                    </a:moveTo>
                    <a:lnTo>
                      <a:pt x="0" y="619012"/>
                    </a:lnTo>
                    <a:lnTo>
                      <a:pt x="663759" y="619012"/>
                    </a:lnTo>
                    <a:lnTo>
                      <a:pt x="663759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8" name="Vapaamuotoinen: Muoto 17">
                <a:extLst>
                  <a:ext uri="{FF2B5EF4-FFF2-40B4-BE49-F238E27FC236}">
                    <a16:creationId xmlns:a16="http://schemas.microsoft.com/office/drawing/2014/main" id="{168370AD-5600-796F-B275-BDB53F108A62}"/>
                  </a:ext>
                </a:extLst>
              </p:cNvPr>
              <p:cNvSpPr/>
              <p:nvPr/>
            </p:nvSpPr>
            <p:spPr>
              <a:xfrm>
                <a:off x="8103223" y="3430766"/>
                <a:ext cx="413171" cy="14915"/>
              </a:xfrm>
              <a:custGeom>
                <a:avLst/>
                <a:gdLst>
                  <a:gd name="connsiteX0" fmla="*/ 0 w 413171"/>
                  <a:gd name="connsiteY0" fmla="*/ 0 h 14915"/>
                  <a:gd name="connsiteX1" fmla="*/ 413172 w 413171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13171" h="14915">
                    <a:moveTo>
                      <a:pt x="0" y="0"/>
                    </a:moveTo>
                    <a:lnTo>
                      <a:pt x="413172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9" name="Vapaamuotoinen: Muoto 18">
                <a:extLst>
                  <a:ext uri="{FF2B5EF4-FFF2-40B4-BE49-F238E27FC236}">
                    <a16:creationId xmlns:a16="http://schemas.microsoft.com/office/drawing/2014/main" id="{EED99F3D-7557-E6FF-CB88-9B16571D4CEB}"/>
                  </a:ext>
                </a:extLst>
              </p:cNvPr>
              <p:cNvSpPr/>
              <p:nvPr/>
            </p:nvSpPr>
            <p:spPr>
              <a:xfrm>
                <a:off x="7931689" y="3022070"/>
                <a:ext cx="754746" cy="250587"/>
              </a:xfrm>
              <a:custGeom>
                <a:avLst/>
                <a:gdLst>
                  <a:gd name="connsiteX0" fmla="*/ 1492 w 754746"/>
                  <a:gd name="connsiteY0" fmla="*/ 250588 h 250587"/>
                  <a:gd name="connsiteX1" fmla="*/ 754747 w 754746"/>
                  <a:gd name="connsiteY1" fmla="*/ 250588 h 250587"/>
                  <a:gd name="connsiteX2" fmla="*/ 677184 w 754746"/>
                  <a:gd name="connsiteY2" fmla="*/ 0 h 250587"/>
                  <a:gd name="connsiteX3" fmla="*/ 77563 w 754746"/>
                  <a:gd name="connsiteY3" fmla="*/ 0 h 250587"/>
                  <a:gd name="connsiteX4" fmla="*/ 0 w 754746"/>
                  <a:gd name="connsiteY4" fmla="*/ 250588 h 250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4746" h="250587">
                    <a:moveTo>
                      <a:pt x="1492" y="250588"/>
                    </a:moveTo>
                    <a:lnTo>
                      <a:pt x="754747" y="250588"/>
                    </a:lnTo>
                    <a:cubicBezTo>
                      <a:pt x="729390" y="167059"/>
                      <a:pt x="702541" y="83529"/>
                      <a:pt x="677184" y="0"/>
                    </a:cubicBezTo>
                    <a:lnTo>
                      <a:pt x="77563" y="0"/>
                    </a:lnTo>
                    <a:cubicBezTo>
                      <a:pt x="52206" y="83529"/>
                      <a:pt x="26849" y="167059"/>
                      <a:pt x="0" y="250588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0" name="Vapaamuotoinen: Muoto 19">
                <a:extLst>
                  <a:ext uri="{FF2B5EF4-FFF2-40B4-BE49-F238E27FC236}">
                    <a16:creationId xmlns:a16="http://schemas.microsoft.com/office/drawing/2014/main" id="{8E4F4422-5F9F-DF04-1A7F-8F08C5B4787E}"/>
                  </a:ext>
                </a:extLst>
              </p:cNvPr>
              <p:cNvSpPr/>
              <p:nvPr/>
            </p:nvSpPr>
            <p:spPr>
              <a:xfrm>
                <a:off x="8112172" y="4397320"/>
                <a:ext cx="395272" cy="14915"/>
              </a:xfrm>
              <a:custGeom>
                <a:avLst/>
                <a:gdLst>
                  <a:gd name="connsiteX0" fmla="*/ 0 w 395272"/>
                  <a:gd name="connsiteY0" fmla="*/ 0 h 14915"/>
                  <a:gd name="connsiteX1" fmla="*/ 395273 w 395272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272" h="14915">
                    <a:moveTo>
                      <a:pt x="0" y="0"/>
                    </a:moveTo>
                    <a:lnTo>
                      <a:pt x="395273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21" name="Vapaamuotoinen: Muoto 20">
                <a:extLst>
                  <a:ext uri="{FF2B5EF4-FFF2-40B4-BE49-F238E27FC236}">
                    <a16:creationId xmlns:a16="http://schemas.microsoft.com/office/drawing/2014/main" id="{129D97D3-88C7-3492-55CF-7F38FCB67910}"/>
                  </a:ext>
                </a:extLst>
              </p:cNvPr>
              <p:cNvSpPr/>
              <p:nvPr/>
            </p:nvSpPr>
            <p:spPr>
              <a:xfrm>
                <a:off x="8310554" y="3914043"/>
                <a:ext cx="14915" cy="471343"/>
              </a:xfrm>
              <a:custGeom>
                <a:avLst/>
                <a:gdLst>
                  <a:gd name="connsiteX0" fmla="*/ 0 w 14915"/>
                  <a:gd name="connsiteY0" fmla="*/ 0 h 471343"/>
                  <a:gd name="connsiteX1" fmla="*/ 0 w 14915"/>
                  <a:gd name="connsiteY1" fmla="*/ 471344 h 47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4915" h="471343">
                    <a:moveTo>
                      <a:pt x="0" y="0"/>
                    </a:moveTo>
                    <a:lnTo>
                      <a:pt x="0" y="471344"/>
                    </a:lnTo>
                  </a:path>
                </a:pathLst>
              </a:custGeom>
              <a:solidFill>
                <a:srgbClr val="002E5F"/>
              </a:solidFill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</p:grpSp>
        <p:sp>
          <p:nvSpPr>
            <p:cNvPr id="22" name="Vapaamuotoinen: Muoto 21">
              <a:extLst>
                <a:ext uri="{FF2B5EF4-FFF2-40B4-BE49-F238E27FC236}">
                  <a16:creationId xmlns:a16="http://schemas.microsoft.com/office/drawing/2014/main" id="{B42473C8-3A45-A462-7755-7CBF1841172C}"/>
                </a:ext>
              </a:extLst>
            </p:cNvPr>
            <p:cNvSpPr/>
            <p:nvPr/>
          </p:nvSpPr>
          <p:spPr>
            <a:xfrm rot="19918147">
              <a:off x="10484145" y="1588489"/>
              <a:ext cx="186690" cy="106679"/>
            </a:xfrm>
            <a:custGeom>
              <a:avLst/>
              <a:gdLst>
                <a:gd name="connsiteX0" fmla="*/ 0 w 186690"/>
                <a:gd name="connsiteY0" fmla="*/ 106680 h 106679"/>
                <a:gd name="connsiteX1" fmla="*/ 186690 w 186690"/>
                <a:gd name="connsiteY1" fmla="*/ 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90" h="106679">
                  <a:moveTo>
                    <a:pt x="0" y="106680"/>
                  </a:moveTo>
                  <a:cubicBezTo>
                    <a:pt x="61913" y="71438"/>
                    <a:pt x="124777" y="35242"/>
                    <a:pt x="186690" y="0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3" name="Vapaamuotoinen: Muoto 22">
              <a:extLst>
                <a:ext uri="{FF2B5EF4-FFF2-40B4-BE49-F238E27FC236}">
                  <a16:creationId xmlns:a16="http://schemas.microsoft.com/office/drawing/2014/main" id="{27747279-C40E-B2A3-7D95-06AD7868AEF6}"/>
                </a:ext>
              </a:extLst>
            </p:cNvPr>
            <p:cNvSpPr/>
            <p:nvPr/>
          </p:nvSpPr>
          <p:spPr>
            <a:xfrm rot="19918147">
              <a:off x="10770676" y="1437080"/>
              <a:ext cx="182879" cy="108584"/>
            </a:xfrm>
            <a:custGeom>
              <a:avLst/>
              <a:gdLst>
                <a:gd name="connsiteX0" fmla="*/ 182880 w 182879"/>
                <a:gd name="connsiteY0" fmla="*/ 108585 h 108584"/>
                <a:gd name="connsiteX1" fmla="*/ 0 w 182879"/>
                <a:gd name="connsiteY1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79" h="108584">
                  <a:moveTo>
                    <a:pt x="182880" y="108585"/>
                  </a:moveTo>
                  <a:cubicBezTo>
                    <a:pt x="121920" y="72390"/>
                    <a:pt x="60960" y="36195"/>
                    <a:pt x="0" y="0"/>
                  </a:cubicBezTo>
                </a:path>
              </a:pathLst>
            </a:custGeom>
            <a:noFill/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0410426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1A5C5898-F0CA-0810-3EA1-95AF23A275A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7407" y="404664"/>
            <a:ext cx="10179433" cy="120032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Hur kan jag vara säker på att det är säkert att använda Suomi.fi-meddelanden?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4E8F5E2-E679-4845-2F29-3DBCB68D4128}"/>
              </a:ext>
            </a:extLst>
          </p:cNvPr>
          <p:cNvSpPr txBox="1"/>
          <p:nvPr/>
        </p:nvSpPr>
        <p:spPr>
          <a:xfrm>
            <a:off x="777105" y="1771075"/>
            <a:ext cx="791730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FI">
                <a:solidFill>
                  <a:schemeClr val="accent1"/>
                </a:solidFill>
              </a:rPr>
              <a:t>Det är endast vissa tillförlitliga avsändare som kan skicka Suomi.fi-meddelanden. Avsändarna är myndigheter. Suomi.fi-meddelanden kan inte innehålla blufflänkar eller meddelande som innehåller nätfiske.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FI">
                <a:solidFill>
                  <a:schemeClr val="accent1"/>
                </a:solidFill>
              </a:rPr>
              <a:t>Bruket är säkrast genom att använda mobilapplikationen, alltså genom att ladda ner Suomi.fi-applikationen till din mobila enhet.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FI">
                <a:solidFill>
                  <a:schemeClr val="accent1"/>
                </a:solidFill>
              </a:rPr>
              <a:t>Det är säkert att läsa Suomi.fi-meddelanden på https://www.suomi.fi/meddelanden,</a:t>
            </a:r>
            <a:br>
              <a:rPr lang="sv-FI">
                <a:solidFill>
                  <a:schemeClr val="accent1"/>
                </a:solidFill>
              </a:rPr>
            </a:br>
            <a:r>
              <a:rPr lang="sv-FI">
                <a:solidFill>
                  <a:schemeClr val="accent1"/>
                </a:solidFill>
              </a:rPr>
              <a:t>bara du kontrollerar att du har skrivit adressen rätt. Skriv in adressen i webbläsarens adressfält eller använd ett bokmärke som du själv sparat. </a:t>
            </a:r>
            <a:br>
              <a:rPr lang="sv-FI">
                <a:solidFill>
                  <a:schemeClr val="accent1"/>
                </a:solidFill>
              </a:rPr>
            </a:br>
            <a:r>
              <a:rPr lang="sv-FI">
                <a:solidFill>
                  <a:schemeClr val="accent1"/>
                </a:solidFill>
              </a:rPr>
              <a:t>Använd inte en sökmotor.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eriod"/>
            </a:pPr>
            <a:r>
              <a:rPr lang="sv-FI">
                <a:solidFill>
                  <a:schemeClr val="accent1"/>
                </a:solidFill>
              </a:rPr>
              <a:t>Suomi.fi-meddelanden skickar oftast ett e-postmeddelande när du har fått ett nytt meddelande. I notifikationen som skickas per e-post finns aldrig en länk som man uppmanas att klicka på. Inga textmeddelanden skickas från Suomi.fi-meddelanden.</a:t>
            </a:r>
          </a:p>
        </p:txBody>
      </p:sp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599C67FE-5424-343E-F0D2-F831C9E84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>
          <a:xfrm rot="11769045">
            <a:off x="8992484" y="1502163"/>
            <a:ext cx="4352861" cy="43579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/>
          </a:p>
        </p:txBody>
      </p:sp>
      <p:grpSp>
        <p:nvGrpSpPr>
          <p:cNvPr id="3" name="Kuva 3">
            <a:extLst>
              <a:ext uri="{FF2B5EF4-FFF2-40B4-BE49-F238E27FC236}">
                <a16:creationId xmlns:a16="http://schemas.microsoft.com/office/drawing/2014/main" id="{A4606F89-43CB-8C62-C11E-0198505054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32271" y="2478938"/>
            <a:ext cx="1218632" cy="2070332"/>
            <a:chOff x="9412842" y="3393477"/>
            <a:chExt cx="1218632" cy="2070332"/>
          </a:xfrm>
          <a:noFill/>
        </p:grpSpPr>
        <p:sp>
          <p:nvSpPr>
            <p:cNvPr id="4" name="Vapaamuotoinen: Muoto 3">
              <a:extLst>
                <a:ext uri="{FF2B5EF4-FFF2-40B4-BE49-F238E27FC236}">
                  <a16:creationId xmlns:a16="http://schemas.microsoft.com/office/drawing/2014/main" id="{38217490-0A23-627E-CDD5-78BEBB32233A}"/>
                </a:ext>
              </a:extLst>
            </p:cNvPr>
            <p:cNvSpPr/>
            <p:nvPr/>
          </p:nvSpPr>
          <p:spPr>
            <a:xfrm>
              <a:off x="9421792" y="3735052"/>
              <a:ext cx="1199241" cy="14915"/>
            </a:xfrm>
            <a:custGeom>
              <a:avLst/>
              <a:gdLst>
                <a:gd name="connsiteX0" fmla="*/ 0 w 1199241"/>
                <a:gd name="connsiteY0" fmla="*/ 0 h 14915"/>
                <a:gd name="connsiteX1" fmla="*/ 1199242 w 1199241"/>
                <a:gd name="connsiteY1" fmla="*/ 0 h 14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99241" h="14915">
                  <a:moveTo>
                    <a:pt x="0" y="0"/>
                  </a:moveTo>
                  <a:lnTo>
                    <a:pt x="1199242" y="0"/>
                  </a:lnTo>
                </a:path>
              </a:pathLst>
            </a:custGeom>
            <a:noFill/>
            <a:ln w="38100" cap="rnd">
              <a:solidFill>
                <a:schemeClr val="tx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grpSp>
          <p:nvGrpSpPr>
            <p:cNvPr id="5" name="Kuva 3">
              <a:extLst>
                <a:ext uri="{FF2B5EF4-FFF2-40B4-BE49-F238E27FC236}">
                  <a16:creationId xmlns:a16="http://schemas.microsoft.com/office/drawing/2014/main" id="{381DD53A-67CC-3683-57EE-7389ADF37CB1}"/>
                </a:ext>
              </a:extLst>
            </p:cNvPr>
            <p:cNvGrpSpPr/>
            <p:nvPr/>
          </p:nvGrpSpPr>
          <p:grpSpPr>
            <a:xfrm>
              <a:off x="9412842" y="3393477"/>
              <a:ext cx="1218632" cy="2070332"/>
              <a:chOff x="9412842" y="3393477"/>
              <a:chExt cx="1218632" cy="2070332"/>
            </a:xfrm>
            <a:noFill/>
          </p:grpSpPr>
          <p:sp>
            <p:nvSpPr>
              <p:cNvPr id="8" name="Vapaamuotoinen: Muoto 7">
                <a:extLst>
                  <a:ext uri="{FF2B5EF4-FFF2-40B4-BE49-F238E27FC236}">
                    <a16:creationId xmlns:a16="http://schemas.microsoft.com/office/drawing/2014/main" id="{34EB2F96-6856-87C7-1D28-C175E0CF2915}"/>
                  </a:ext>
                </a:extLst>
              </p:cNvPr>
              <p:cNvSpPr/>
              <p:nvPr/>
            </p:nvSpPr>
            <p:spPr>
              <a:xfrm>
                <a:off x="9412842" y="3393477"/>
                <a:ext cx="1218632" cy="2070332"/>
              </a:xfrm>
              <a:custGeom>
                <a:avLst/>
                <a:gdLst>
                  <a:gd name="connsiteX0" fmla="*/ 1062015 w 1218632"/>
                  <a:gd name="connsiteY0" fmla="*/ 0 h 2070332"/>
                  <a:gd name="connsiteX1" fmla="*/ 1218633 w 1218632"/>
                  <a:gd name="connsiteY1" fmla="*/ 156617 h 2070332"/>
                  <a:gd name="connsiteX2" fmla="*/ 1218633 w 1218632"/>
                  <a:gd name="connsiteY2" fmla="*/ 1913716 h 2070332"/>
                  <a:gd name="connsiteX3" fmla="*/ 1062015 w 1218632"/>
                  <a:gd name="connsiteY3" fmla="*/ 2070333 h 2070332"/>
                  <a:gd name="connsiteX4" fmla="*/ 156617 w 1218632"/>
                  <a:gd name="connsiteY4" fmla="*/ 2070333 h 2070332"/>
                  <a:gd name="connsiteX5" fmla="*/ 0 w 1218632"/>
                  <a:gd name="connsiteY5" fmla="*/ 1913715 h 2070332"/>
                  <a:gd name="connsiteX6" fmla="*/ 0 w 1218632"/>
                  <a:gd name="connsiteY6" fmla="*/ 156617 h 2070332"/>
                  <a:gd name="connsiteX7" fmla="*/ 156617 w 1218632"/>
                  <a:gd name="connsiteY7" fmla="*/ 0 h 2070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632" h="2070332">
                    <a:moveTo>
                      <a:pt x="1062015" y="0"/>
                    </a:moveTo>
                    <a:cubicBezTo>
                      <a:pt x="1148513" y="0"/>
                      <a:pt x="1218633" y="70120"/>
                      <a:pt x="1218633" y="156617"/>
                    </a:cubicBezTo>
                    <a:lnTo>
                      <a:pt x="1218633" y="1913716"/>
                    </a:lnTo>
                    <a:cubicBezTo>
                      <a:pt x="1218633" y="2000213"/>
                      <a:pt x="1148513" y="2070333"/>
                      <a:pt x="1062015" y="2070333"/>
                    </a:cubicBezTo>
                    <a:lnTo>
                      <a:pt x="156617" y="2070333"/>
                    </a:lnTo>
                    <a:cubicBezTo>
                      <a:pt x="70120" y="2070333"/>
                      <a:pt x="0" y="2000213"/>
                      <a:pt x="0" y="1913715"/>
                    </a:cubicBezTo>
                    <a:lnTo>
                      <a:pt x="0" y="156617"/>
                    </a:lnTo>
                    <a:cubicBezTo>
                      <a:pt x="0" y="70120"/>
                      <a:pt x="70120" y="0"/>
                      <a:pt x="156617" y="0"/>
                    </a:cubicBezTo>
                    <a:close/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9" name="Vapaamuotoinen: Muoto 8">
                <a:extLst>
                  <a:ext uri="{FF2B5EF4-FFF2-40B4-BE49-F238E27FC236}">
                    <a16:creationId xmlns:a16="http://schemas.microsoft.com/office/drawing/2014/main" id="{007D437E-505F-9433-24F6-5A28A462F948}"/>
                  </a:ext>
                </a:extLst>
              </p:cNvPr>
              <p:cNvSpPr/>
              <p:nvPr/>
            </p:nvSpPr>
            <p:spPr>
              <a:xfrm>
                <a:off x="9421792" y="5195323"/>
                <a:ext cx="1199241" cy="14915"/>
              </a:xfrm>
              <a:custGeom>
                <a:avLst/>
                <a:gdLst>
                  <a:gd name="connsiteX0" fmla="*/ 0 w 1199241"/>
                  <a:gd name="connsiteY0" fmla="*/ 0 h 14915"/>
                  <a:gd name="connsiteX1" fmla="*/ 1199242 w 1199241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99241" h="14915">
                    <a:moveTo>
                      <a:pt x="0" y="0"/>
                    </a:moveTo>
                    <a:lnTo>
                      <a:pt x="1199242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sp>
            <p:nvSpPr>
              <p:cNvPr id="10" name="Vapaamuotoinen: Muoto 9">
                <a:extLst>
                  <a:ext uri="{FF2B5EF4-FFF2-40B4-BE49-F238E27FC236}">
                    <a16:creationId xmlns:a16="http://schemas.microsoft.com/office/drawing/2014/main" id="{98450692-B746-3F1D-9341-F5563F1AA08A}"/>
                  </a:ext>
                </a:extLst>
              </p:cNvPr>
              <p:cNvSpPr/>
              <p:nvPr/>
            </p:nvSpPr>
            <p:spPr>
              <a:xfrm>
                <a:off x="9960257" y="5335532"/>
                <a:ext cx="122310" cy="14915"/>
              </a:xfrm>
              <a:custGeom>
                <a:avLst/>
                <a:gdLst>
                  <a:gd name="connsiteX0" fmla="*/ 0 w 122310"/>
                  <a:gd name="connsiteY0" fmla="*/ 0 h 14915"/>
                  <a:gd name="connsiteX1" fmla="*/ 122311 w 122310"/>
                  <a:gd name="connsiteY1" fmla="*/ 0 h 14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2310" h="14915">
                    <a:moveTo>
                      <a:pt x="0" y="0"/>
                    </a:moveTo>
                    <a:lnTo>
                      <a:pt x="122311" y="0"/>
                    </a:lnTo>
                  </a:path>
                </a:pathLst>
              </a:custGeom>
              <a:noFill/>
              <a:ln w="38100" cap="rnd">
                <a:solidFill>
                  <a:schemeClr val="tx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fi-FI"/>
              </a:p>
            </p:txBody>
          </p:sp>
          <p:grpSp>
            <p:nvGrpSpPr>
              <p:cNvPr id="11" name="Kuva 3">
                <a:extLst>
                  <a:ext uri="{FF2B5EF4-FFF2-40B4-BE49-F238E27FC236}">
                    <a16:creationId xmlns:a16="http://schemas.microsoft.com/office/drawing/2014/main" id="{7853639B-20E4-F9C0-B1D6-625480C87AE3}"/>
                  </a:ext>
                </a:extLst>
              </p:cNvPr>
              <p:cNvGrpSpPr/>
              <p:nvPr/>
            </p:nvGrpSpPr>
            <p:grpSpPr>
              <a:xfrm>
                <a:off x="9785741" y="3573960"/>
                <a:ext cx="471343" cy="14915"/>
                <a:chOff x="9785741" y="3573960"/>
                <a:chExt cx="471343" cy="14915"/>
              </a:xfrm>
              <a:noFill/>
            </p:grpSpPr>
            <p:sp>
              <p:nvSpPr>
                <p:cNvPr id="12" name="Vapaamuotoinen: Muoto 11">
                  <a:extLst>
                    <a:ext uri="{FF2B5EF4-FFF2-40B4-BE49-F238E27FC236}">
                      <a16:creationId xmlns:a16="http://schemas.microsoft.com/office/drawing/2014/main" id="{ECFD6171-CD26-C445-C8BD-3E9CFBBA2A87}"/>
                    </a:ext>
                  </a:extLst>
                </p:cNvPr>
                <p:cNvSpPr/>
                <p:nvPr/>
              </p:nvSpPr>
              <p:spPr>
                <a:xfrm>
                  <a:off x="9930426" y="3573960"/>
                  <a:ext cx="326659" cy="14915"/>
                </a:xfrm>
                <a:custGeom>
                  <a:avLst/>
                  <a:gdLst>
                    <a:gd name="connsiteX0" fmla="*/ 0 w 326659"/>
                    <a:gd name="connsiteY0" fmla="*/ 0 h 14915"/>
                    <a:gd name="connsiteX1" fmla="*/ 326659 w 326659"/>
                    <a:gd name="connsiteY1" fmla="*/ 0 h 14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326659" h="14915">
                      <a:moveTo>
                        <a:pt x="0" y="0"/>
                      </a:moveTo>
                      <a:lnTo>
                        <a:pt x="326659" y="0"/>
                      </a:lnTo>
                    </a:path>
                  </a:pathLst>
                </a:custGeom>
                <a:noFill/>
                <a:ln w="381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i-FI"/>
                </a:p>
              </p:txBody>
            </p:sp>
            <p:sp>
              <p:nvSpPr>
                <p:cNvPr id="13" name="Vapaamuotoinen: Muoto 12">
                  <a:extLst>
                    <a:ext uri="{FF2B5EF4-FFF2-40B4-BE49-F238E27FC236}">
                      <a16:creationId xmlns:a16="http://schemas.microsoft.com/office/drawing/2014/main" id="{613A87A9-B436-A065-66AB-5827CAE2DF39}"/>
                    </a:ext>
                  </a:extLst>
                </p:cNvPr>
                <p:cNvSpPr/>
                <p:nvPr/>
              </p:nvSpPr>
              <p:spPr>
                <a:xfrm>
                  <a:off x="9785741" y="3573960"/>
                  <a:ext cx="14915" cy="14915"/>
                </a:xfrm>
                <a:custGeom>
                  <a:avLst/>
                  <a:gdLst>
                    <a:gd name="connsiteX0" fmla="*/ 0 w 14915"/>
                    <a:gd name="connsiteY0" fmla="*/ 0 h 14915"/>
                    <a:gd name="connsiteX1" fmla="*/ 0 w 14915"/>
                    <a:gd name="connsiteY1" fmla="*/ 0 h 14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915" h="14915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38100" cap="rnd">
                  <a:solidFill>
                    <a:schemeClr val="tx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fi-FI"/>
                </a:p>
              </p:txBody>
            </p:sp>
          </p:grpSp>
        </p:grpSp>
      </p:grpSp>
      <p:grpSp>
        <p:nvGrpSpPr>
          <p:cNvPr id="14" name="Kuva 66">
            <a:extLst>
              <a:ext uri="{FF2B5EF4-FFF2-40B4-BE49-F238E27FC236}">
                <a16:creationId xmlns:a16="http://schemas.microsoft.com/office/drawing/2014/main" id="{C41CEE44-0BD1-41E0-7731-C3160839B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34841" y="3342106"/>
            <a:ext cx="612000" cy="432000"/>
            <a:chOff x="6735885" y="4959339"/>
            <a:chExt cx="515302" cy="344804"/>
          </a:xfrm>
          <a:noFill/>
        </p:grpSpPr>
        <p:sp>
          <p:nvSpPr>
            <p:cNvPr id="15" name="Vapaamuotoinen: Muoto 14">
              <a:extLst>
                <a:ext uri="{FF2B5EF4-FFF2-40B4-BE49-F238E27FC236}">
                  <a16:creationId xmlns:a16="http://schemas.microsoft.com/office/drawing/2014/main" id="{B13CD007-E1DF-B17D-889F-0E6C13434590}"/>
                </a:ext>
              </a:extLst>
            </p:cNvPr>
            <p:cNvSpPr/>
            <p:nvPr/>
          </p:nvSpPr>
          <p:spPr>
            <a:xfrm>
              <a:off x="6735885" y="4959339"/>
              <a:ext cx="515302" cy="344804"/>
            </a:xfrm>
            <a:custGeom>
              <a:avLst/>
              <a:gdLst>
                <a:gd name="connsiteX0" fmla="*/ 0 w 515302"/>
                <a:gd name="connsiteY0" fmla="*/ 952 h 344804"/>
                <a:gd name="connsiteX1" fmla="*/ 515303 w 515302"/>
                <a:gd name="connsiteY1" fmla="*/ 952 h 344804"/>
                <a:gd name="connsiteX2" fmla="*/ 515303 w 515302"/>
                <a:gd name="connsiteY2" fmla="*/ 344805 h 344804"/>
                <a:gd name="connsiteX3" fmla="*/ 1905 w 515302"/>
                <a:gd name="connsiteY3" fmla="*/ 344805 h 344804"/>
                <a:gd name="connsiteX4" fmla="*/ 952 w 515302"/>
                <a:gd name="connsiteY4" fmla="*/ 0 h 34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5302" h="344804">
                  <a:moveTo>
                    <a:pt x="0" y="952"/>
                  </a:moveTo>
                  <a:cubicBezTo>
                    <a:pt x="171450" y="952"/>
                    <a:pt x="343853" y="952"/>
                    <a:pt x="515303" y="952"/>
                  </a:cubicBezTo>
                  <a:cubicBezTo>
                    <a:pt x="515303" y="115253"/>
                    <a:pt x="515303" y="229553"/>
                    <a:pt x="515303" y="344805"/>
                  </a:cubicBezTo>
                  <a:cubicBezTo>
                    <a:pt x="343853" y="344805"/>
                    <a:pt x="172403" y="344805"/>
                    <a:pt x="1905" y="344805"/>
                  </a:cubicBezTo>
                  <a:cubicBezTo>
                    <a:pt x="1905" y="229553"/>
                    <a:pt x="1905" y="115253"/>
                    <a:pt x="952" y="0"/>
                  </a:cubicBezTo>
                  <a:close/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6" name="Vapaamuotoinen: Muoto 15">
              <a:extLst>
                <a:ext uri="{FF2B5EF4-FFF2-40B4-BE49-F238E27FC236}">
                  <a16:creationId xmlns:a16="http://schemas.microsoft.com/office/drawing/2014/main" id="{F2E26356-19AC-6828-B335-92E64ED99023}"/>
                </a:ext>
              </a:extLst>
            </p:cNvPr>
            <p:cNvSpPr/>
            <p:nvPr/>
          </p:nvSpPr>
          <p:spPr>
            <a:xfrm>
              <a:off x="6747315" y="4969816"/>
              <a:ext cx="498157" cy="202882"/>
            </a:xfrm>
            <a:custGeom>
              <a:avLst/>
              <a:gdLst>
                <a:gd name="connsiteX0" fmla="*/ 0 w 498157"/>
                <a:gd name="connsiteY0" fmla="*/ 7620 h 202882"/>
                <a:gd name="connsiteX1" fmla="*/ 248603 w 498157"/>
                <a:gd name="connsiteY1" fmla="*/ 202882 h 202882"/>
                <a:gd name="connsiteX2" fmla="*/ 498158 w 498157"/>
                <a:gd name="connsiteY2" fmla="*/ 0 h 20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157" h="202882">
                  <a:moveTo>
                    <a:pt x="0" y="7620"/>
                  </a:moveTo>
                  <a:cubicBezTo>
                    <a:pt x="82868" y="72390"/>
                    <a:pt x="165735" y="137160"/>
                    <a:pt x="248603" y="202882"/>
                  </a:cubicBezTo>
                  <a:cubicBezTo>
                    <a:pt x="331470" y="135255"/>
                    <a:pt x="414338" y="67627"/>
                    <a:pt x="498158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7" name="Vapaamuotoinen: Muoto 16">
              <a:extLst>
                <a:ext uri="{FF2B5EF4-FFF2-40B4-BE49-F238E27FC236}">
                  <a16:creationId xmlns:a16="http://schemas.microsoft.com/office/drawing/2014/main" id="{EF0E19C3-2373-B910-8D08-583167A5856B}"/>
                </a:ext>
              </a:extLst>
            </p:cNvPr>
            <p:cNvSpPr/>
            <p:nvPr/>
          </p:nvSpPr>
          <p:spPr>
            <a:xfrm>
              <a:off x="6740648" y="5124122"/>
              <a:ext cx="186690" cy="106679"/>
            </a:xfrm>
            <a:custGeom>
              <a:avLst/>
              <a:gdLst>
                <a:gd name="connsiteX0" fmla="*/ 0 w 186690"/>
                <a:gd name="connsiteY0" fmla="*/ 106680 h 106679"/>
                <a:gd name="connsiteX1" fmla="*/ 186690 w 186690"/>
                <a:gd name="connsiteY1" fmla="*/ 0 h 106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6690" h="106679">
                  <a:moveTo>
                    <a:pt x="0" y="106680"/>
                  </a:moveTo>
                  <a:cubicBezTo>
                    <a:pt x="61913" y="71438"/>
                    <a:pt x="124777" y="35242"/>
                    <a:pt x="186690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8" name="Vapaamuotoinen: Muoto 17">
              <a:extLst>
                <a:ext uri="{FF2B5EF4-FFF2-40B4-BE49-F238E27FC236}">
                  <a16:creationId xmlns:a16="http://schemas.microsoft.com/office/drawing/2014/main" id="{EED47993-3CD1-F505-5596-5A6CE61CFDA4}"/>
                </a:ext>
              </a:extLst>
            </p:cNvPr>
            <p:cNvSpPr/>
            <p:nvPr/>
          </p:nvSpPr>
          <p:spPr>
            <a:xfrm>
              <a:off x="7064498" y="5124122"/>
              <a:ext cx="182879" cy="108584"/>
            </a:xfrm>
            <a:custGeom>
              <a:avLst/>
              <a:gdLst>
                <a:gd name="connsiteX0" fmla="*/ 182880 w 182879"/>
                <a:gd name="connsiteY0" fmla="*/ 108585 h 108584"/>
                <a:gd name="connsiteX1" fmla="*/ 0 w 182879"/>
                <a:gd name="connsiteY1" fmla="*/ 0 h 10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2879" h="108584">
                  <a:moveTo>
                    <a:pt x="182880" y="108585"/>
                  </a:moveTo>
                  <a:cubicBezTo>
                    <a:pt x="121920" y="72390"/>
                    <a:pt x="60960" y="36195"/>
                    <a:pt x="0" y="0"/>
                  </a:cubicBezTo>
                </a:path>
              </a:pathLst>
            </a:custGeom>
            <a:noFill/>
            <a:ln w="31750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  <p:grpSp>
        <p:nvGrpSpPr>
          <p:cNvPr id="19" name="Kuva 3">
            <a:extLst>
              <a:ext uri="{FF2B5EF4-FFF2-40B4-BE49-F238E27FC236}">
                <a16:creationId xmlns:a16="http://schemas.microsoft.com/office/drawing/2014/main" id="{DB929ABC-1860-6AC6-8457-13D171D1A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240462" y="2108534"/>
            <a:ext cx="271470" cy="349033"/>
            <a:chOff x="10612084" y="3022070"/>
            <a:chExt cx="271470" cy="349033"/>
          </a:xfrm>
        </p:grpSpPr>
        <p:sp>
          <p:nvSpPr>
            <p:cNvPr id="20" name="Vapaamuotoinen: Muoto 19">
              <a:extLst>
                <a:ext uri="{FF2B5EF4-FFF2-40B4-BE49-F238E27FC236}">
                  <a16:creationId xmlns:a16="http://schemas.microsoft.com/office/drawing/2014/main" id="{03CEE5A8-5838-B915-D8A5-17BE4964FC49}"/>
                </a:ext>
              </a:extLst>
            </p:cNvPr>
            <p:cNvSpPr/>
            <p:nvPr/>
          </p:nvSpPr>
          <p:spPr>
            <a:xfrm>
              <a:off x="10752294" y="3327846"/>
              <a:ext cx="131260" cy="43256"/>
            </a:xfrm>
            <a:custGeom>
              <a:avLst/>
              <a:gdLst>
                <a:gd name="connsiteX0" fmla="*/ 0 w 131260"/>
                <a:gd name="connsiteY0" fmla="*/ 43256 h 43256"/>
                <a:gd name="connsiteX1" fmla="*/ 131260 w 131260"/>
                <a:gd name="connsiteY1" fmla="*/ 0 h 43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1260" h="43256">
                  <a:moveTo>
                    <a:pt x="0" y="43256"/>
                  </a:moveTo>
                  <a:lnTo>
                    <a:pt x="131260" y="0"/>
                  </a:lnTo>
                </a:path>
              </a:pathLst>
            </a:custGeom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21" name="Vapaamuotoinen: Muoto 20">
              <a:extLst>
                <a:ext uri="{FF2B5EF4-FFF2-40B4-BE49-F238E27FC236}">
                  <a16:creationId xmlns:a16="http://schemas.microsoft.com/office/drawing/2014/main" id="{F44988DB-EC3A-78A6-0CD4-650AA2A73473}"/>
                </a:ext>
              </a:extLst>
            </p:cNvPr>
            <p:cNvSpPr/>
            <p:nvPr/>
          </p:nvSpPr>
          <p:spPr>
            <a:xfrm>
              <a:off x="10612084" y="3022070"/>
              <a:ext cx="79054" cy="232688"/>
            </a:xfrm>
            <a:custGeom>
              <a:avLst/>
              <a:gdLst>
                <a:gd name="connsiteX0" fmla="*/ 0 w 79054"/>
                <a:gd name="connsiteY0" fmla="*/ 232689 h 232688"/>
                <a:gd name="connsiteX1" fmla="*/ 79055 w 79054"/>
                <a:gd name="connsiteY1" fmla="*/ 0 h 23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54" h="232688">
                  <a:moveTo>
                    <a:pt x="0" y="232689"/>
                  </a:moveTo>
                  <a:lnTo>
                    <a:pt x="79055" y="0"/>
                  </a:lnTo>
                </a:path>
              </a:pathLst>
            </a:custGeom>
            <a:ln w="28575" cap="rnd">
              <a:solidFill>
                <a:schemeClr val="accent2">
                  <a:lumMod val="75000"/>
                </a:schemeClr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100501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2C61257-AEDE-A62F-0B54-4AB8844E272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Avslutningsbild</a:t>
            </a:r>
            <a:endParaRPr lang="fi-FI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EF95AA03-E77A-48B7-A760-A6FA47140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731D7-63D0-4C91-AF44-68EB4D461570}" type="datetime1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22.12.2025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9A46A82-D4BF-4AAA-A55C-B866ABE71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2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[Esittäjä, Esityksen nimi]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0D658B6-901E-4DC3-8BE8-B1C22EE8A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A216A4-0EFA-4E1D-957F-65BF0187D28B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A9CC91F-5A89-9C6F-F942-DAA1EA140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D0D413FC-198A-2B1B-8548-309F10F5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Exempelbild</a:t>
            </a:r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från</a:t>
            </a:r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Suomi.fi-</a:t>
            </a:r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meddelanden</a:t>
            </a:r>
            <a:endParaRPr lang="fi-FI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F9F350F8-FB9E-DD39-702B-E6F90C238F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6" y="1844824"/>
            <a:ext cx="5716249" cy="4227884"/>
          </a:xfrm>
          <a:prstGeom prst="rect">
            <a:avLst/>
          </a:prstGeom>
        </p:spPr>
      </p:pic>
      <p:pic>
        <p:nvPicPr>
          <p:cNvPr id="9" name="Kuva 8" descr="Startsidan för tjänsten Suomi.fi-meddelande är öppen i surfplattans webbläsare.">
            <a:extLst>
              <a:ext uri="{FF2B5EF4-FFF2-40B4-BE49-F238E27FC236}">
                <a16:creationId xmlns:a16="http://schemas.microsoft.com/office/drawing/2014/main" id="{90B8E741-C85A-B269-D78B-FFD33C7A6F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713"/>
          <a:stretch/>
        </p:blipFill>
        <p:spPr>
          <a:xfrm>
            <a:off x="4799856" y="1844824"/>
            <a:ext cx="5716250" cy="422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227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4">
            <a:extLst>
              <a:ext uri="{FF2B5EF4-FFF2-40B4-BE49-F238E27FC236}">
                <a16:creationId xmlns:a16="http://schemas.microsoft.com/office/drawing/2014/main" id="{F5202633-44AE-A490-4F27-60F973F296F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81038" y="536575"/>
            <a:ext cx="5629275" cy="162401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4000" b="1" i="0" kern="1200">
                <a:solidFill>
                  <a:srgbClr val="00777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3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Vad är digital myndighetskommunikation?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9F6460E-8BF6-A2F0-885F-14390A05DCCB}"/>
              </a:ext>
            </a:extLst>
          </p:cNvPr>
          <p:cNvSpPr txBox="1">
            <a:spLocks/>
          </p:cNvSpPr>
          <p:nvPr/>
        </p:nvSpPr>
        <p:spPr>
          <a:xfrm>
            <a:off x="681471" y="2306410"/>
            <a:ext cx="5629599" cy="404311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fi-FI"/>
            </a:defPPr>
            <a:lvl1pPr marL="0" algn="l" defTabSz="914377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100" b="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Lagstiftningen ändras: för personer som använder digitala tjänster blir myndighetskommunikationen primärt digital.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100" dirty="0">
              <a:solidFill>
                <a:srgbClr val="003479"/>
              </a:solidFill>
              <a:latin typeface="Arial" panose="020B0604020202020204"/>
            </a:endParaRPr>
          </a:p>
          <a:p>
            <a:pPr lvl="0">
              <a:defRPr/>
            </a:pPr>
            <a:r>
              <a:rPr kumimoji="0" lang="sv-FI" sz="210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Personer som </a:t>
            </a:r>
            <a:r>
              <a:rPr kumimoji="0" lang="sv-FI" sz="2100" b="1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uträttar ärenden digitalt</a:t>
            </a:r>
            <a:r>
              <a:rPr kumimoji="0" lang="sv-FI" sz="210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får sin post från myndigheter </a:t>
            </a:r>
            <a:r>
              <a:rPr kumimoji="0" lang="sv-FI" sz="2100" b="1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i första hand i digital form</a:t>
            </a:r>
            <a:r>
              <a:rPr kumimoji="0" lang="sv-FI" sz="210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 i stället för </a:t>
            </a:r>
            <a:r>
              <a:rPr kumimoji="0" lang="sv-FI" sz="2100" i="0" u="none" strike="noStrike" cap="none" normalizeH="0" baseline="0" noProof="0" dirty="0" err="1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papperspost</a:t>
            </a:r>
            <a:r>
              <a:rPr lang="sv-FI" sz="2100" dirty="0">
                <a:solidFill>
                  <a:srgbClr val="003479"/>
                </a:solidFill>
              </a:rPr>
              <a:t>, när lagstiftningen om digital prioritering av officiell post träder i kraft under första halvåret 2026</a:t>
            </a:r>
            <a:r>
              <a:rPr kumimoji="0" lang="sv-FI" sz="210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.</a:t>
            </a: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100" dirty="0">
              <a:solidFill>
                <a:srgbClr val="003479"/>
              </a:solidFill>
              <a:latin typeface="Arial" panose="020B0604020202020204"/>
            </a:endParaRPr>
          </a:p>
          <a:p>
            <a:pPr marL="0" marR="0" lvl="0" indent="0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FI" sz="2100" b="0" i="0" u="none" strike="noStrike" cap="none" normalizeH="0" baseline="0" noProof="0" dirty="0">
                <a:ln>
                  <a:noFill/>
                </a:ln>
                <a:solidFill>
                  <a:srgbClr val="003479"/>
                </a:solidFill>
                <a:uLnTx/>
                <a:uFillTx/>
                <a:latin typeface="Arial" panose="020B0604020202020204"/>
                <a:ea typeface="+mn-ea"/>
                <a:cs typeface="+mn-cs"/>
              </a:rPr>
              <a:t>Suomi.fi-meddelanden aktiveras inte automatiskt utan tjänsten bör tas i bruk.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E05D57D1-0EC1-DC3E-A0E9-47E6B3780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231" y="5548060"/>
            <a:ext cx="45719" cy="6731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7" name="Kuva 6" descr="En person håller en smarttelefon i handen, där webbläsaren visar Suomi.fi-meddelandens digitala brevlåda.">
            <a:extLst>
              <a:ext uri="{FF2B5EF4-FFF2-40B4-BE49-F238E27FC236}">
                <a16:creationId xmlns:a16="http://schemas.microsoft.com/office/drawing/2014/main" id="{222BB9CD-7A6B-1670-0F81-542AA02A8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6721" y="0"/>
            <a:ext cx="5285279" cy="6858000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227DDBC3-DEB2-E715-01F0-BAAD72371B6F}"/>
              </a:ext>
            </a:extLst>
          </p:cNvPr>
          <p:cNvSpPr txBox="1"/>
          <p:nvPr/>
        </p:nvSpPr>
        <p:spPr>
          <a:xfrm>
            <a:off x="7863250" y="5887861"/>
            <a:ext cx="3811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sv-SE" b="1" dirty="0">
                <a:solidFill>
                  <a:prstClr val="white"/>
                </a:solidFill>
              </a:rPr>
              <a:t>Exempelbild på meddelanden som inkommit till Suomi.fi-meddelanden.</a:t>
            </a:r>
          </a:p>
        </p:txBody>
      </p:sp>
    </p:spTree>
    <p:extLst>
      <p:ext uri="{BB962C8B-B14F-4D97-AF65-F5344CB8AC3E}">
        <p14:creationId xmlns:p14="http://schemas.microsoft.com/office/powerpoint/2010/main" val="13846398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C268182-9632-11ED-30E9-2A9066D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707" y="326343"/>
            <a:ext cx="10989936" cy="764720"/>
          </a:xfrm>
        </p:spPr>
        <p:txBody>
          <a:bodyPr>
            <a:normAutofit/>
          </a:bodyPr>
          <a:lstStyle/>
          <a:p>
            <a:r>
              <a:rPr lang="sv-FI" sz="3200">
                <a:solidFill>
                  <a:schemeClr val="tx2"/>
                </a:solidFill>
              </a:rPr>
              <a:t>Vem påverkas av förändringen och hur?</a:t>
            </a:r>
          </a:p>
        </p:txBody>
      </p:sp>
      <p:sp>
        <p:nvSpPr>
          <p:cNvPr id="45" name="Vapaamuotoinen: Muoto 44">
            <a:extLst>
              <a:ext uri="{FF2B5EF4-FFF2-40B4-BE49-F238E27FC236}">
                <a16:creationId xmlns:a16="http://schemas.microsoft.com/office/drawing/2014/main" id="{0AA37297-C078-40AD-D25D-88EDD3D78B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3442" y="1880075"/>
            <a:ext cx="468000" cy="468000"/>
          </a:xfrm>
          <a:custGeom>
            <a:avLst/>
            <a:gdLst>
              <a:gd name="connsiteX0" fmla="*/ 180975 w 361950"/>
              <a:gd name="connsiteY0" fmla="*/ 0 h 371475"/>
              <a:gd name="connsiteX1" fmla="*/ 361950 w 361950"/>
              <a:gd name="connsiteY1" fmla="*/ 185738 h 371475"/>
              <a:gd name="connsiteX2" fmla="*/ 180975 w 361950"/>
              <a:gd name="connsiteY2" fmla="*/ 371475 h 371475"/>
              <a:gd name="connsiteX3" fmla="*/ 0 w 361950"/>
              <a:gd name="connsiteY3" fmla="*/ 185738 h 371475"/>
              <a:gd name="connsiteX4" fmla="*/ 180975 w 361950"/>
              <a:gd name="connsiteY4" fmla="*/ 0 h 371475"/>
              <a:gd name="connsiteX5" fmla="*/ 266196 w 361950"/>
              <a:gd name="connsiteY5" fmla="*/ 127551 h 371475"/>
              <a:gd name="connsiteX6" fmla="*/ 244931 w 361950"/>
              <a:gd name="connsiteY6" fmla="*/ 129231 h 371475"/>
              <a:gd name="connsiteX7" fmla="*/ 165042 w 361950"/>
              <a:gd name="connsiteY7" fmla="*/ 224886 h 371475"/>
              <a:gd name="connsiteX8" fmla="*/ 131314 w 361950"/>
              <a:gd name="connsiteY8" fmla="*/ 190271 h 371475"/>
              <a:gd name="connsiteX9" fmla="*/ 109986 w 361950"/>
              <a:gd name="connsiteY9" fmla="*/ 190271 h 371475"/>
              <a:gd name="connsiteX10" fmla="*/ 109986 w 361950"/>
              <a:gd name="connsiteY10" fmla="*/ 212160 h 371475"/>
              <a:gd name="connsiteX11" fmla="*/ 155230 w 361950"/>
              <a:gd name="connsiteY11" fmla="*/ 258594 h 371475"/>
              <a:gd name="connsiteX12" fmla="*/ 177344 w 361950"/>
              <a:gd name="connsiteY12" fmla="*/ 257723 h 371475"/>
              <a:gd name="connsiteX13" fmla="*/ 267832 w 361950"/>
              <a:gd name="connsiteY13" fmla="*/ 149376 h 371475"/>
              <a:gd name="connsiteX14" fmla="*/ 266196 w 361950"/>
              <a:gd name="connsiteY14" fmla="*/ 127551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1950" h="371475">
                <a:moveTo>
                  <a:pt x="180975" y="0"/>
                </a:moveTo>
                <a:cubicBezTo>
                  <a:pt x="280768" y="0"/>
                  <a:pt x="361950" y="83319"/>
                  <a:pt x="361950" y="185738"/>
                </a:cubicBezTo>
                <a:cubicBezTo>
                  <a:pt x="361950" y="288156"/>
                  <a:pt x="280768" y="371475"/>
                  <a:pt x="180975" y="371475"/>
                </a:cubicBezTo>
                <a:cubicBezTo>
                  <a:pt x="81182" y="371475"/>
                  <a:pt x="0" y="288156"/>
                  <a:pt x="0" y="185738"/>
                </a:cubicBezTo>
                <a:cubicBezTo>
                  <a:pt x="0" y="83319"/>
                  <a:pt x="81182" y="0"/>
                  <a:pt x="180975" y="0"/>
                </a:cubicBezTo>
                <a:close/>
                <a:moveTo>
                  <a:pt x="266196" y="127551"/>
                </a:moveTo>
                <a:cubicBezTo>
                  <a:pt x="259872" y="121988"/>
                  <a:pt x="250352" y="122739"/>
                  <a:pt x="244931" y="129231"/>
                </a:cubicBezTo>
                <a:lnTo>
                  <a:pt x="165042" y="224886"/>
                </a:lnTo>
                <a:lnTo>
                  <a:pt x="131314" y="190271"/>
                </a:lnTo>
                <a:cubicBezTo>
                  <a:pt x="125425" y="184226"/>
                  <a:pt x="115876" y="184226"/>
                  <a:pt x="109986" y="190271"/>
                </a:cubicBezTo>
                <a:cubicBezTo>
                  <a:pt x="104096" y="196315"/>
                  <a:pt x="104096" y="206115"/>
                  <a:pt x="109986" y="212160"/>
                </a:cubicBezTo>
                <a:lnTo>
                  <a:pt x="155230" y="258594"/>
                </a:lnTo>
                <a:cubicBezTo>
                  <a:pt x="161441" y="264970"/>
                  <a:pt x="171627" y="264568"/>
                  <a:pt x="177344" y="257723"/>
                </a:cubicBezTo>
                <a:lnTo>
                  <a:pt x="267832" y="149376"/>
                </a:lnTo>
                <a:cubicBezTo>
                  <a:pt x="273253" y="142886"/>
                  <a:pt x="272520" y="133115"/>
                  <a:pt x="266196" y="127551"/>
                </a:cubicBezTo>
                <a:close/>
              </a:path>
            </a:pathLst>
          </a:custGeom>
          <a:solidFill>
            <a:srgbClr val="00C0B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i-FI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895540C-90EC-DAA0-D70D-54C7C0ED5511}"/>
              </a:ext>
            </a:extLst>
          </p:cNvPr>
          <p:cNvSpPr txBox="1"/>
          <p:nvPr/>
        </p:nvSpPr>
        <p:spPr>
          <a:xfrm>
            <a:off x="1611542" y="1914020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FI" sz="2400" b="1">
                <a:solidFill>
                  <a:schemeClr val="accent1"/>
                </a:solidFill>
              </a:rPr>
              <a:t>Ändringen gäller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D34D2979-19E5-28CB-DB9E-F846EF095289}"/>
              </a:ext>
            </a:extLst>
          </p:cNvPr>
          <p:cNvSpPr txBox="1"/>
          <p:nvPr/>
        </p:nvSpPr>
        <p:spPr>
          <a:xfrm>
            <a:off x="1408561" y="2513448"/>
            <a:ext cx="467646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9D8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  <a:ea typeface="+mn-ea"/>
                <a:cs typeface="+mn-cs"/>
              </a:rPr>
              <a:t>myndiga personer som identifierar sig i myndigheternas webbtjänster.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69D8D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  <a:ea typeface="+mn-ea"/>
                <a:cs typeface="+mn-cs"/>
              </a:rPr>
              <a:t>endast personen som identifierar sig, även om hen uträttar ärenden för någon annan.</a:t>
            </a:r>
          </a:p>
        </p:txBody>
      </p:sp>
      <p:grpSp>
        <p:nvGrpSpPr>
          <p:cNvPr id="25" name="Ryhmä 24">
            <a:extLst>
              <a:ext uri="{FF2B5EF4-FFF2-40B4-BE49-F238E27FC236}">
                <a16:creationId xmlns:a16="http://schemas.microsoft.com/office/drawing/2014/main" id="{FFC5C973-1B64-D441-5F79-57E8E0D4E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49346" y="1861335"/>
            <a:ext cx="468000" cy="468000"/>
            <a:chOff x="6735408" y="4319405"/>
            <a:chExt cx="468000" cy="468000"/>
          </a:xfrm>
        </p:grpSpPr>
        <p:sp>
          <p:nvSpPr>
            <p:cNvPr id="7" name="Vapaamuotoinen: Muoto 6">
              <a:extLst>
                <a:ext uri="{FF2B5EF4-FFF2-40B4-BE49-F238E27FC236}">
                  <a16:creationId xmlns:a16="http://schemas.microsoft.com/office/drawing/2014/main" id="{0F74B061-F53E-68B2-F3B1-425C8E9DA04A}"/>
                </a:ext>
              </a:extLst>
            </p:cNvPr>
            <p:cNvSpPr/>
            <p:nvPr/>
          </p:nvSpPr>
          <p:spPr>
            <a:xfrm>
              <a:off x="6735408" y="4319405"/>
              <a:ext cx="468000" cy="468000"/>
            </a:xfrm>
            <a:custGeom>
              <a:avLst/>
              <a:gdLst>
                <a:gd name="connsiteX0" fmla="*/ 180975 w 361950"/>
                <a:gd name="connsiteY0" fmla="*/ 0 h 371475"/>
                <a:gd name="connsiteX1" fmla="*/ 361950 w 361950"/>
                <a:gd name="connsiteY1" fmla="*/ 185738 h 371475"/>
                <a:gd name="connsiteX2" fmla="*/ 180975 w 361950"/>
                <a:gd name="connsiteY2" fmla="*/ 371475 h 371475"/>
                <a:gd name="connsiteX3" fmla="*/ 0 w 361950"/>
                <a:gd name="connsiteY3" fmla="*/ 185738 h 371475"/>
                <a:gd name="connsiteX4" fmla="*/ 180975 w 361950"/>
                <a:gd name="connsiteY4" fmla="*/ 0 h 371475"/>
                <a:gd name="connsiteX5" fmla="*/ 266196 w 361950"/>
                <a:gd name="connsiteY5" fmla="*/ 127551 h 371475"/>
                <a:gd name="connsiteX6" fmla="*/ 244931 w 361950"/>
                <a:gd name="connsiteY6" fmla="*/ 129231 h 371475"/>
                <a:gd name="connsiteX7" fmla="*/ 165042 w 361950"/>
                <a:gd name="connsiteY7" fmla="*/ 224886 h 371475"/>
                <a:gd name="connsiteX8" fmla="*/ 131314 w 361950"/>
                <a:gd name="connsiteY8" fmla="*/ 190271 h 371475"/>
                <a:gd name="connsiteX9" fmla="*/ 109986 w 361950"/>
                <a:gd name="connsiteY9" fmla="*/ 190271 h 371475"/>
                <a:gd name="connsiteX10" fmla="*/ 109986 w 361950"/>
                <a:gd name="connsiteY10" fmla="*/ 212160 h 371475"/>
                <a:gd name="connsiteX11" fmla="*/ 155230 w 361950"/>
                <a:gd name="connsiteY11" fmla="*/ 258594 h 371475"/>
                <a:gd name="connsiteX12" fmla="*/ 177344 w 361950"/>
                <a:gd name="connsiteY12" fmla="*/ 257723 h 371475"/>
                <a:gd name="connsiteX13" fmla="*/ 267832 w 361950"/>
                <a:gd name="connsiteY13" fmla="*/ 149376 h 371475"/>
                <a:gd name="connsiteX14" fmla="*/ 266196 w 361950"/>
                <a:gd name="connsiteY14" fmla="*/ 127551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1950" h="371475">
                  <a:moveTo>
                    <a:pt x="180975" y="0"/>
                  </a:moveTo>
                  <a:cubicBezTo>
                    <a:pt x="280768" y="0"/>
                    <a:pt x="361950" y="83319"/>
                    <a:pt x="361950" y="185738"/>
                  </a:cubicBezTo>
                  <a:cubicBezTo>
                    <a:pt x="361950" y="288156"/>
                    <a:pt x="280768" y="371475"/>
                    <a:pt x="180975" y="371475"/>
                  </a:cubicBezTo>
                  <a:cubicBezTo>
                    <a:pt x="81182" y="371475"/>
                    <a:pt x="0" y="288156"/>
                    <a:pt x="0" y="185738"/>
                  </a:cubicBezTo>
                  <a:cubicBezTo>
                    <a:pt x="0" y="83319"/>
                    <a:pt x="81182" y="0"/>
                    <a:pt x="180975" y="0"/>
                  </a:cubicBezTo>
                  <a:close/>
                  <a:moveTo>
                    <a:pt x="266196" y="127551"/>
                  </a:moveTo>
                  <a:cubicBezTo>
                    <a:pt x="259872" y="121988"/>
                    <a:pt x="250352" y="122739"/>
                    <a:pt x="244931" y="129231"/>
                  </a:cubicBezTo>
                  <a:lnTo>
                    <a:pt x="165042" y="224886"/>
                  </a:lnTo>
                  <a:lnTo>
                    <a:pt x="131314" y="190271"/>
                  </a:lnTo>
                  <a:cubicBezTo>
                    <a:pt x="125425" y="184226"/>
                    <a:pt x="115876" y="184226"/>
                    <a:pt x="109986" y="190271"/>
                  </a:cubicBezTo>
                  <a:cubicBezTo>
                    <a:pt x="104096" y="196315"/>
                    <a:pt x="104096" y="206115"/>
                    <a:pt x="109986" y="212160"/>
                  </a:cubicBezTo>
                  <a:lnTo>
                    <a:pt x="155230" y="258594"/>
                  </a:lnTo>
                  <a:cubicBezTo>
                    <a:pt x="161441" y="264970"/>
                    <a:pt x="171627" y="264568"/>
                    <a:pt x="177344" y="257723"/>
                  </a:cubicBezTo>
                  <a:lnTo>
                    <a:pt x="267832" y="149376"/>
                  </a:lnTo>
                  <a:cubicBezTo>
                    <a:pt x="273253" y="142886"/>
                    <a:pt x="272520" y="133115"/>
                    <a:pt x="266196" y="12755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i-FI"/>
            </a:p>
          </p:txBody>
        </p:sp>
        <p:sp>
          <p:nvSpPr>
            <p:cNvPr id="13" name="Ellipsi 12">
              <a:extLst>
                <a:ext uri="{FF2B5EF4-FFF2-40B4-BE49-F238E27FC236}">
                  <a16:creationId xmlns:a16="http://schemas.microsoft.com/office/drawing/2014/main" id="{06AE3384-00B8-E6B9-9DD2-CA8BF8034FAA}"/>
                </a:ext>
              </a:extLst>
            </p:cNvPr>
            <p:cNvSpPr/>
            <p:nvPr/>
          </p:nvSpPr>
          <p:spPr>
            <a:xfrm>
              <a:off x="6816080" y="4365104"/>
              <a:ext cx="288032" cy="36004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i-FI" sz="2200"/>
            </a:p>
          </p:txBody>
        </p:sp>
        <p:grpSp>
          <p:nvGrpSpPr>
            <p:cNvPr id="24" name="Ryhmä 23">
              <a:extLst>
                <a:ext uri="{FF2B5EF4-FFF2-40B4-BE49-F238E27FC236}">
                  <a16:creationId xmlns:a16="http://schemas.microsoft.com/office/drawing/2014/main" id="{413A4D90-2058-ED25-7BC4-FAB9D0FCF1C5}"/>
                </a:ext>
              </a:extLst>
            </p:cNvPr>
            <p:cNvGrpSpPr/>
            <p:nvPr/>
          </p:nvGrpSpPr>
          <p:grpSpPr>
            <a:xfrm>
              <a:off x="6897400" y="4469136"/>
              <a:ext cx="144016" cy="168538"/>
              <a:chOff x="5699956" y="3452742"/>
              <a:chExt cx="144016" cy="168538"/>
            </a:xfrm>
          </p:grpSpPr>
          <p:cxnSp>
            <p:nvCxnSpPr>
              <p:cNvPr id="15" name="Suora yhdysviiva 14">
                <a:extLst>
                  <a:ext uri="{FF2B5EF4-FFF2-40B4-BE49-F238E27FC236}">
                    <a16:creationId xmlns:a16="http://schemas.microsoft.com/office/drawing/2014/main" id="{B31ACF93-0C55-07DD-38F6-3E1B601611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699956" y="3452743"/>
                <a:ext cx="144016" cy="168537"/>
              </a:xfrm>
              <a:prstGeom prst="line">
                <a:avLst/>
              </a:prstGeom>
              <a:ln w="31750" cap="rnd">
                <a:solidFill>
                  <a:srgbClr val="F7F7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uora yhdysviiva 22">
                <a:extLst>
                  <a:ext uri="{FF2B5EF4-FFF2-40B4-BE49-F238E27FC236}">
                    <a16:creationId xmlns:a16="http://schemas.microsoft.com/office/drawing/2014/main" id="{C6E6C5C3-4F71-A5C0-4C9F-EC2BE7ED22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699956" y="3452742"/>
                <a:ext cx="144016" cy="168537"/>
              </a:xfrm>
              <a:prstGeom prst="line">
                <a:avLst/>
              </a:prstGeom>
              <a:ln w="31750" cap="rnd">
                <a:solidFill>
                  <a:srgbClr val="F7F7F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2" name="Tekstiruutu 11">
            <a:extLst>
              <a:ext uri="{FF2B5EF4-FFF2-40B4-BE49-F238E27FC236}">
                <a16:creationId xmlns:a16="http://schemas.microsoft.com/office/drawing/2014/main" id="{733A4D4A-B22D-8524-F98A-7B1D1114E64D}"/>
              </a:ext>
            </a:extLst>
          </p:cNvPr>
          <p:cNvSpPr txBox="1"/>
          <p:nvPr/>
        </p:nvSpPr>
        <p:spPr>
          <a:xfrm>
            <a:off x="6847446" y="1914020"/>
            <a:ext cx="37330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FI" sz="2400" b="1">
                <a:solidFill>
                  <a:schemeClr val="accent1"/>
                </a:solidFill>
              </a:rPr>
              <a:t>Ändringen gäller inte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E6D0A99C-824E-70FB-695C-C329B349E650}"/>
              </a:ext>
            </a:extLst>
          </p:cNvPr>
          <p:cNvSpPr txBox="1"/>
          <p:nvPr/>
        </p:nvSpPr>
        <p:spPr>
          <a:xfrm>
            <a:off x="6610630" y="2577771"/>
            <a:ext cx="500269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</a:rPr>
              <a:t>personer som redan använder elektroniska meddelanden.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  <a:ea typeface="+mn-ea"/>
                <a:cs typeface="+mn-cs"/>
              </a:rPr>
              <a:t>personer som inte uträttar ärenden digitalt.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</a:rPr>
              <a:t>personer med intressebevakning eller en fastställd intressebevakningsfullmakt.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  <a:ea typeface="+mn-ea"/>
                <a:cs typeface="+mn-cs"/>
              </a:rPr>
              <a:t>minderåriga.</a:t>
            </a:r>
          </a:p>
          <a:p>
            <a:pPr marL="285750" marR="0" lvl="0" indent="-28575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4">
                  <a:lumMod val="60000"/>
                  <a:lumOff val="40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/>
                <a:ea typeface="+mn-ea"/>
                <a:cs typeface="+mn-cs"/>
              </a:rPr>
              <a:t>företag.</a:t>
            </a:r>
          </a:p>
        </p:txBody>
      </p:sp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B61CD5BF-3C64-FB24-DB27-2AC0C5BB3C68}"/>
              </a:ext>
            </a:extLst>
          </p:cNvPr>
          <p:cNvSpPr txBox="1">
            <a:spLocks/>
          </p:cNvSpPr>
          <p:nvPr/>
        </p:nvSpPr>
        <p:spPr>
          <a:xfrm>
            <a:off x="1001560" y="4935167"/>
            <a:ext cx="5002692" cy="15964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lIns="252000" tIns="144000" rIns="180000" bIns="180000"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00000"/>
              </a:lnSpc>
              <a:buClr>
                <a:srgbClr val="002E5F"/>
              </a:buClr>
              <a:buNone/>
              <a:defRPr/>
            </a:pPr>
            <a:r>
              <a:rPr lang="sv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Efter att de elektroniska meddelandena har tagits i bruk kan du vid behov i inställningarna för Suomi.fi-meddelanden återgå till att motta meddelanden som </a:t>
            </a:r>
            <a:r>
              <a:rPr lang="sv-FI" sz="1800" i="1" err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papperspost</a:t>
            </a:r>
            <a:r>
              <a:rPr lang="sv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lang="fi-FI" sz="1800" i="1">
              <a:solidFill>
                <a:srgbClr val="0034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468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0C268182-9632-11ED-30E9-2A9066D3D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664" y="227844"/>
            <a:ext cx="10053832" cy="926716"/>
          </a:xfrm>
        </p:spPr>
        <p:txBody>
          <a:bodyPr>
            <a:normAutofit fontScale="90000"/>
          </a:bodyPr>
          <a:lstStyle/>
          <a:p>
            <a:r>
              <a:rPr lang="sv-FI" sz="3600">
                <a:solidFill>
                  <a:schemeClr val="tx2"/>
                </a:solidFill>
              </a:rPr>
              <a:t>Hur kan jag läsa meddelanden som kommit till Suomi.fi-meddelanden?</a:t>
            </a:r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DD55B4FF-2086-32DC-6DE2-C3049C41B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1708427">
            <a:off x="1674182" y="1442288"/>
            <a:ext cx="2380471" cy="2504658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pic>
        <p:nvPicPr>
          <p:cNvPr id="26" name="Kuva 25" descr="Bärbar dator.">
            <a:extLst>
              <a:ext uri="{FF2B5EF4-FFF2-40B4-BE49-F238E27FC236}">
                <a16:creationId xmlns:a16="http://schemas.microsoft.com/office/drawing/2014/main" id="{005BF0F5-1715-497D-6542-FC002C96B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72816" y="1330599"/>
            <a:ext cx="2108085" cy="210808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8180EDD9-7AFF-3D3D-F97B-A544C1DC0C41}"/>
              </a:ext>
            </a:extLst>
          </p:cNvPr>
          <p:cNvSpPr txBox="1"/>
          <p:nvPr/>
        </p:nvSpPr>
        <p:spPr>
          <a:xfrm>
            <a:off x="986525" y="3254839"/>
            <a:ext cx="3755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sv-FI" sz="24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alla enheter </a:t>
            </a:r>
          </a:p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sv-FI" sz="24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internetförbindelse</a:t>
            </a:r>
          </a:p>
        </p:txBody>
      </p:sp>
      <p:sp>
        <p:nvSpPr>
          <p:cNvPr id="28" name="Tekstiruutu 27">
            <a:extLst>
              <a:ext uri="{FF2B5EF4-FFF2-40B4-BE49-F238E27FC236}">
                <a16:creationId xmlns:a16="http://schemas.microsoft.com/office/drawing/2014/main" id="{97F41AD9-4606-9D49-72BB-6EA1B4AE5B70}"/>
              </a:ext>
            </a:extLst>
          </p:cNvPr>
          <p:cNvSpPr txBox="1"/>
          <p:nvPr/>
        </p:nvSpPr>
        <p:spPr>
          <a:xfrm>
            <a:off x="510592" y="4214349"/>
            <a:ext cx="4869256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webbläsare på adressen </a:t>
            </a:r>
            <a:r>
              <a:rPr lang="sv-FI" sz="20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suomi.fi/meddelanden</a:t>
            </a:r>
          </a:p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Identifiering med starka identifieringsverktyg</a:t>
            </a:r>
          </a:p>
        </p:txBody>
      </p:sp>
      <p:sp>
        <p:nvSpPr>
          <p:cNvPr id="8" name="Vapaamuotoinen: Muoto 7">
            <a:extLst>
              <a:ext uri="{FF2B5EF4-FFF2-40B4-BE49-F238E27FC236}">
                <a16:creationId xmlns:a16="http://schemas.microsoft.com/office/drawing/2014/main" id="{0302B0AD-68FC-DF94-CDBE-A75407658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206246">
            <a:off x="6792974" y="1300433"/>
            <a:ext cx="2388011" cy="2512592"/>
          </a:xfrm>
          <a:custGeom>
            <a:avLst/>
            <a:gdLst>
              <a:gd name="connsiteX0" fmla="*/ 1744341 w 2975315"/>
              <a:gd name="connsiteY0" fmla="*/ 68989 h 2669455"/>
              <a:gd name="connsiteX1" fmla="*/ 29841 w 2975315"/>
              <a:gd name="connsiteY1" fmla="*/ 1392964 h 2669455"/>
              <a:gd name="connsiteX2" fmla="*/ 753741 w 2975315"/>
              <a:gd name="connsiteY2" fmla="*/ 2345464 h 2669455"/>
              <a:gd name="connsiteX3" fmla="*/ 2011041 w 2975315"/>
              <a:gd name="connsiteY3" fmla="*/ 2669314 h 2669455"/>
              <a:gd name="connsiteX4" fmla="*/ 2801616 w 2975315"/>
              <a:gd name="connsiteY4" fmla="*/ 2316889 h 2669455"/>
              <a:gd name="connsiteX5" fmla="*/ 2944491 w 2975315"/>
              <a:gd name="connsiteY5" fmla="*/ 1088164 h 2669455"/>
              <a:gd name="connsiteX6" fmla="*/ 2363466 w 2975315"/>
              <a:gd name="connsiteY6" fmla="*/ 278539 h 2669455"/>
              <a:gd name="connsiteX7" fmla="*/ 1744341 w 2975315"/>
              <a:gd name="connsiteY7" fmla="*/ 68989 h 2669455"/>
              <a:gd name="connsiteX0" fmla="*/ 1396426 w 2960775"/>
              <a:gd name="connsiteY0" fmla="*/ 85053 h 2599794"/>
              <a:gd name="connsiteX1" fmla="*/ 15301 w 2960775"/>
              <a:gd name="connsiteY1" fmla="*/ 1323303 h 2599794"/>
              <a:gd name="connsiteX2" fmla="*/ 739201 w 2960775"/>
              <a:gd name="connsiteY2" fmla="*/ 2275803 h 2599794"/>
              <a:gd name="connsiteX3" fmla="*/ 1996501 w 2960775"/>
              <a:gd name="connsiteY3" fmla="*/ 2599653 h 2599794"/>
              <a:gd name="connsiteX4" fmla="*/ 2787076 w 2960775"/>
              <a:gd name="connsiteY4" fmla="*/ 2247228 h 2599794"/>
              <a:gd name="connsiteX5" fmla="*/ 2929951 w 2960775"/>
              <a:gd name="connsiteY5" fmla="*/ 1018503 h 2599794"/>
              <a:gd name="connsiteX6" fmla="*/ 2348926 w 2960775"/>
              <a:gd name="connsiteY6" fmla="*/ 208878 h 2599794"/>
              <a:gd name="connsiteX7" fmla="*/ 1396426 w 2960775"/>
              <a:gd name="connsiteY7" fmla="*/ 85053 h 2599794"/>
              <a:gd name="connsiteX0" fmla="*/ 1401079 w 2965428"/>
              <a:gd name="connsiteY0" fmla="*/ 85053 h 2599794"/>
              <a:gd name="connsiteX1" fmla="*/ 19954 w 2965428"/>
              <a:gd name="connsiteY1" fmla="*/ 1323303 h 2599794"/>
              <a:gd name="connsiteX2" fmla="*/ 743854 w 2965428"/>
              <a:gd name="connsiteY2" fmla="*/ 2275803 h 2599794"/>
              <a:gd name="connsiteX3" fmla="*/ 2001154 w 2965428"/>
              <a:gd name="connsiteY3" fmla="*/ 2599653 h 2599794"/>
              <a:gd name="connsiteX4" fmla="*/ 2791729 w 2965428"/>
              <a:gd name="connsiteY4" fmla="*/ 2247228 h 2599794"/>
              <a:gd name="connsiteX5" fmla="*/ 2934604 w 2965428"/>
              <a:gd name="connsiteY5" fmla="*/ 1018503 h 2599794"/>
              <a:gd name="connsiteX6" fmla="*/ 2353579 w 2965428"/>
              <a:gd name="connsiteY6" fmla="*/ 208878 h 2599794"/>
              <a:gd name="connsiteX7" fmla="*/ 1401079 w 2965428"/>
              <a:gd name="connsiteY7" fmla="*/ 85053 h 2599794"/>
              <a:gd name="connsiteX0" fmla="*/ 1262819 w 2827168"/>
              <a:gd name="connsiteY0" fmla="*/ 85053 h 2599794"/>
              <a:gd name="connsiteX1" fmla="*/ 24569 w 2827168"/>
              <a:gd name="connsiteY1" fmla="*/ 1323303 h 2599794"/>
              <a:gd name="connsiteX2" fmla="*/ 605594 w 2827168"/>
              <a:gd name="connsiteY2" fmla="*/ 2275803 h 2599794"/>
              <a:gd name="connsiteX3" fmla="*/ 1862894 w 2827168"/>
              <a:gd name="connsiteY3" fmla="*/ 2599653 h 2599794"/>
              <a:gd name="connsiteX4" fmla="*/ 2653469 w 2827168"/>
              <a:gd name="connsiteY4" fmla="*/ 2247228 h 2599794"/>
              <a:gd name="connsiteX5" fmla="*/ 2796344 w 2827168"/>
              <a:gd name="connsiteY5" fmla="*/ 1018503 h 2599794"/>
              <a:gd name="connsiteX6" fmla="*/ 2215319 w 2827168"/>
              <a:gd name="connsiteY6" fmla="*/ 208878 h 2599794"/>
              <a:gd name="connsiteX7" fmla="*/ 1262819 w 2827168"/>
              <a:gd name="connsiteY7" fmla="*/ 85053 h 2599794"/>
              <a:gd name="connsiteX0" fmla="*/ 1238270 w 2802619"/>
              <a:gd name="connsiteY0" fmla="*/ 85053 h 2599794"/>
              <a:gd name="connsiteX1" fmla="*/ 20 w 2802619"/>
              <a:gd name="connsiteY1" fmla="*/ 1323303 h 2599794"/>
              <a:gd name="connsiteX2" fmla="*/ 581045 w 2802619"/>
              <a:gd name="connsiteY2" fmla="*/ 2275803 h 2599794"/>
              <a:gd name="connsiteX3" fmla="*/ 1838345 w 2802619"/>
              <a:gd name="connsiteY3" fmla="*/ 2599653 h 2599794"/>
              <a:gd name="connsiteX4" fmla="*/ 2628920 w 2802619"/>
              <a:gd name="connsiteY4" fmla="*/ 2247228 h 2599794"/>
              <a:gd name="connsiteX5" fmla="*/ 2771795 w 2802619"/>
              <a:gd name="connsiteY5" fmla="*/ 1018503 h 2599794"/>
              <a:gd name="connsiteX6" fmla="*/ 2190770 w 2802619"/>
              <a:gd name="connsiteY6" fmla="*/ 208878 h 2599794"/>
              <a:gd name="connsiteX7" fmla="*/ 1238270 w 2802619"/>
              <a:gd name="connsiteY7" fmla="*/ 85053 h 2599794"/>
              <a:gd name="connsiteX0" fmla="*/ 1238270 w 2802619"/>
              <a:gd name="connsiteY0" fmla="*/ 85053 h 2599856"/>
              <a:gd name="connsiteX1" fmla="*/ 20 w 2802619"/>
              <a:gd name="connsiteY1" fmla="*/ 1323303 h 2599856"/>
              <a:gd name="connsiteX2" fmla="*/ 581045 w 2802619"/>
              <a:gd name="connsiteY2" fmla="*/ 2275803 h 2599856"/>
              <a:gd name="connsiteX3" fmla="*/ 1838345 w 2802619"/>
              <a:gd name="connsiteY3" fmla="*/ 2599653 h 2599856"/>
              <a:gd name="connsiteX4" fmla="*/ 2628920 w 2802619"/>
              <a:gd name="connsiteY4" fmla="*/ 2247228 h 2599856"/>
              <a:gd name="connsiteX5" fmla="*/ 2771795 w 2802619"/>
              <a:gd name="connsiteY5" fmla="*/ 1018503 h 2599856"/>
              <a:gd name="connsiteX6" fmla="*/ 2190770 w 2802619"/>
              <a:gd name="connsiteY6" fmla="*/ 208878 h 2599856"/>
              <a:gd name="connsiteX7" fmla="*/ 1238270 w 2802619"/>
              <a:gd name="connsiteY7" fmla="*/ 85053 h 2599856"/>
              <a:gd name="connsiteX0" fmla="*/ 1238270 w 2802619"/>
              <a:gd name="connsiteY0" fmla="*/ 85053 h 2601138"/>
              <a:gd name="connsiteX1" fmla="*/ 20 w 2802619"/>
              <a:gd name="connsiteY1" fmla="*/ 1323303 h 2601138"/>
              <a:gd name="connsiteX2" fmla="*/ 581045 w 2802619"/>
              <a:gd name="connsiteY2" fmla="*/ 2275803 h 2601138"/>
              <a:gd name="connsiteX3" fmla="*/ 1838345 w 2802619"/>
              <a:gd name="connsiteY3" fmla="*/ 2599653 h 2601138"/>
              <a:gd name="connsiteX4" fmla="*/ 2628920 w 2802619"/>
              <a:gd name="connsiteY4" fmla="*/ 2247228 h 2601138"/>
              <a:gd name="connsiteX5" fmla="*/ 2771795 w 2802619"/>
              <a:gd name="connsiteY5" fmla="*/ 1018503 h 2601138"/>
              <a:gd name="connsiteX6" fmla="*/ 2190770 w 2802619"/>
              <a:gd name="connsiteY6" fmla="*/ 208878 h 2601138"/>
              <a:gd name="connsiteX7" fmla="*/ 1238270 w 2802619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238270 w 2822544"/>
              <a:gd name="connsiteY0" fmla="*/ 85053 h 2601138"/>
              <a:gd name="connsiteX1" fmla="*/ 20 w 2822544"/>
              <a:gd name="connsiteY1" fmla="*/ 1323303 h 2601138"/>
              <a:gd name="connsiteX2" fmla="*/ 581045 w 2822544"/>
              <a:gd name="connsiteY2" fmla="*/ 2275803 h 2601138"/>
              <a:gd name="connsiteX3" fmla="*/ 1838345 w 2822544"/>
              <a:gd name="connsiteY3" fmla="*/ 2599653 h 2601138"/>
              <a:gd name="connsiteX4" fmla="*/ 2628920 w 2822544"/>
              <a:gd name="connsiteY4" fmla="*/ 2247228 h 2601138"/>
              <a:gd name="connsiteX5" fmla="*/ 2771795 w 2822544"/>
              <a:gd name="connsiteY5" fmla="*/ 1018503 h 2601138"/>
              <a:gd name="connsiteX6" fmla="*/ 2190770 w 2822544"/>
              <a:gd name="connsiteY6" fmla="*/ 208878 h 2601138"/>
              <a:gd name="connsiteX7" fmla="*/ 1238270 w 2822544"/>
              <a:gd name="connsiteY7" fmla="*/ 85053 h 2601138"/>
              <a:gd name="connsiteX0" fmla="*/ 1182678 w 2766952"/>
              <a:gd name="connsiteY0" fmla="*/ 90662 h 2606276"/>
              <a:gd name="connsiteX1" fmla="*/ 21 w 2766952"/>
              <a:gd name="connsiteY1" fmla="*/ 1404665 h 2606276"/>
              <a:gd name="connsiteX2" fmla="*/ 525453 w 2766952"/>
              <a:gd name="connsiteY2" fmla="*/ 2281412 h 2606276"/>
              <a:gd name="connsiteX3" fmla="*/ 1782753 w 2766952"/>
              <a:gd name="connsiteY3" fmla="*/ 2605262 h 2606276"/>
              <a:gd name="connsiteX4" fmla="*/ 2573328 w 2766952"/>
              <a:gd name="connsiteY4" fmla="*/ 2252837 h 2606276"/>
              <a:gd name="connsiteX5" fmla="*/ 2716203 w 2766952"/>
              <a:gd name="connsiteY5" fmla="*/ 1024112 h 2606276"/>
              <a:gd name="connsiteX6" fmla="*/ 2135178 w 2766952"/>
              <a:gd name="connsiteY6" fmla="*/ 214487 h 2606276"/>
              <a:gd name="connsiteX7" fmla="*/ 1182678 w 2766952"/>
              <a:gd name="connsiteY7" fmla="*/ 90662 h 2606276"/>
              <a:gd name="connsiteX0" fmla="*/ 1305482 w 2889756"/>
              <a:gd name="connsiteY0" fmla="*/ 93301 h 2608878"/>
              <a:gd name="connsiteX1" fmla="*/ 18 w 2889756"/>
              <a:gd name="connsiteY1" fmla="*/ 1442948 h 2608878"/>
              <a:gd name="connsiteX2" fmla="*/ 648257 w 2889756"/>
              <a:gd name="connsiteY2" fmla="*/ 2284051 h 2608878"/>
              <a:gd name="connsiteX3" fmla="*/ 1905557 w 2889756"/>
              <a:gd name="connsiteY3" fmla="*/ 2607901 h 2608878"/>
              <a:gd name="connsiteX4" fmla="*/ 2696132 w 2889756"/>
              <a:gd name="connsiteY4" fmla="*/ 2255476 h 2608878"/>
              <a:gd name="connsiteX5" fmla="*/ 2839007 w 2889756"/>
              <a:gd name="connsiteY5" fmla="*/ 1026751 h 2608878"/>
              <a:gd name="connsiteX6" fmla="*/ 2257982 w 2889756"/>
              <a:gd name="connsiteY6" fmla="*/ 217126 h 2608878"/>
              <a:gd name="connsiteX7" fmla="*/ 1305482 w 2889756"/>
              <a:gd name="connsiteY7" fmla="*/ 93301 h 2608878"/>
              <a:gd name="connsiteX0" fmla="*/ 1324907 w 2909181"/>
              <a:gd name="connsiteY0" fmla="*/ 93301 h 2609098"/>
              <a:gd name="connsiteX1" fmla="*/ 19443 w 2909181"/>
              <a:gd name="connsiteY1" fmla="*/ 1442948 h 2609098"/>
              <a:gd name="connsiteX2" fmla="*/ 637810 w 2909181"/>
              <a:gd name="connsiteY2" fmla="*/ 2333560 h 2609098"/>
              <a:gd name="connsiteX3" fmla="*/ 1924982 w 2909181"/>
              <a:gd name="connsiteY3" fmla="*/ 2607901 h 2609098"/>
              <a:gd name="connsiteX4" fmla="*/ 2715557 w 2909181"/>
              <a:gd name="connsiteY4" fmla="*/ 2255476 h 2609098"/>
              <a:gd name="connsiteX5" fmla="*/ 2858432 w 2909181"/>
              <a:gd name="connsiteY5" fmla="*/ 1026751 h 2609098"/>
              <a:gd name="connsiteX6" fmla="*/ 2277407 w 2909181"/>
              <a:gd name="connsiteY6" fmla="*/ 217126 h 2609098"/>
              <a:gd name="connsiteX7" fmla="*/ 1324907 w 2909181"/>
              <a:gd name="connsiteY7" fmla="*/ 93301 h 2609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09181" h="2609098">
                <a:moveTo>
                  <a:pt x="1324907" y="93301"/>
                </a:moveTo>
                <a:cubicBezTo>
                  <a:pt x="948580" y="297605"/>
                  <a:pt x="133959" y="1069572"/>
                  <a:pt x="19443" y="1442948"/>
                </a:cubicBezTo>
                <a:cubicBezTo>
                  <a:pt x="-95073" y="1816324"/>
                  <a:pt x="320220" y="2139401"/>
                  <a:pt x="637810" y="2333560"/>
                </a:cubicBezTo>
                <a:cubicBezTo>
                  <a:pt x="955400" y="2527719"/>
                  <a:pt x="1578691" y="2620915"/>
                  <a:pt x="1924982" y="2607901"/>
                </a:cubicBezTo>
                <a:cubicBezTo>
                  <a:pt x="2271273" y="2594887"/>
                  <a:pt x="2474257" y="2519001"/>
                  <a:pt x="2715557" y="2255476"/>
                </a:cubicBezTo>
                <a:cubicBezTo>
                  <a:pt x="2956857" y="1991951"/>
                  <a:pt x="2931457" y="1366476"/>
                  <a:pt x="2858432" y="1026751"/>
                </a:cubicBezTo>
                <a:cubicBezTo>
                  <a:pt x="2747307" y="687026"/>
                  <a:pt x="2532995" y="372701"/>
                  <a:pt x="2277407" y="217126"/>
                </a:cubicBezTo>
                <a:cubicBezTo>
                  <a:pt x="2021820" y="61551"/>
                  <a:pt x="1701234" y="-111003"/>
                  <a:pt x="1324907" y="93301"/>
                </a:cubicBezTo>
                <a:close/>
              </a:path>
            </a:pathLst>
          </a:custGeom>
          <a:solidFill>
            <a:srgbClr val="E1F7F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err="1"/>
          </a:p>
        </p:txBody>
      </p:sp>
      <p:pic>
        <p:nvPicPr>
          <p:cNvPr id="30" name="Kuva 29" descr="Smarttelefon.">
            <a:extLst>
              <a:ext uri="{FF2B5EF4-FFF2-40B4-BE49-F238E27FC236}">
                <a16:creationId xmlns:a16="http://schemas.microsoft.com/office/drawing/2014/main" id="{41CFA385-70CC-310A-B4F9-0683D68EA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96829">
            <a:off x="7211756" y="1564199"/>
            <a:ext cx="1550447" cy="155044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9411F0E3-2C89-2CE5-B1C1-7551362080F1}"/>
              </a:ext>
            </a:extLst>
          </p:cNvPr>
          <p:cNvSpPr txBox="1"/>
          <p:nvPr/>
        </p:nvSpPr>
        <p:spPr>
          <a:xfrm>
            <a:off x="6509892" y="3254839"/>
            <a:ext cx="3059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Clr>
                <a:srgbClr val="002E5F"/>
              </a:buClr>
              <a:defRPr/>
            </a:pPr>
            <a:r>
              <a:rPr lang="sv-FI" sz="24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 mobila enheter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18334DF-A6B7-3967-02CB-60CFC3E633DE}"/>
              </a:ext>
            </a:extLst>
          </p:cNvPr>
          <p:cNvSpPr txBox="1"/>
          <p:nvPr/>
        </p:nvSpPr>
        <p:spPr>
          <a:xfrm>
            <a:off x="5835676" y="4214348"/>
            <a:ext cx="5101785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sv-FI" sz="2000" b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Suomi.fi-mobilappen</a:t>
            </a:r>
          </a:p>
          <a:p>
            <a:pPr marL="800089" lvl="1" indent="-342900">
              <a:spcAft>
                <a:spcPts val="600"/>
              </a:spcAft>
              <a:buClr>
                <a:srgbClr val="002E5F"/>
              </a:buClr>
              <a:buFont typeface="Arial" panose="020B0604020202020204" pitchFamily="34" charset="0"/>
              <a:buChar char="•"/>
              <a:defRPr/>
            </a:pPr>
            <a:r>
              <a:rPr lang="sv-FI" sz="200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Identifiera dig först med starka identifieringsverktyg, därefter med pinkod eller fingeravtryck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4A35A7C3-31FC-35D9-FFDC-5506F6B83E3E}"/>
              </a:ext>
            </a:extLst>
          </p:cNvPr>
          <p:cNvSpPr txBox="1"/>
          <p:nvPr/>
        </p:nvSpPr>
        <p:spPr>
          <a:xfrm>
            <a:off x="2320163" y="6031203"/>
            <a:ext cx="79592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Clr>
                <a:srgbClr val="002E5F"/>
              </a:buClr>
              <a:defRPr/>
            </a:pPr>
            <a:r>
              <a:rPr lang="sv-FI" sz="2000" i="1">
                <a:solidFill>
                  <a:schemeClr val="tx2"/>
                </a:solidFill>
              </a:rPr>
              <a:t>Kom ihåg att aktivera aviseringarna om inkomna meddelanden till eposten och för applikationen!</a:t>
            </a:r>
          </a:p>
        </p:txBody>
      </p:sp>
    </p:spTree>
    <p:extLst>
      <p:ext uri="{BB962C8B-B14F-4D97-AF65-F5344CB8AC3E}">
        <p14:creationId xmlns:p14="http://schemas.microsoft.com/office/powerpoint/2010/main" val="3744837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C0B38-9C98-B930-567F-82C4EC729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>
            <a:extLst>
              <a:ext uri="{FF2B5EF4-FFF2-40B4-BE49-F238E27FC236}">
                <a16:creationId xmlns:a16="http://schemas.microsoft.com/office/drawing/2014/main" id="{7481AF39-4B91-B545-A218-20C67A9C7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sv-SE" dirty="0">
                <a:solidFill>
                  <a:schemeClr val="bg2">
                    <a:lumMod val="20000"/>
                    <a:lumOff val="80000"/>
                  </a:schemeClr>
                </a:solidFill>
              </a:rPr>
              <a:t>Från Suomi.fi-meddelandetjänsten skickas ett e-postmeddelande som informerar om nya myndighetsmeddelanden.</a:t>
            </a:r>
            <a:endParaRPr lang="fi-FI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AECA476D-3533-D4B1-4025-5FFBFCA3D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1013" y="348710"/>
            <a:ext cx="3907096" cy="63702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pic>
        <p:nvPicPr>
          <p:cNvPr id="20" name="Kuva 19" descr="Illustrerad ringklocka som symboliserar en notifikation i tjänsten.">
            <a:extLst>
              <a:ext uri="{FF2B5EF4-FFF2-40B4-BE49-F238E27FC236}">
                <a16:creationId xmlns:a16="http://schemas.microsoft.com/office/drawing/2014/main" id="{CE122BFE-1365-6FA3-BE25-050B65DAB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624023">
            <a:off x="330925" y="464487"/>
            <a:ext cx="647552" cy="64755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E45D6B66-640B-3519-CC45-3599BB3E1D55}"/>
              </a:ext>
            </a:extLst>
          </p:cNvPr>
          <p:cNvSpPr txBox="1"/>
          <p:nvPr/>
        </p:nvSpPr>
        <p:spPr>
          <a:xfrm>
            <a:off x="404835" y="1149326"/>
            <a:ext cx="21304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FI" sz="2400" b="1">
                <a:solidFill>
                  <a:schemeClr val="accent3">
                    <a:lumMod val="50000"/>
                  </a:schemeClr>
                </a:solidFill>
              </a:rPr>
              <a:t>E-post</a:t>
            </a:r>
          </a:p>
        </p:txBody>
      </p:sp>
      <p:pic>
        <p:nvPicPr>
          <p:cNvPr id="1026" name="Picture 2" descr="Exempelbild på ett e-postmeddelande som informerar om att personen har fått ett nytt meddelande i Suomi.fi-meddelanden. Meddelandet är ett beslut om småbarnspedagogik från KuntaK Småbarnspedagogikens tjänster.">
            <a:extLst>
              <a:ext uri="{FF2B5EF4-FFF2-40B4-BE49-F238E27FC236}">
                <a16:creationId xmlns:a16="http://schemas.microsoft.com/office/drawing/2014/main" id="{DB2E4162-7E0C-61E4-4BE3-B1D201632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t="6378" r="2336" b="8969"/>
          <a:stretch/>
        </p:blipFill>
        <p:spPr bwMode="auto">
          <a:xfrm>
            <a:off x="465617" y="1790990"/>
            <a:ext cx="3230396" cy="19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isällön paikkamerkki 2">
            <a:extLst>
              <a:ext uri="{FF2B5EF4-FFF2-40B4-BE49-F238E27FC236}">
                <a16:creationId xmlns:a16="http://schemas.microsoft.com/office/drawing/2014/main" id="{D2DC7D3F-8E70-5631-836A-34155B389026}"/>
              </a:ext>
            </a:extLst>
          </p:cNvPr>
          <p:cNvSpPr txBox="1">
            <a:spLocks/>
          </p:cNvSpPr>
          <p:nvPr/>
        </p:nvSpPr>
        <p:spPr>
          <a:xfrm>
            <a:off x="465617" y="3953535"/>
            <a:ext cx="3533815" cy="2719895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600" i="1" dirty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får en notifikation per e-post när du får ett nytt Suomi.fi-meddelande från en myndighet.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600" i="1" dirty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notifikationen finns ingen länk och inga exakta uppgifter om ärendet!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600" i="1" dirty="0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 ihåg att hålla din e-postadress uppdaterad i inställningarna för Suomi.fi-meddelanden.</a:t>
            </a:r>
          </a:p>
        </p:txBody>
      </p:sp>
      <p:sp>
        <p:nvSpPr>
          <p:cNvPr id="37" name="Suorakulmio 36">
            <a:extLst>
              <a:ext uri="{FF2B5EF4-FFF2-40B4-BE49-F238E27FC236}">
                <a16:creationId xmlns:a16="http://schemas.microsoft.com/office/drawing/2014/main" id="{4D2B7BA5-B20D-F63A-F298-B25F00E746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09225" y="353269"/>
            <a:ext cx="4229100" cy="6365671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200" dirty="0"/>
          </a:p>
        </p:txBody>
      </p:sp>
      <p:pic>
        <p:nvPicPr>
          <p:cNvPr id="32" name="Kuva 31" descr="Illustrerad kuvert.">
            <a:extLst>
              <a:ext uri="{FF2B5EF4-FFF2-40B4-BE49-F238E27FC236}">
                <a16:creationId xmlns:a16="http://schemas.microsoft.com/office/drawing/2014/main" id="{635C2B70-CD53-97B9-8E53-8DE75994F6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99726" y="400184"/>
            <a:ext cx="754151" cy="754151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D129B6D0-5FE9-1514-9FE3-EA787039A5BC}"/>
              </a:ext>
            </a:extLst>
          </p:cNvPr>
          <p:cNvSpPr txBox="1"/>
          <p:nvPr/>
        </p:nvSpPr>
        <p:spPr>
          <a:xfrm>
            <a:off x="4576454" y="1206981"/>
            <a:ext cx="33123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FI" sz="2400" b="1">
                <a:solidFill>
                  <a:schemeClr val="bg1"/>
                </a:solidFill>
              </a:rPr>
              <a:t>Suomi.fi-meddelanden</a:t>
            </a:r>
          </a:p>
        </p:txBody>
      </p:sp>
      <p:pic>
        <p:nvPicPr>
          <p:cNvPr id="1028" name="Picture 4" descr="Exempelbild på ett myndighetsmeddelande i Suomi.fi-meddelanden. Meddelandet innehåller en länk till e-tjänsten OmaKunta K, där personen kan läsa det egentliga beslutsdokumentet.">
            <a:extLst>
              <a:ext uri="{FF2B5EF4-FFF2-40B4-BE49-F238E27FC236}">
                <a16:creationId xmlns:a16="http://schemas.microsoft.com/office/drawing/2014/main" id="{4B163562-1200-1336-458F-7895E8070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t="12252" r="-5949" b="13359"/>
          <a:stretch/>
        </p:blipFill>
        <p:spPr bwMode="auto">
          <a:xfrm>
            <a:off x="4678532" y="2063371"/>
            <a:ext cx="3602413" cy="171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B57C5FBE-CFD7-AF8D-81E2-5604044C2E00}"/>
              </a:ext>
            </a:extLst>
          </p:cNvPr>
          <p:cNvSpPr txBox="1">
            <a:spLocks/>
          </p:cNvSpPr>
          <p:nvPr/>
        </p:nvSpPr>
        <p:spPr>
          <a:xfrm>
            <a:off x="4561642" y="3953535"/>
            <a:ext cx="3836194" cy="764721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hittar det egentliga meddelandet</a:t>
            </a:r>
            <a:br>
              <a:rPr lang="sv-FI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FI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Suomi.fi-meddelanden. Till Suomi.fi-meddelandet kan bifogas t.ex. ett beslut eller en räkning.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8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Suomi.fi-meddelandet kan innehålla en länk om man kan fortsätta sköta ärendet i e-tjänsten.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D4E585A0-317E-FBF9-9BD9-9B1B3AE27FD4}"/>
              </a:ext>
            </a:extLst>
          </p:cNvPr>
          <p:cNvSpPr txBox="1"/>
          <p:nvPr/>
        </p:nvSpPr>
        <p:spPr>
          <a:xfrm>
            <a:off x="8943574" y="1262511"/>
            <a:ext cx="31029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sv-FI" sz="2400" b="1">
                <a:solidFill>
                  <a:schemeClr val="accent1"/>
                </a:solidFill>
              </a:rPr>
              <a:t>E-tjänst</a:t>
            </a:r>
          </a:p>
        </p:txBody>
      </p:sp>
      <p:pic>
        <p:nvPicPr>
          <p:cNvPr id="34" name="Kuva 33" descr="Illustrerad symbol med texten &quot;www&quot; och en muspekare som indikerar en länk till en webbplats eller internetinnehåll.">
            <a:extLst>
              <a:ext uri="{FF2B5EF4-FFF2-40B4-BE49-F238E27FC236}">
                <a16:creationId xmlns:a16="http://schemas.microsoft.com/office/drawing/2014/main" id="{3B2ECE7A-9877-CFAC-2A7A-FEC7D6A46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4149" y="2130404"/>
            <a:ext cx="2201357" cy="167110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C546391-EF5A-4BA8-AD3A-AD3C43DCD07D}"/>
              </a:ext>
            </a:extLst>
          </p:cNvPr>
          <p:cNvSpPr txBox="1">
            <a:spLocks/>
          </p:cNvSpPr>
          <p:nvPr/>
        </p:nvSpPr>
        <p:spPr>
          <a:xfrm>
            <a:off x="8943574" y="4098630"/>
            <a:ext cx="2904507" cy="764721"/>
          </a:xfrm>
          <a:prstGeom prst="rect">
            <a:avLst/>
          </a:prstGeom>
        </p:spPr>
        <p:txBody>
          <a:bodyPr>
            <a:noAutofit/>
          </a:bodyPr>
          <a:lstStyle>
            <a:lvl1pPr marL="248400" marR="0" indent="-248400" algn="l" defTabSz="609585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Clr>
                <a:schemeClr val="tx2"/>
              </a:buClr>
              <a:buSzPct val="85000"/>
              <a:buFont typeface="Wingdings" panose="05000000000000000000" pitchFamily="2" charset="2"/>
              <a:buChar char="§"/>
              <a:tabLst/>
              <a:defRPr sz="2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4000" marR="0" indent="-2304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2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80000"/>
              <a:buFont typeface="Courier New" panose="02070309020205020404" pitchFamily="49" charset="0"/>
              <a:buChar char="o"/>
              <a:tabLst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548000" marR="0" indent="-252000" algn="l" defTabSz="60958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80000" marR="0" indent="-252000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412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80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76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744000" indent="-252000" algn="l" defTabSz="609585" rtl="0" eaLnBrk="1" latinLnBrk="0" hangingPunct="1">
              <a:lnSpc>
                <a:spcPct val="90000"/>
              </a:lnSpc>
              <a:spcBef>
                <a:spcPts val="373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002E5F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sv-FI" sz="1800" i="1">
                <a:solidFill>
                  <a:srgbClr val="0034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Skötseln av ärendet sker i e-tjänsten om ärendet kräver det.</a:t>
            </a:r>
          </a:p>
        </p:txBody>
      </p:sp>
      <p:sp>
        <p:nvSpPr>
          <p:cNvPr id="5" name="Kaari 4">
            <a:extLst>
              <a:ext uri="{FF2B5EF4-FFF2-40B4-BE49-F238E27FC236}">
                <a16:creationId xmlns:a16="http://schemas.microsoft.com/office/drawing/2014/main" id="{9F380818-19C8-88BA-A072-DAC3ABCF6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7100000">
            <a:off x="3509389" y="573276"/>
            <a:ext cx="1123239" cy="1123239"/>
          </a:xfrm>
          <a:prstGeom prst="arc">
            <a:avLst>
              <a:gd name="adj1" fmla="val 15801958"/>
              <a:gd name="adj2" fmla="val 118757"/>
            </a:avLst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Kaari 10">
            <a:extLst>
              <a:ext uri="{FF2B5EF4-FFF2-40B4-BE49-F238E27FC236}">
                <a16:creationId xmlns:a16="http://schemas.microsoft.com/office/drawing/2014/main" id="{86F9D7E7-80DB-2314-D73A-2A8FE982F3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500000" flipH="1">
            <a:off x="8220343" y="591860"/>
            <a:ext cx="1123239" cy="1123239"/>
          </a:xfrm>
          <a:prstGeom prst="arc">
            <a:avLst>
              <a:gd name="adj1" fmla="val 15801958"/>
              <a:gd name="adj2" fmla="val 118757"/>
            </a:avLst>
          </a:prstGeom>
          <a:ln w="38100">
            <a:solidFill>
              <a:schemeClr val="accent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01897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4">
            <a:extLst>
              <a:ext uri="{FF2B5EF4-FFF2-40B4-BE49-F238E27FC236}">
                <a16:creationId xmlns:a16="http://schemas.microsoft.com/office/drawing/2014/main" id="{2AA2CF05-2BA3-7790-299C-6D354CF6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349537"/>
            <a:ext cx="5926312" cy="1235186"/>
          </a:xfrm>
        </p:spPr>
        <p:txBody>
          <a:bodyPr>
            <a:normAutofit/>
          </a:bodyPr>
          <a:lstStyle/>
          <a:p>
            <a:r>
              <a:rPr lang="sv-FI" sz="3600">
                <a:solidFill>
                  <a:schemeClr val="tx2"/>
                </a:solidFill>
              </a:rPr>
              <a:t>Hur kan jag förbereda mig på förändringen?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FC3DA3FF-4742-EEC4-61F2-28DDEA5FB5B2}"/>
              </a:ext>
            </a:extLst>
          </p:cNvPr>
          <p:cNvSpPr txBox="1"/>
          <p:nvPr/>
        </p:nvSpPr>
        <p:spPr>
          <a:xfrm>
            <a:off x="839416" y="1792846"/>
            <a:ext cx="6050368" cy="4859563"/>
          </a:xfrm>
          <a:prstGeom prst="rect">
            <a:avLst/>
          </a:prstGeom>
          <a:noFill/>
        </p:spPr>
        <p:txBody>
          <a:bodyPr wrap="square" anchor="t">
            <a:noAutofit/>
          </a:bodyPr>
          <a:lstStyle/>
          <a:p>
            <a:pPr>
              <a:spcAft>
                <a:spcPts val="800"/>
              </a:spcAft>
            </a:pPr>
            <a:r>
              <a:rPr lang="sv-FI" sz="2400">
                <a:solidFill>
                  <a:schemeClr val="accent1"/>
                </a:solidFill>
              </a:rPr>
              <a:t>Du kan förbereda dig för ändringen genom att ta i bruk Suomi.fi-meddelanden: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2400">
                <a:solidFill>
                  <a:schemeClr val="accent1"/>
                </a:solidFill>
              </a:rPr>
              <a:t>på adressen </a:t>
            </a:r>
            <a:r>
              <a:rPr lang="sv-FI" sz="2400" b="1">
                <a:solidFill>
                  <a:schemeClr val="accent1"/>
                </a:solidFill>
              </a:rPr>
              <a:t>suomi.fi/meddelanden </a:t>
            </a:r>
          </a:p>
          <a:p>
            <a:pPr>
              <a:spcAft>
                <a:spcPts val="800"/>
              </a:spcAft>
            </a:pPr>
            <a:r>
              <a:rPr lang="sv-FI" sz="2400">
                <a:solidFill>
                  <a:schemeClr val="accent1"/>
                </a:solidFill>
              </a:rPr>
              <a:t>ELLER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2400">
                <a:solidFill>
                  <a:schemeClr val="accent1"/>
                </a:solidFill>
              </a:rPr>
              <a:t>genom att ladda </a:t>
            </a:r>
            <a:r>
              <a:rPr lang="sv-FI" sz="2400" b="1">
                <a:solidFill>
                  <a:schemeClr val="accent1"/>
                </a:solidFill>
              </a:rPr>
              <a:t>Suomi.fi-mobilapplikationen </a:t>
            </a:r>
          </a:p>
          <a:p>
            <a:pPr>
              <a:spcAft>
                <a:spcPts val="800"/>
              </a:spcAft>
            </a:pPr>
            <a:r>
              <a:rPr lang="sv-FI" sz="2400">
                <a:solidFill>
                  <a:schemeClr val="accent1"/>
                </a:solidFill>
              </a:rPr>
              <a:t>ELLER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sv-FI" sz="2400">
                <a:solidFill>
                  <a:schemeClr val="accent1"/>
                </a:solidFill>
              </a:rPr>
              <a:t>följa skeden för ibruktagandet när jag identifierar mig i någon myndighets elektroniska tjänst</a:t>
            </a:r>
          </a:p>
        </p:txBody>
      </p:sp>
      <p:pic>
        <p:nvPicPr>
          <p:cNvPr id="6" name="Kuva 5" descr="En person håller en smarttelefon i handen, där webbläsaren visar Suomi.fi-identifikationstjänstens vy. Tjänsten frågar om personen vill börja använda Suomi.fi-meddelanden.">
            <a:extLst>
              <a:ext uri="{FF2B5EF4-FFF2-40B4-BE49-F238E27FC236}">
                <a16:creationId xmlns:a16="http://schemas.microsoft.com/office/drawing/2014/main" id="{A2ACC23E-CFCC-86A7-9DB8-7282BA7B3C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6159" y="-7377"/>
            <a:ext cx="4655841" cy="68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455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teksti, kuvakaappaus, Verkkosivusto, Verkkomainonta&#10;&#10;Tekoälyn generoima sisältö voi olla virheellistä.">
            <a:extLst>
              <a:ext uri="{FF2B5EF4-FFF2-40B4-BE49-F238E27FC236}">
                <a16:creationId xmlns:a16="http://schemas.microsoft.com/office/drawing/2014/main" id="{BC243777-12F2-F260-D8CC-6AF4E0967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15" y="973809"/>
            <a:ext cx="10386133" cy="584220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DBF418A8-E35D-8D26-67EF-FDC059CC1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72" y="416160"/>
            <a:ext cx="11316656" cy="679870"/>
          </a:xfrm>
        </p:spPr>
        <p:txBody>
          <a:bodyPr>
            <a:noAutofit/>
          </a:bodyPr>
          <a:lstStyle/>
          <a:p>
            <a:r>
              <a:rPr lang="sv-FI" sz="2000">
                <a:solidFill>
                  <a:schemeClr val="tx2"/>
                </a:solidFill>
              </a:rPr>
              <a:t>När du identifierar dig i någon myndighets elektroniska tjänst i 2026 (när lagstiftningen om digital prioritering av officiell post träder i kraft), informeras du om att ta i bruk Suomi.fi-meddelanden</a:t>
            </a:r>
            <a:endParaRPr lang="sv-FI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1FF3D46F-2290-A71E-C798-6710B9DFC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00" y="-1224000"/>
            <a:ext cx="10260000" cy="12240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Exempelbild</a:t>
            </a:r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från</a:t>
            </a:r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tjänsten</a:t>
            </a:r>
            <a:r>
              <a:rPr lang="fi-FI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Suomi.fi-</a:t>
            </a:r>
            <a:r>
              <a:rPr lang="fi-FI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identifikation</a:t>
            </a:r>
            <a:endParaRPr lang="fi-FI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Kuva 5" descr="En person håller en smarttelefon i handen, där webbläsaren visar Suomi.fi-identifikations vy. Tjänsten informerar personen om att Suomi.fi-meddelanden kommer att tas i bruk.">
            <a:extLst>
              <a:ext uri="{FF2B5EF4-FFF2-40B4-BE49-F238E27FC236}">
                <a16:creationId xmlns:a16="http://schemas.microsoft.com/office/drawing/2014/main" id="{F7780CEF-E518-1842-E325-365A2B7821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Päivämäärän paikkamerkki 1" hidden="1">
            <a:extLst>
              <a:ext uri="{FF2B5EF4-FFF2-40B4-BE49-F238E27FC236}">
                <a16:creationId xmlns:a16="http://schemas.microsoft.com/office/drawing/2014/main" id="{AB4ACB77-18DD-C1EE-0A31-DC36AED3D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sv-FI"/>
              <a:t>8.4.2025</a:t>
            </a:r>
          </a:p>
        </p:txBody>
      </p:sp>
    </p:spTree>
    <p:extLst>
      <p:ext uri="{BB962C8B-B14F-4D97-AF65-F5344CB8AC3E}">
        <p14:creationId xmlns:p14="http://schemas.microsoft.com/office/powerpoint/2010/main" val="576808592"/>
      </p:ext>
    </p:extLst>
  </p:cSld>
  <p:clrMapOvr>
    <a:masterClrMapping/>
  </p:clrMapOvr>
</p:sld>
</file>

<file path=ppt/theme/theme1.xml><?xml version="1.0" encoding="utf-8"?>
<a:theme xmlns:a="http://schemas.openxmlformats.org/drawingml/2006/main" name="DVV FI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65E158F3-1493-40C0-8BA0-806C2860ACA7}"/>
    </a:ext>
  </a:extLst>
</a:theme>
</file>

<file path=ppt/theme/theme2.xml><?xml version="1.0" encoding="utf-8"?>
<a:theme xmlns:a="http://schemas.openxmlformats.org/drawingml/2006/main" name="punainen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1C2EE9A2-3B3F-4B34-BCB8-1BBD6B47408D}"/>
    </a:ext>
  </a:extLst>
</a:theme>
</file>

<file path=ppt/theme/theme3.xml><?xml version="1.0" encoding="utf-8"?>
<a:theme xmlns:a="http://schemas.openxmlformats.org/drawingml/2006/main" name="vihreä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 esitysmalli.potx" id="{9027417E-3285-44BA-B4D7-0D9367F32B1F}" vid="{A2C0F6BF-EADD-408A-B884-7FE0874B5126}"/>
    </a:ext>
  </a:extLst>
</a:theme>
</file>

<file path=ppt/theme/theme4.xml><?xml version="1.0" encoding="utf-8"?>
<a:theme xmlns:a="http://schemas.openxmlformats.org/drawingml/2006/main" name="Suomi_fi">
  <a:themeElements>
    <a:clrScheme name="Suomi_fi">
      <a:dk1>
        <a:srgbClr val="272827"/>
      </a:dk1>
      <a:lt1>
        <a:srgbClr val="FFFFFF"/>
      </a:lt1>
      <a:dk2>
        <a:srgbClr val="002E5F"/>
      </a:dk2>
      <a:lt2>
        <a:srgbClr val="A5ACB0"/>
      </a:lt2>
      <a:accent1>
        <a:srgbClr val="002E5F"/>
      </a:accent1>
      <a:accent2>
        <a:srgbClr val="34B6E4"/>
      </a:accent2>
      <a:accent3>
        <a:srgbClr val="EA7125"/>
      </a:accent3>
      <a:accent4>
        <a:srgbClr val="8B2346"/>
      </a:accent4>
      <a:accent5>
        <a:srgbClr val="A5ACB0"/>
      </a:accent5>
      <a:accent6>
        <a:srgbClr val="E30450"/>
      </a:accent6>
      <a:hlink>
        <a:srgbClr val="002E5F"/>
      </a:hlink>
      <a:folHlink>
        <a:srgbClr val="34B6E4"/>
      </a:folHlink>
    </a:clrScheme>
    <a:fontScheme name="Suomi_fi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uomi_fi Esitysmalli.potx" id="{7FB76C6B-7BB7-4DE0-A48E-5BA511A0312E}" vid="{70B0FFDA-56DD-4A5F-A83B-ABE33832C3F1}"/>
    </a:ext>
  </a:extLst>
</a:theme>
</file>

<file path=ppt/theme/theme5.xml><?xml version="1.0" encoding="utf-8"?>
<a:theme xmlns:a="http://schemas.openxmlformats.org/drawingml/2006/main" name="Tampere.Finland_Sininen">
  <a:themeElements>
    <a:clrScheme name="Mukautettu 4">
      <a:dk1>
        <a:srgbClr val="212121"/>
      </a:dk1>
      <a:lt1>
        <a:srgbClr val="FFFFFF"/>
      </a:lt1>
      <a:dk2>
        <a:srgbClr val="00417D"/>
      </a:dk2>
      <a:lt2>
        <a:srgbClr val="E5EEF8"/>
      </a:lt2>
      <a:accent1>
        <a:srgbClr val="38A7D7"/>
      </a:accent1>
      <a:accent2>
        <a:srgbClr val="EB5E58"/>
      </a:accent2>
      <a:accent3>
        <a:srgbClr val="CB496C"/>
      </a:accent3>
      <a:accent4>
        <a:srgbClr val="F3D240"/>
      </a:accent4>
      <a:accent5>
        <a:srgbClr val="91C9EA"/>
      </a:accent5>
      <a:accent6>
        <a:srgbClr val="ABC871"/>
      </a:accent6>
      <a:hlink>
        <a:srgbClr val="91C9EA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effectLst/>
      </a:spPr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ampere laaja valikoima saavutettavia pohjia1.pptx" id="{44D9E884-C9BC-4CDA-B241-498BDBA376DF}" vid="{C4E23310-D4AD-42AB-BA50-C881AB8FC086}"/>
    </a:ext>
  </a:extLst>
</a:theme>
</file>

<file path=ppt/theme/theme6.xml><?xml version="1.0" encoding="utf-8"?>
<a:theme xmlns:a="http://schemas.openxmlformats.org/drawingml/2006/main" name="DVV SE">
  <a:themeElements>
    <a:clrScheme name="DVV">
      <a:dk1>
        <a:sysClr val="windowText" lastClr="000000"/>
      </a:dk1>
      <a:lt1>
        <a:sysClr val="window" lastClr="FFFFFF"/>
      </a:lt1>
      <a:dk2>
        <a:srgbClr val="003479"/>
      </a:dk2>
      <a:lt2>
        <a:srgbClr val="A5ACB0"/>
      </a:lt2>
      <a:accent1>
        <a:srgbClr val="003479"/>
      </a:accent1>
      <a:accent2>
        <a:srgbClr val="69D8D7"/>
      </a:accent2>
      <a:accent3>
        <a:srgbClr val="FFC658"/>
      </a:accent3>
      <a:accent4>
        <a:srgbClr val="E30450"/>
      </a:accent4>
      <a:accent5>
        <a:srgbClr val="0091DA"/>
      </a:accent5>
      <a:accent6>
        <a:srgbClr val="007770"/>
      </a:accent6>
      <a:hlink>
        <a:srgbClr val="642F6C"/>
      </a:hlink>
      <a:folHlink>
        <a:srgbClr val="FFA8C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solidFill>
            <a:schemeClr val="accent1"/>
          </a:solidFill>
        </a:ln>
        <a:effectLst/>
      </a:spPr>
      <a:bodyPr rtlCol="0" anchor="ctr"/>
      <a:lstStyle>
        <a:defPPr algn="ctr">
          <a:defRPr sz="2200" dirty="0" err="1" smtClean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2200" dirty="0" err="1" smtClean="0">
            <a:solidFill>
              <a:srgbClr val="1E1E1E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VV_SWE esitysmalli organisaatiot.potx" id="{8DD19D6E-F3B8-413C-8AF2-0ACEEBF5E1FD}" vid="{56B0AD86-2401-4F88-A1FF-5EED155BB897}"/>
    </a:ext>
  </a:extLst>
</a:theme>
</file>

<file path=ppt/theme/theme7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438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17DF378-7BC4-4774-BE56-186278203119}">
  <we:reference id="842b2b2b-8ddd-4a6e-a770-2eb08a163176" version="1.0.0.0" store="\\valtion.fi\valtti\GPO\Files\DVV\GrediManifest" storeType="Filesystem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87ed898-a06c-40db-887f-279382638af3">
      <UserInfo>
        <DisplayName/>
        <AccountId xsi:nil="true"/>
        <AccountType/>
      </UserInfo>
    </SharedWithUsers>
    <lcf76f155ced4ddcb4097134ff3c332f xmlns="a87ed898-a06c-40db-887f-279382638af3">
      <Terms xmlns="http://schemas.microsoft.com/office/infopath/2007/PartnerControls"/>
    </lcf76f155ced4ddcb4097134ff3c332f>
    <TaxCatchAll xmlns="4d7452cc-c3de-4c8e-ae3d-1f7d72cb3ba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D5EFF465580DC641B57CFCD2F092AB27" ma:contentTypeVersion="15" ma:contentTypeDescription="Luo uusi asiakirja." ma:contentTypeScope="" ma:versionID="72fdfe29c1124ef81c7c456665dbb0b8">
  <xsd:schema xmlns:xsd="http://www.w3.org/2001/XMLSchema" xmlns:xs="http://www.w3.org/2001/XMLSchema" xmlns:p="http://schemas.microsoft.com/office/2006/metadata/properties" xmlns:ns2="a87ed898-a06c-40db-887f-279382638af3" xmlns:ns3="4d7452cc-c3de-4c8e-ae3d-1f7d72cb3ba6" targetNamespace="http://schemas.microsoft.com/office/2006/metadata/properties" ma:root="true" ma:fieldsID="399a498c213d913d81a6a7895639198d" ns2:_="" ns3:_="">
    <xsd:import namespace="a87ed898-a06c-40db-887f-279382638af3"/>
    <xsd:import namespace="4d7452cc-c3de-4c8e-ae3d-1f7d72cb3ba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7ed898-a06c-40db-887f-279382638af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list="UserInfo" ma:SearchPeopleOnly="false" ma:internalName="SharedWithUsers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820d0138-141e-4207-b4a6-ad3372a878d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7452cc-c3de-4c8e-ae3d-1f7d72cb3ba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36966a8-77d4-4553-97c9-3c1faf68884a}" ma:internalName="TaxCatchAll" ma:showField="CatchAllData" ma:web="4d7452cc-c3de-4c8e-ae3d-1f7d72cb3b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699754-FB03-45EF-8EC8-97DDF6D7A559}">
  <ds:schemaRefs>
    <ds:schemaRef ds:uri="http://purl.org/dc/elements/1.1/"/>
    <ds:schemaRef ds:uri="http://purl.org/dc/dcmitype/"/>
    <ds:schemaRef ds:uri="4d7452cc-c3de-4c8e-ae3d-1f7d72cb3ba6"/>
    <ds:schemaRef ds:uri="http://purl.org/dc/terms/"/>
    <ds:schemaRef ds:uri="http://schemas.microsoft.com/office/infopath/2007/PartnerControls"/>
    <ds:schemaRef ds:uri="a87ed898-a06c-40db-887f-279382638af3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6298D28-6893-40AE-BE9C-E158397BFB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7ed898-a06c-40db-887f-279382638af3"/>
    <ds:schemaRef ds:uri="4d7452cc-c3de-4c8e-ae3d-1f7d72cb3b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94FDF6B-747E-4E5C-922C-324CBE39CE9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a215772-83bf-4788-8065-52456fa26027}" enabled="0" method="" siteId="{aa215772-83bf-4788-8065-52456fa2602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DVV esitysmalli</Template>
  <TotalTime>6</TotalTime>
  <Words>1138</Words>
  <Application>Microsoft Office PowerPoint</Application>
  <PresentationFormat>Laajakuva</PresentationFormat>
  <Paragraphs>92</Paragraphs>
  <Slides>14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6</vt:i4>
      </vt:variant>
      <vt:variant>
        <vt:lpstr>Dian otsikot</vt:lpstr>
      </vt:variant>
      <vt:variant>
        <vt:i4>14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Helvetica</vt:lpstr>
      <vt:lpstr>Microsoft Sans Serif</vt:lpstr>
      <vt:lpstr>Wingdings</vt:lpstr>
      <vt:lpstr>DVV FI</vt:lpstr>
      <vt:lpstr>punainen</vt:lpstr>
      <vt:lpstr>vihreä</vt:lpstr>
      <vt:lpstr>Suomi_fi</vt:lpstr>
      <vt:lpstr>Tampere.Finland_Sininen</vt:lpstr>
      <vt:lpstr>DVV SE</vt:lpstr>
      <vt:lpstr>Suomi.fi-meddelanden:  Digital myndighetskommunikation</vt:lpstr>
      <vt:lpstr>Exempelbild från Suomi.fi-meddelanden</vt:lpstr>
      <vt:lpstr>Vad är digital myndighetskommunikation?</vt:lpstr>
      <vt:lpstr>Vem påverkas av förändringen och hur?</vt:lpstr>
      <vt:lpstr>Hur kan jag läsa meddelanden som kommit till Suomi.fi-meddelanden?</vt:lpstr>
      <vt:lpstr>Från Suomi.fi-meddelandetjänsten skickas ett e-postmeddelande som informerar om nya myndighetsmeddelanden.</vt:lpstr>
      <vt:lpstr>Hur kan jag förbereda mig på förändringen?</vt:lpstr>
      <vt:lpstr>När du identifierar dig i någon myndighets elektroniska tjänst i 2026 (när lagstiftningen om digital prioritering av officiell post träder i kraft), informeras du om att ta i bruk Suomi.fi-meddelanden</vt:lpstr>
      <vt:lpstr>Exempelbild från tjänsten Suomi.fi-identifikation</vt:lpstr>
      <vt:lpstr>Var får jag stöd?</vt:lpstr>
      <vt:lpstr>Kan jag använda Suomi.fi-meddelanden till exempel för en närståendes ärenden?</vt:lpstr>
      <vt:lpstr>Tänk om jag använder digitala tjänster, men vill ha myndigheternas brev som papperspost?</vt:lpstr>
      <vt:lpstr>Hur kan jag vara säker på att det är säkert att använda Suomi.fi-meddelanden?</vt:lpstr>
      <vt:lpstr>Avslutningsbild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Suomi.fi-meddelanden:  Digital myndighetskommunikation</dc:title>
  <dc:creator>EXT Hietala Hilppa</dc:creator>
  <cp:lastModifiedBy>Railotie Päivi (DVV)</cp:lastModifiedBy>
  <cp:revision>9</cp:revision>
  <dcterms:created xsi:type="dcterms:W3CDTF">2025-02-04T11:03:46Z</dcterms:created>
  <dcterms:modified xsi:type="dcterms:W3CDTF">2025-12-22T14:26:16Z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0x010100D5EFF465580DC641B57CFCD2F092AB27</vt:lpwstr>
  </property>
  <property fmtid="{D5CDD505-2E9C-101B-9397-08002B2CF9AE}" pid="3" name="Order">
    <vt:r8>48300</vt:r8>
  </property>
  <property fmtid="{D5CDD505-2E9C-101B-9397-08002B2CF9AE}" pid="4" name="xd_ProgID">
    <vt:lpwstr/>
  </property>
  <property fmtid="{D5CDD505-2E9C-101B-9397-08002B2CF9AE}" pid="5" name="_CopySource">
    <vt:lpwstr>https://tila.tiimeri.fi/sites/dvv-digi_ensin_dvv_sis/Tiedostot/7. P4-tiedostoja/Esittelymateriaali/Uuden materiaalin työstö/DE_master_esitys_v0.2.pptx</vt:lpwstr>
  </property>
  <property fmtid="{D5CDD505-2E9C-101B-9397-08002B2CF9AE}" pid="6" name="TemplateUrl">
    <vt:lpwstr/>
  </property>
  <property fmtid="{D5CDD505-2E9C-101B-9397-08002B2CF9AE}" pid="7" name="MediaServiceImageTags">
    <vt:lpwstr/>
  </property>
</Properties>
</file>