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8" r:id="rId5"/>
    <p:sldMasterId id="2147483716" r:id="rId6"/>
    <p:sldMasterId id="2147483744" r:id="rId7"/>
    <p:sldMasterId id="2147483755" r:id="rId8"/>
  </p:sldMasterIdLst>
  <p:notesMasterIdLst>
    <p:notesMasterId r:id="rId25"/>
  </p:notesMasterIdLst>
  <p:sldIdLst>
    <p:sldId id="256" r:id="rId9"/>
    <p:sldId id="7372" r:id="rId10"/>
    <p:sldId id="2146846818" r:id="rId11"/>
    <p:sldId id="2146846819" r:id="rId12"/>
    <p:sldId id="2147479842" r:id="rId13"/>
    <p:sldId id="2147479844" r:id="rId14"/>
    <p:sldId id="7321" r:id="rId15"/>
    <p:sldId id="2147479843" r:id="rId16"/>
    <p:sldId id="2147479845" r:id="rId17"/>
    <p:sldId id="2146846754" r:id="rId18"/>
    <p:sldId id="2146846760" r:id="rId19"/>
    <p:sldId id="2146846831" r:id="rId20"/>
    <p:sldId id="2146846745" r:id="rId21"/>
    <p:sldId id="260" r:id="rId22"/>
    <p:sldId id="262" r:id="rId23"/>
    <p:sldId id="258" r:id="rId24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7F7"/>
    <a:srgbClr val="C8D8AB"/>
    <a:srgbClr val="2AB4B1"/>
    <a:srgbClr val="003479"/>
    <a:srgbClr val="D4F5F4"/>
    <a:srgbClr val="F0F0F0"/>
    <a:srgbClr val="A5E8E7"/>
    <a:srgbClr val="00C0B7"/>
    <a:srgbClr val="F7F7F7"/>
    <a:srgbClr val="E5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2D87F0-FCAE-EA11-32FD-D0A867CE476F}" v="8" dt="2025-12-09T08:26:49.637"/>
    <p1510:client id="{EE4ECD30-8B92-40B2-9AA6-BBDF678460E2}" v="1" dt="2025-12-09T13:08:18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0A7C7-AA3F-476B-B0EB-C70BC5CA0BCD}" type="datetimeFigureOut">
              <a:rPr lang="fi-FI" smtClean="0"/>
              <a:t>22.12.2025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003DD-B956-4332-B588-A05840B6A9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750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979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291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CD67E-2A08-A422-9118-B8251DAD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ABB1CE0-631E-0487-B629-59CC72512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1126EF8-B697-487E-9B88-A35F89BB7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C11862C-F92D-0F42-EED2-1DA2F2F66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71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510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82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6232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50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851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76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7451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12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42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003479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14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9240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04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71021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69287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61004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82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1191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794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095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white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white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white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white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3792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8223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203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3791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25970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03387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5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0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959010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0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827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23109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44249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575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69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881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679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4872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9123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20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743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044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487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21974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66329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54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3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1574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959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507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white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white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white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white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294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115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9270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3927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68169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7464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13059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51782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59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hidden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hidden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hidden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hidden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041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229890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512937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495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689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70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21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67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467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54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35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645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296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2408" y="6390590"/>
            <a:ext cx="1512000" cy="216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022534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210671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478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6233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514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89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08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ltGray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ltGray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9855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407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003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557281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68334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56633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492022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77EFAF-E1AB-4AFF-86D3-6AB4A2EDCB74}"/>
              </a:ext>
            </a:extLst>
          </p:cNvPr>
          <p:cNvSpPr/>
          <p:nvPr/>
        </p:nvSpPr>
        <p:spPr bwMode="hidden">
          <a:xfrm>
            <a:off x="0" y="72000"/>
            <a:ext cx="4104000" cy="6786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1" name="Kuva 10" descr="Suomi.fi tunnus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FFF18C-ADFF-4EBB-9B95-36023C787766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57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39283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59A9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B684989C-5558-4170-8443-462C880473B6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9D981C5-6418-46BA-B2D6-C0B91C14D58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E1F3CA3-4461-43AE-BCDB-993D1A704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60CF3A6E-F5F1-4B3C-81D6-2849B6003526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DFC2908-6632-453C-9F13-3839C9BE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62F0A09-9FB7-4A36-B34A-BA450DED787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BF030AD-5CF2-47A2-B19C-DD2106AFA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899F0D78-4440-4F8F-9978-9227252A098B}"/>
                </a:ext>
              </a:extLst>
            </p:cNvPr>
            <p:cNvGrpSpPr/>
            <p:nvPr/>
          </p:nvGrpSpPr>
          <p:grpSpPr bwMode="ltGray">
            <a:xfrm>
              <a:off x="5624850" y="1498020"/>
              <a:ext cx="828000" cy="828000"/>
              <a:chOff x="5624850" y="1498020"/>
              <a:chExt cx="828000" cy="828000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551BC299-3E2E-4E48-A390-B50801882BB0}"/>
                  </a:ext>
                </a:extLst>
              </p:cNvPr>
              <p:cNvSpPr/>
              <p:nvPr/>
            </p:nvSpPr>
            <p:spPr bwMode="ltGray">
              <a:xfrm>
                <a:off x="5624850" y="1498020"/>
                <a:ext cx="828000" cy="828000"/>
              </a:xfrm>
              <a:prstGeom prst="ellipse">
                <a:avLst/>
              </a:prstGeom>
              <a:solidFill>
                <a:srgbClr val="002E5F">
                  <a:alpha val="44706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DEE508-C7C1-4B21-B94D-9948D8670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ltGray">
              <a:xfrm>
                <a:off x="5886450" y="1771650"/>
                <a:ext cx="304800" cy="30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52048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477FF-F19D-454F-8C66-BD69AD4B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3" name="Kuva 2" descr="Suomi.fi tunnus">
            <a:extLst>
              <a:ext uri="{FF2B5EF4-FFF2-40B4-BE49-F238E27FC236}">
                <a16:creationId xmlns:a16="http://schemas.microsoft.com/office/drawing/2014/main" id="{AD08672A-176A-47B1-BDC9-3E2341DEE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0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59172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75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alkoinen_sininen">
  <p:cSld name="Valkoinen_sinin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856763" y="763981"/>
            <a:ext cx="4582400" cy="5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 sz="2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2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100"/>
              <a:buChar char="o"/>
              <a:defRPr sz="1867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752847" y="763981"/>
            <a:ext cx="4574400" cy="5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000"/>
              <a:buChar char="o"/>
              <a:defRPr sz="1600">
                <a:solidFill>
                  <a:schemeClr val="dk1"/>
                </a:solidFill>
              </a:defRPr>
            </a:lvl3pPr>
            <a:lvl4pPr marL="2438339" lvl="3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>
                <a:solidFill>
                  <a:schemeClr val="dk1"/>
                </a:solidFill>
              </a:defRPr>
            </a:lvl4pPr>
            <a:lvl5pPr marL="3047924" lvl="4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>
                <a:solidFill>
                  <a:schemeClr val="dk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1516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10501532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DEAAA-85EE-4BE0-96D2-98803BEE6ECA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E06F1-2D77-A44E-97FA-F679B9CB76D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228325-6032-4F41-9E54-225E76F5E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8" name="Alatunnisteen paikkamerkki 1">
            <a:extLst>
              <a:ext uri="{FF2B5EF4-FFF2-40B4-BE49-F238E27FC236}">
                <a16:creationId xmlns:a16="http://schemas.microsoft.com/office/drawing/2014/main" id="{9EEAAD98-ACDF-4CEA-BB1F-A7470144A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0566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1880" y="1927274"/>
            <a:ext cx="10525570" cy="4163079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algn="l">
              <a:buClr>
                <a:schemeClr val="tx1"/>
              </a:buClr>
              <a:defRPr sz="16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A449-591F-46B4-A051-723FB2E0C2F2}" type="datetime1">
              <a:rPr lang="fi-FI" smtClean="0"/>
              <a:t>22.12.2025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7" name="Alatunnisteen paikkamerkki 1">
            <a:extLst>
              <a:ext uri="{FF2B5EF4-FFF2-40B4-BE49-F238E27FC236}">
                <a16:creationId xmlns:a16="http://schemas.microsoft.com/office/drawing/2014/main" id="{5F7AA0F4-8832-4C98-880F-32049A82B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2428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EF2C59-5C5C-B64C-A942-709B8336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374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7A8DE876-7802-F443-B27E-BF46C207122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780614"/>
            <a:ext cx="10525236" cy="611823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800100" indent="-342900" algn="l"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45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BAAD8882-CAED-0944-B454-3E362FFEA8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marL="20574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5A80A9-F689-254A-9877-D83262B38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FBC6-4151-4CA8-BE6B-575B08346364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5936F28-65A3-F746-805B-242219146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C51D31CB-0844-C34C-AC5D-61C763D3B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C599D6C2-7EB9-41C6-B0E2-0885AE33D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4559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02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37146"/>
            <a:ext cx="10525236" cy="212393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1129-94EE-4151-92C2-CD14878B26F9}" type="datetime1">
              <a:rPr lang="fi-FI" smtClean="0"/>
              <a:t>22.12.2025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7" name="Alatunnisteen paikkamerkki 1">
            <a:extLst>
              <a:ext uri="{FF2B5EF4-FFF2-40B4-BE49-F238E27FC236}">
                <a16:creationId xmlns:a16="http://schemas.microsoft.com/office/drawing/2014/main" id="{731D126B-5A40-411B-B642-6F8F323F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5174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kuva + väripoh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17CAC690-39F5-9846-9AE3-4121A651A6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17D">
              <a:alpha val="8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      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ED67071-8C30-694F-BA12-08D4222357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43E9578C-26BF-9649-9E22-50E784DF3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9A09-0296-4F1C-8798-F93108A573F4}" type="datetime1">
              <a:rPr lang="fi-FI" smtClean="0"/>
              <a:t>22.12.2025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FECCA077-B9DC-D540-9E6A-3AFEAA348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7">
            <a:extLst>
              <a:ext uri="{FF2B5EF4-FFF2-40B4-BE49-F238E27FC236}">
                <a16:creationId xmlns:a16="http://schemas.microsoft.com/office/drawing/2014/main" id="{65D8BD63-1FCF-2646-86A9-5BC3CBB59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AB72FCDB-7ADB-4D0E-9E0C-4EEDEF3D9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600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ti +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EB1795-7E37-401E-B161-37AE45EF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300" y="869315"/>
            <a:ext cx="5517180" cy="173736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93D55FF-C447-4D7F-848A-B06FD2277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03525"/>
            <a:ext cx="5516563" cy="30178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58ADFD7B-648D-4C25-B7ED-1716805DE3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7400" cy="6121400"/>
          </a:xfrm>
          <a:prstGeom prst="round2Diag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9CEB80D-BE46-40F8-99C4-B568A701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94A-CD5B-4619-9C0F-6E5C72EBC64C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9969B8-DA2E-4962-B8A8-9B53AC305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FA49757-D398-4B4D-B760-15786ACFF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7985CE74-02F0-4719-9C30-90FBA05BE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156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vaalea tausta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290F879C-876C-42E4-A3A9-2AF98744281F}"/>
              </a:ext>
            </a:extLst>
          </p:cNvPr>
          <p:cNvSpPr/>
          <p:nvPr userDrawn="1"/>
        </p:nvSpPr>
        <p:spPr>
          <a:xfrm>
            <a:off x="0" y="0"/>
            <a:ext cx="7112020" cy="6858000"/>
          </a:xfrm>
          <a:custGeom>
            <a:avLst/>
            <a:gdLst>
              <a:gd name="connsiteX0" fmla="*/ 0 w 7112020"/>
              <a:gd name="connsiteY0" fmla="*/ 0 h 6858000"/>
              <a:gd name="connsiteX1" fmla="*/ 1016020 w 7112020"/>
              <a:gd name="connsiteY1" fmla="*/ 0 h 6858000"/>
              <a:gd name="connsiteX2" fmla="*/ 2042160 w 7112020"/>
              <a:gd name="connsiteY2" fmla="*/ 0 h 6858000"/>
              <a:gd name="connsiteX3" fmla="*/ 4328160 w 7112020"/>
              <a:gd name="connsiteY3" fmla="*/ 0 h 6858000"/>
              <a:gd name="connsiteX4" fmla="*/ 5079981 w 7112020"/>
              <a:gd name="connsiteY4" fmla="*/ 0 h 6858000"/>
              <a:gd name="connsiteX5" fmla="*/ 7112020 w 7112020"/>
              <a:gd name="connsiteY5" fmla="*/ 0 h 6858000"/>
              <a:gd name="connsiteX6" fmla="*/ 6096000 w 7112020"/>
              <a:gd name="connsiteY6" fmla="*/ 1016020 h 6858000"/>
              <a:gd name="connsiteX7" fmla="*/ 6096000 w 7112020"/>
              <a:gd name="connsiteY7" fmla="*/ 1158240 h 6858000"/>
              <a:gd name="connsiteX8" fmla="*/ 6096000 w 7112020"/>
              <a:gd name="connsiteY8" fmla="*/ 5841980 h 6858000"/>
              <a:gd name="connsiteX9" fmla="*/ 5079981 w 7112020"/>
              <a:gd name="connsiteY9" fmla="*/ 6858000 h 6858000"/>
              <a:gd name="connsiteX10" fmla="*/ 2042160 w 7112020"/>
              <a:gd name="connsiteY10" fmla="*/ 6858000 h 6858000"/>
              <a:gd name="connsiteX11" fmla="*/ 1016020 w 7112020"/>
              <a:gd name="connsiteY11" fmla="*/ 6858000 h 6858000"/>
              <a:gd name="connsiteX12" fmla="*/ 0 w 7112020"/>
              <a:gd name="connsiteY12" fmla="*/ 6858000 h 6858000"/>
              <a:gd name="connsiteX13" fmla="*/ 0 w 7112020"/>
              <a:gd name="connsiteY13" fmla="*/ 5841980 h 6858000"/>
              <a:gd name="connsiteX14" fmla="*/ 0 w 7112020"/>
              <a:gd name="connsiteY14" fmla="*/ 10160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12020" h="6858000">
                <a:moveTo>
                  <a:pt x="0" y="0"/>
                </a:moveTo>
                <a:lnTo>
                  <a:pt x="1016020" y="0"/>
                </a:lnTo>
                <a:lnTo>
                  <a:pt x="2042160" y="0"/>
                </a:lnTo>
                <a:lnTo>
                  <a:pt x="4328160" y="0"/>
                </a:lnTo>
                <a:lnTo>
                  <a:pt x="5079981" y="0"/>
                </a:lnTo>
                <a:lnTo>
                  <a:pt x="7112020" y="0"/>
                </a:lnTo>
                <a:cubicBezTo>
                  <a:pt x="6550888" y="0"/>
                  <a:pt x="6096000" y="454888"/>
                  <a:pt x="6096000" y="1016020"/>
                </a:cubicBezTo>
                <a:lnTo>
                  <a:pt x="6096000" y="1158240"/>
                </a:lnTo>
                <a:lnTo>
                  <a:pt x="6096000" y="5841980"/>
                </a:lnTo>
                <a:cubicBezTo>
                  <a:pt x="6096000" y="6403112"/>
                  <a:pt x="5641112" y="6858000"/>
                  <a:pt x="5079981" y="6858000"/>
                </a:cubicBezTo>
                <a:lnTo>
                  <a:pt x="2042160" y="6858000"/>
                </a:lnTo>
                <a:lnTo>
                  <a:pt x="1016020" y="6858000"/>
                </a:lnTo>
                <a:lnTo>
                  <a:pt x="0" y="6858000"/>
                </a:lnTo>
                <a:lnTo>
                  <a:pt x="0" y="5841980"/>
                </a:lnTo>
                <a:lnTo>
                  <a:pt x="0" y="10160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9DDE03-5326-4695-9BC0-753D5E9E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07085"/>
            <a:ext cx="4753303" cy="1558268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631E663F-D20D-44F7-A50A-D02E51C65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10" y="2636838"/>
            <a:ext cx="4753303" cy="34147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622A84-4D6B-4CB6-BF96-60695730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FFDEF9-1CE2-451E-BE50-ADD346576EE8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3678F5-7CE2-4488-A210-3ECBE48D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11FFF81-77D5-4378-9DE4-B9EA51041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1CD7E16-9A6E-4F34-A645-7A62FB94E9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1" name="Alatunnisteen paikkamerkki 1">
            <a:extLst>
              <a:ext uri="{FF2B5EF4-FFF2-40B4-BE49-F238E27FC236}">
                <a16:creationId xmlns:a16="http://schemas.microsoft.com/office/drawing/2014/main" id="{46BF366E-D9D2-4469-A28D-AA18E3588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44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953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tumma tausta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290F879C-876C-42E4-A3A9-2AF98744281F}"/>
              </a:ext>
            </a:extLst>
          </p:cNvPr>
          <p:cNvSpPr/>
          <p:nvPr userDrawn="1"/>
        </p:nvSpPr>
        <p:spPr>
          <a:xfrm>
            <a:off x="0" y="0"/>
            <a:ext cx="7112020" cy="6858000"/>
          </a:xfrm>
          <a:custGeom>
            <a:avLst/>
            <a:gdLst>
              <a:gd name="connsiteX0" fmla="*/ 0 w 7112020"/>
              <a:gd name="connsiteY0" fmla="*/ 0 h 6858000"/>
              <a:gd name="connsiteX1" fmla="*/ 1016020 w 7112020"/>
              <a:gd name="connsiteY1" fmla="*/ 0 h 6858000"/>
              <a:gd name="connsiteX2" fmla="*/ 2042160 w 7112020"/>
              <a:gd name="connsiteY2" fmla="*/ 0 h 6858000"/>
              <a:gd name="connsiteX3" fmla="*/ 4328160 w 7112020"/>
              <a:gd name="connsiteY3" fmla="*/ 0 h 6858000"/>
              <a:gd name="connsiteX4" fmla="*/ 5079981 w 7112020"/>
              <a:gd name="connsiteY4" fmla="*/ 0 h 6858000"/>
              <a:gd name="connsiteX5" fmla="*/ 7112020 w 7112020"/>
              <a:gd name="connsiteY5" fmla="*/ 0 h 6858000"/>
              <a:gd name="connsiteX6" fmla="*/ 6096000 w 7112020"/>
              <a:gd name="connsiteY6" fmla="*/ 1016020 h 6858000"/>
              <a:gd name="connsiteX7" fmla="*/ 6096000 w 7112020"/>
              <a:gd name="connsiteY7" fmla="*/ 1158240 h 6858000"/>
              <a:gd name="connsiteX8" fmla="*/ 6096000 w 7112020"/>
              <a:gd name="connsiteY8" fmla="*/ 5841980 h 6858000"/>
              <a:gd name="connsiteX9" fmla="*/ 5079981 w 7112020"/>
              <a:gd name="connsiteY9" fmla="*/ 6858000 h 6858000"/>
              <a:gd name="connsiteX10" fmla="*/ 2042160 w 7112020"/>
              <a:gd name="connsiteY10" fmla="*/ 6858000 h 6858000"/>
              <a:gd name="connsiteX11" fmla="*/ 1016020 w 7112020"/>
              <a:gd name="connsiteY11" fmla="*/ 6858000 h 6858000"/>
              <a:gd name="connsiteX12" fmla="*/ 0 w 7112020"/>
              <a:gd name="connsiteY12" fmla="*/ 6858000 h 6858000"/>
              <a:gd name="connsiteX13" fmla="*/ 0 w 7112020"/>
              <a:gd name="connsiteY13" fmla="*/ 5841980 h 6858000"/>
              <a:gd name="connsiteX14" fmla="*/ 0 w 7112020"/>
              <a:gd name="connsiteY14" fmla="*/ 10160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12020" h="6858000">
                <a:moveTo>
                  <a:pt x="0" y="0"/>
                </a:moveTo>
                <a:lnTo>
                  <a:pt x="1016020" y="0"/>
                </a:lnTo>
                <a:lnTo>
                  <a:pt x="2042160" y="0"/>
                </a:lnTo>
                <a:lnTo>
                  <a:pt x="4328160" y="0"/>
                </a:lnTo>
                <a:lnTo>
                  <a:pt x="5079981" y="0"/>
                </a:lnTo>
                <a:lnTo>
                  <a:pt x="7112020" y="0"/>
                </a:lnTo>
                <a:cubicBezTo>
                  <a:pt x="6550888" y="0"/>
                  <a:pt x="6096000" y="454888"/>
                  <a:pt x="6096000" y="1016020"/>
                </a:cubicBezTo>
                <a:lnTo>
                  <a:pt x="6096000" y="1158240"/>
                </a:lnTo>
                <a:lnTo>
                  <a:pt x="6096000" y="5841980"/>
                </a:lnTo>
                <a:cubicBezTo>
                  <a:pt x="6096000" y="6403112"/>
                  <a:pt x="5641112" y="6858000"/>
                  <a:pt x="5079981" y="6858000"/>
                </a:cubicBezTo>
                <a:lnTo>
                  <a:pt x="2042160" y="6858000"/>
                </a:lnTo>
                <a:lnTo>
                  <a:pt x="1016020" y="6858000"/>
                </a:lnTo>
                <a:lnTo>
                  <a:pt x="0" y="6858000"/>
                </a:lnTo>
                <a:lnTo>
                  <a:pt x="0" y="5841980"/>
                </a:lnTo>
                <a:lnTo>
                  <a:pt x="0" y="10160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9DDE03-5326-4695-9BC0-753D5E9E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07085"/>
            <a:ext cx="4753303" cy="1558268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631E663F-D20D-44F7-A50A-D02E51C65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10" y="2636838"/>
            <a:ext cx="4753303" cy="34147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622A84-4D6B-4CB6-BF96-60695730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4F79-FE72-443B-A0A1-5D35E1C495C2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3678F5-7CE2-4488-A210-3ECBE48D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7457B7E-5AA7-4260-8532-302724F161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7963739-4D90-489B-8E8E-DFEEE0FE94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10" name="Alatunnisteen paikkamerkki 1">
            <a:extLst>
              <a:ext uri="{FF2B5EF4-FFF2-40B4-BE49-F238E27FC236}">
                <a16:creationId xmlns:a16="http://schemas.microsoft.com/office/drawing/2014/main" id="{13E31506-27FD-49F4-A87B-EBBD8D3B2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44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85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2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rgbClr val="E3045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rgbClr val="00777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pic>
        <p:nvPicPr>
          <p:cNvPr id="9" name="Kuva 8" descr="Suomi.fi tunnus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C3A25805-1DC0-484F-BCC1-B1C09DC6FD9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91584A2D-EEAC-43E3-81FC-19AED7CD3E3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6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tx2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C048-585D-44BA-8C2D-64983F0B70FA}" type="datetime1">
              <a:rPr lang="fi-FI" smtClean="0"/>
              <a:t>22.12.2025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4EB6745-5D38-414D-8F18-78AE802E20C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2AD9C5-3DA3-4566-9BA7-6876F945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3894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uomi.fi/viesti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apps.apple.com/us/app/suomi-fi/id1383289018?ls=1" TargetMode="External"/><Relationship Id="rId7" Type="http://schemas.openxmlformats.org/officeDocument/2006/relationships/image" Target="../media/image46.svg"/><Relationship Id="rId2" Type="http://schemas.openxmlformats.org/officeDocument/2006/relationships/hyperlink" Target="https://play.google.com/store/apps/details?id=fi.suomi.viestit" TargetMode="Externa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26AE2B-FAEE-4C9E-B710-C63B21DAB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56" y="1268760"/>
            <a:ext cx="10782688" cy="2844000"/>
          </a:xfrm>
        </p:spPr>
        <p:txBody>
          <a:bodyPr anchor="ctr">
            <a:normAutofit/>
          </a:bodyPr>
          <a:lstStyle/>
          <a:p>
            <a:r>
              <a:rPr lang="fi-FI"/>
              <a:t>Suomi.fi-viestit: </a:t>
            </a:r>
            <a:br>
              <a:rPr lang="fi-FI"/>
            </a:br>
            <a:r>
              <a:rPr lang="fi-FI"/>
              <a:t>Digitaalinen viranomaisviestintä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BD81782-A364-55D6-CC0F-093BFD75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000" y="6498590"/>
            <a:ext cx="1512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8.4.2025</a:t>
            </a:r>
          </a:p>
        </p:txBody>
      </p:sp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E69FE595-C2BE-4DC2-B879-3EF8AFC6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A53B7B9-9C2D-439D-874C-09D9C77FE5F5}" type="datetime1">
              <a:rPr lang="fi-FI" smtClean="0"/>
              <a:pPr>
                <a:spcAft>
                  <a:spcPts val="600"/>
                </a:spcAft>
              </a:pPr>
              <a:t>22.12.2025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233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8299A41-6890-53F0-0F1A-9DE82ADF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08" y="0"/>
            <a:ext cx="5018598" cy="1224000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tx2"/>
                </a:solidFill>
              </a:rPr>
              <a:t>Mistä saan tukea?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C81E3AF-2B34-2CBF-FA09-841FEF502BEA}"/>
              </a:ext>
            </a:extLst>
          </p:cNvPr>
          <p:cNvSpPr txBox="1"/>
          <p:nvPr/>
        </p:nvSpPr>
        <p:spPr>
          <a:xfrm>
            <a:off x="594818" y="1559572"/>
            <a:ext cx="65777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accent1"/>
                </a:solidFill>
              </a:rPr>
              <a:t>Jos kysymys koskee käynnissä olevaa asiointia, tarjoaa tukea viranomainen, jonka asiaa kysymys koskee.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accent1"/>
                </a:solidFill>
              </a:rPr>
              <a:t>Jos kysymys koskee digi ensin -muutosta tai viestien käyttöä, tarjotaan tukea puhelimitse ma-pe klo 9-15, puhelinnumero 0295 000. Tarvittaessa sinulle voidaan myös varata aika käyntiasiointiin.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accent1"/>
                </a:solidFill>
              </a:rPr>
              <a:t>Monet yleisen digituen antajat osaavat vastata yleisimpiin Suomi.fi-viestien käyttöön liittyviin kysymyksiin.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accent1"/>
                </a:solidFill>
              </a:rPr>
              <a:t>Ohjeita viestien käyttöön: suomi.fi/fi/viestit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 sz="2000">
              <a:solidFill>
                <a:schemeClr val="accent1"/>
              </a:solidFill>
            </a:endParaRPr>
          </a:p>
        </p:txBody>
      </p:sp>
      <p:sp>
        <p:nvSpPr>
          <p:cNvPr id="9" name="AutoShape 2" descr="preview">
            <a:extLst>
              <a:ext uri="{FF2B5EF4-FFF2-40B4-BE49-F238E27FC236}">
                <a16:creationId xmlns:a16="http://schemas.microsoft.com/office/drawing/2014/main" id="{FE9B6139-5787-D41F-2AC8-9121D4C50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8D461B6-F93D-1ADF-CDE4-452E05AD56B1}"/>
              </a:ext>
            </a:extLst>
          </p:cNvPr>
          <p:cNvSpPr/>
          <p:nvPr/>
        </p:nvSpPr>
        <p:spPr>
          <a:xfrm>
            <a:off x="7896200" y="1391121"/>
            <a:ext cx="3456384" cy="407575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200" b="1" dirty="0"/>
              <a:t>Suomi.fi-palvelujen neuvonta</a:t>
            </a:r>
          </a:p>
          <a:p>
            <a:pPr algn="ctr"/>
            <a:br>
              <a:rPr lang="fi-FI" sz="2200" dirty="0"/>
            </a:br>
            <a:r>
              <a:rPr lang="fi-FI" sz="2200" dirty="0"/>
              <a:t>ma-pe klo 9–15</a:t>
            </a:r>
            <a:endParaRPr lang="fi-FI" sz="2200" dirty="0">
              <a:cs typeface="Arial"/>
            </a:endParaRPr>
          </a:p>
          <a:p>
            <a:pPr algn="ctr"/>
            <a:r>
              <a:rPr lang="fi-FI" sz="2200" dirty="0"/>
              <a:t>0295 000</a:t>
            </a:r>
            <a:endParaRPr lang="fi-FI" sz="2200" dirty="0">
              <a:cs typeface="Arial"/>
            </a:endParaRPr>
          </a:p>
          <a:p>
            <a:pPr algn="ctr"/>
            <a:endParaRPr lang="fi-FI" sz="2200"/>
          </a:p>
          <a:p>
            <a:pPr algn="ctr"/>
            <a:r>
              <a:rPr lang="fi-FI" sz="1400" dirty="0"/>
              <a:t>Puhelusta tai tekstiviestistä maksetaan vain operaattorin paikallisverkko-, matkapuhelin- tai tekstiviestimaksu. Jos käytät puhepakettia, sinun kannattaa tarkistaa operaattoriltasi, sisältyvätkö 029-alkuiset puhelut siihen.</a:t>
            </a:r>
            <a:endParaRPr lang="fi-FI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08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467CF465-F20B-1FBA-3266-228B73419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7369974">
            <a:off x="9018741" y="1264177"/>
            <a:ext cx="4352861" cy="4357958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1A5C5898-F0CA-0810-3EA1-95AF23A275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408" y="404664"/>
            <a:ext cx="972108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Voinko käyttää Suomi.fi-viestejä</a:t>
            </a:r>
            <a:b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esimerkiksi läheiseni puolesta?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4E8F5E2-E679-4845-2F29-3DBCB68D4128}"/>
              </a:ext>
            </a:extLst>
          </p:cNvPr>
          <p:cNvSpPr txBox="1"/>
          <p:nvPr/>
        </p:nvSpPr>
        <p:spPr>
          <a:xfrm>
            <a:off x="767408" y="1880507"/>
            <a:ext cx="7628447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i-FI">
                <a:solidFill>
                  <a:schemeClr val="accent1"/>
                </a:solidFill>
              </a:rPr>
              <a:t>Suomi.fi-viestejä voi käyttää toisen puolesta siten, että esimerkiksi omalle läheiselleen tekee ”valtakirjan”, eli antaa virallisen valtuuden Suomi.fi-viestien käyttöön. ”Valtakirjassa” valitsette millä tavoin haluatte valtuuden antaa, esim. ainoastaan lukemiseen vai myös viestien poistamiseen. </a:t>
            </a:r>
          </a:p>
          <a:p>
            <a:pPr>
              <a:spcAft>
                <a:spcPts val="800"/>
              </a:spcAft>
            </a:pPr>
            <a:r>
              <a:rPr lang="fi-FI" sz="1800" b="1">
                <a:solidFill>
                  <a:schemeClr val="accent1"/>
                </a:solidFill>
              </a:rPr>
              <a:t>Valtuuden antaminen itse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accent1"/>
                </a:solidFill>
              </a:rPr>
              <a:t>J</a:t>
            </a:r>
            <a:r>
              <a:rPr lang="fi-FI" sz="1800">
                <a:solidFill>
                  <a:schemeClr val="accent1"/>
                </a:solidFill>
              </a:rPr>
              <a:t>os teillä molemmilla on vahvan tunnistautumisen välineet, voitte tehdä valtuuden itse.</a:t>
            </a:r>
            <a:endParaRPr lang="fi-FI">
              <a:solidFill>
                <a:schemeClr val="accent1"/>
              </a:solidFill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accent1"/>
                </a:solidFill>
              </a:rPr>
              <a:t>Valtuus tehdään osoitteessa suomi.fi/valtuudet ja se on voimassa heti.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accent1"/>
                </a:solidFill>
              </a:rPr>
              <a:t>Toinen teistä hakee valtuutta ja toinen myöntää valtuuden.</a:t>
            </a:r>
          </a:p>
          <a:p>
            <a:pPr>
              <a:spcAft>
                <a:spcPts val="800"/>
              </a:spcAft>
            </a:pPr>
            <a:r>
              <a:rPr lang="fi-FI" b="1">
                <a:solidFill>
                  <a:schemeClr val="accent1"/>
                </a:solidFill>
              </a:rPr>
              <a:t>Valtuuden antaminen DVV:n toimipisteellä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accent1"/>
                </a:solidFill>
              </a:rPr>
              <a:t>Jos teillä molemmilla ei ole vahvan tunnistautumisen välineitä, voitte varata ajan DVV:n toimipisteelle. Toimipisteellä virkailija tekee välillenne valtuutuksen.</a:t>
            </a:r>
          </a:p>
          <a:p>
            <a:pPr>
              <a:spcAft>
                <a:spcPts val="800"/>
              </a:spcAft>
            </a:pPr>
            <a:endParaRPr lang="fi-FI">
              <a:solidFill>
                <a:schemeClr val="accent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52963FB-8587-E637-E315-6A24A41FBF20}"/>
              </a:ext>
            </a:extLst>
          </p:cNvPr>
          <p:cNvSpPr txBox="1"/>
          <p:nvPr/>
        </p:nvSpPr>
        <p:spPr>
          <a:xfrm>
            <a:off x="9179330" y="3216552"/>
            <a:ext cx="27958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i-FI" sz="1400" i="1">
                <a:solidFill>
                  <a:schemeClr val="accent1"/>
                </a:solidFill>
              </a:rPr>
              <a:t>HUOM! Suomi.fi-viestejä ei missään tilanteessa saa käyttää lainaamalla toisen henkilön vahvoja tunnistautumisvälineitä, eli esim. pankkitunnuksia.</a:t>
            </a:r>
          </a:p>
        </p:txBody>
      </p:sp>
      <p:pic>
        <p:nvPicPr>
          <p:cNvPr id="5" name="Kuva 4" descr="Varoitus ääriviiva">
            <a:extLst>
              <a:ext uri="{FF2B5EF4-FFF2-40B4-BE49-F238E27FC236}">
                <a16:creationId xmlns:a16="http://schemas.microsoft.com/office/drawing/2014/main" id="{795FBBD5-0C1B-00ED-6708-ADE41151B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0053" y="21720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AC0FB-AF58-A614-3E97-4A896DCA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A685A397-F380-025A-B034-D7922A80E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6634300">
            <a:off x="9281048" y="248997"/>
            <a:ext cx="3914731" cy="3919315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445D8E92-113E-C055-54A9-B4A996532C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408" y="404664"/>
            <a:ext cx="8759167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Entä jos käytän digitaalisia palveluita, mutta haluan viranomaiskirjeeni paperipostilla?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921E27E-4252-1190-0AC7-33286CDA1941}"/>
              </a:ext>
            </a:extLst>
          </p:cNvPr>
          <p:cNvSpPr txBox="1"/>
          <p:nvPr/>
        </p:nvSpPr>
        <p:spPr>
          <a:xfrm>
            <a:off x="767408" y="2469066"/>
            <a:ext cx="4227808" cy="2951919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spcAft>
                <a:spcPts val="1200"/>
              </a:spcAft>
            </a:pPr>
            <a:r>
              <a:rPr lang="fi-FI" b="1">
                <a:solidFill>
                  <a:schemeClr val="accent1"/>
                </a:solidFill>
              </a:rPr>
              <a:t>Vuonna 2025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accent1"/>
                </a:solidFill>
              </a:rPr>
              <a:t>Digitaalinen viranomaisviestintä ei ole vielä ensisijaista. Voit ohittaa tunnistautumisen yhteydessä tulevan käyttöönottoehdotuksen.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accent1"/>
                </a:solidFill>
              </a:rPr>
              <a:t>Jos olet jo ottanut Suomi.fi-viestit käyttöön, voit ottaa palvelun itse pois käytöstä suomi.fi-viestien asetuksissa.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>
              <a:solidFill>
                <a:schemeClr val="accent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>
              <a:solidFill>
                <a:schemeClr val="accent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>
              <a:solidFill>
                <a:schemeClr val="accent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2AEA6AE-7401-AD18-25DB-4DEE11E30984}"/>
              </a:ext>
            </a:extLst>
          </p:cNvPr>
          <p:cNvSpPr txBox="1"/>
          <p:nvPr/>
        </p:nvSpPr>
        <p:spPr>
          <a:xfrm>
            <a:off x="5146991" y="2469067"/>
            <a:ext cx="609858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1800" b="1" dirty="0">
                <a:solidFill>
                  <a:schemeClr val="accent1"/>
                </a:solidFill>
              </a:rPr>
              <a:t>Vuonna 2026 </a:t>
            </a:r>
            <a:r>
              <a:rPr lang="fi-FI" sz="1600" b="1" dirty="0">
                <a:solidFill>
                  <a:schemeClr val="accent1"/>
                </a:solidFill>
              </a:rPr>
              <a:t>(kun lainsäädäntö astuu voimaan)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accent1"/>
                </a:solidFill>
              </a:rPr>
              <a:t>Digitaalinen viranomaisviestintä on ensisijaista kaikille digitaalisten viranomaispalveluiden käyttäjille. Et voi enää ohittaa tunnistautumisen yhteydessä tulevaa käyttöönottokehotusta.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/>
                </a:solidFill>
              </a:rPr>
              <a:t>Jos et väliaikaisesti voi käyttää digitaalisia palveluja, voit ottaa Suomi.fi-viestien asetuksissa palvelun pois käytöstä. Saat silloin viranomaisviestit väliaikaisesti (esim. 6 kk ajan) paperipostilla. Määräajan kuluttua sinut ohjataan ottamaan Suomi.fi-viestit käyttöön, kun tunnistaudut jonkin viranomaisen digitaaliseen palveluun. Suomi.fi-viestit ei kuitenkaan mene päälle ilman, että otat ne itse käyttöön.</a:t>
            </a:r>
            <a:endParaRPr lang="fi-FI" sz="1800" dirty="0">
              <a:solidFill>
                <a:schemeClr val="accent1"/>
              </a:solidFill>
            </a:endParaRP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5BA1DCD5-56D0-373C-0057-A15635D35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15500" y="800768"/>
            <a:ext cx="1099014" cy="1847331"/>
            <a:chOff x="10146559" y="800768"/>
            <a:chExt cx="1099014" cy="1847331"/>
          </a:xfrm>
        </p:grpSpPr>
        <p:sp>
          <p:nvSpPr>
            <p:cNvPr id="14" name="Vapaamuotoinen: Muoto 13">
              <a:extLst>
                <a:ext uri="{FF2B5EF4-FFF2-40B4-BE49-F238E27FC236}">
                  <a16:creationId xmlns:a16="http://schemas.microsoft.com/office/drawing/2014/main" id="{F6E31CAC-7FCA-357B-6BC5-B27C5F62D944}"/>
                </a:ext>
              </a:extLst>
            </p:cNvPr>
            <p:cNvSpPr/>
            <p:nvPr/>
          </p:nvSpPr>
          <p:spPr>
            <a:xfrm rot="19918147">
              <a:off x="10426924" y="1390650"/>
              <a:ext cx="442169" cy="195262"/>
            </a:xfrm>
            <a:custGeom>
              <a:avLst/>
              <a:gdLst>
                <a:gd name="connsiteX0" fmla="*/ 0 w 498157"/>
                <a:gd name="connsiteY0" fmla="*/ 7620 h 202882"/>
                <a:gd name="connsiteX1" fmla="*/ 248603 w 498157"/>
                <a:gd name="connsiteY1" fmla="*/ 202882 h 202882"/>
                <a:gd name="connsiteX2" fmla="*/ 498158 w 498157"/>
                <a:gd name="connsiteY2" fmla="*/ 0 h 202882"/>
                <a:gd name="connsiteX0" fmla="*/ 0 w 442169"/>
                <a:gd name="connsiteY0" fmla="*/ 0 h 195262"/>
                <a:gd name="connsiteX1" fmla="*/ 248603 w 442169"/>
                <a:gd name="connsiteY1" fmla="*/ 195262 h 195262"/>
                <a:gd name="connsiteX2" fmla="*/ 442169 w 442169"/>
                <a:gd name="connsiteY2" fmla="*/ 48899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169" h="195262">
                  <a:moveTo>
                    <a:pt x="0" y="0"/>
                  </a:moveTo>
                  <a:lnTo>
                    <a:pt x="248603" y="195262"/>
                  </a:lnTo>
                  <a:cubicBezTo>
                    <a:pt x="331470" y="127635"/>
                    <a:pt x="358349" y="116526"/>
                    <a:pt x="442169" y="48899"/>
                  </a:cubicBezTo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5" name="Vapaamuotoinen: Muoto 14">
              <a:extLst>
                <a:ext uri="{FF2B5EF4-FFF2-40B4-BE49-F238E27FC236}">
                  <a16:creationId xmlns:a16="http://schemas.microsoft.com/office/drawing/2014/main" id="{A4855DCA-CF75-E9E1-6577-BAC7D18AAB3A}"/>
                </a:ext>
              </a:extLst>
            </p:cNvPr>
            <p:cNvSpPr/>
            <p:nvPr/>
          </p:nvSpPr>
          <p:spPr>
            <a:xfrm rot="19918147">
              <a:off x="10439180" y="1354092"/>
              <a:ext cx="515303" cy="344805"/>
            </a:xfrm>
            <a:custGeom>
              <a:avLst/>
              <a:gdLst>
                <a:gd name="connsiteX0" fmla="*/ 952 w 515303"/>
                <a:gd name="connsiteY0" fmla="*/ 0 h 344805"/>
                <a:gd name="connsiteX1" fmla="*/ 955 w 515303"/>
                <a:gd name="connsiteY1" fmla="*/ 952 h 344805"/>
                <a:gd name="connsiteX2" fmla="*/ 0 w 515303"/>
                <a:gd name="connsiteY2" fmla="*/ 952 h 344805"/>
                <a:gd name="connsiteX3" fmla="*/ 332806 w 515303"/>
                <a:gd name="connsiteY3" fmla="*/ 952 h 344805"/>
                <a:gd name="connsiteX4" fmla="*/ 515303 w 515303"/>
                <a:gd name="connsiteY4" fmla="*/ 98113 h 344805"/>
                <a:gd name="connsiteX5" fmla="*/ 515303 w 515303"/>
                <a:gd name="connsiteY5" fmla="*/ 344805 h 344805"/>
                <a:gd name="connsiteX6" fmla="*/ 1905 w 515303"/>
                <a:gd name="connsiteY6" fmla="*/ 344805 h 344805"/>
                <a:gd name="connsiteX7" fmla="*/ 955 w 515303"/>
                <a:gd name="connsiteY7" fmla="*/ 952 h 34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303" h="344805">
                  <a:moveTo>
                    <a:pt x="952" y="0"/>
                  </a:moveTo>
                  <a:lnTo>
                    <a:pt x="955" y="952"/>
                  </a:lnTo>
                  <a:lnTo>
                    <a:pt x="0" y="952"/>
                  </a:lnTo>
                  <a:close/>
                  <a:moveTo>
                    <a:pt x="332806" y="952"/>
                  </a:moveTo>
                  <a:lnTo>
                    <a:pt x="515303" y="98113"/>
                  </a:lnTo>
                  <a:lnTo>
                    <a:pt x="515303" y="344805"/>
                  </a:lnTo>
                  <a:cubicBezTo>
                    <a:pt x="343853" y="344805"/>
                    <a:pt x="172403" y="344805"/>
                    <a:pt x="1905" y="344805"/>
                  </a:cubicBezTo>
                  <a:lnTo>
                    <a:pt x="955" y="952"/>
                  </a:lnTo>
                  <a:close/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grpSp>
          <p:nvGrpSpPr>
            <p:cNvPr id="16" name="Kuva 3">
              <a:extLst>
                <a:ext uri="{FF2B5EF4-FFF2-40B4-BE49-F238E27FC236}">
                  <a16:creationId xmlns:a16="http://schemas.microsoft.com/office/drawing/2014/main" id="{F510537E-47CD-29EA-DDE6-9C6DCF8D0D56}"/>
                </a:ext>
              </a:extLst>
            </p:cNvPr>
            <p:cNvGrpSpPr/>
            <p:nvPr/>
          </p:nvGrpSpPr>
          <p:grpSpPr>
            <a:xfrm>
              <a:off x="10146559" y="800768"/>
              <a:ext cx="1099014" cy="1847331"/>
              <a:chOff x="7931689" y="3022070"/>
              <a:chExt cx="754746" cy="1390165"/>
            </a:xfrm>
          </p:grpSpPr>
          <p:sp>
            <p:nvSpPr>
              <p:cNvPr id="17" name="Vapaamuotoinen: Muoto 16">
                <a:extLst>
                  <a:ext uri="{FF2B5EF4-FFF2-40B4-BE49-F238E27FC236}">
                    <a16:creationId xmlns:a16="http://schemas.microsoft.com/office/drawing/2014/main" id="{53DF1F57-451B-3D8F-77E9-E66E03022FF5}"/>
                  </a:ext>
                </a:extLst>
              </p:cNvPr>
              <p:cNvSpPr/>
              <p:nvPr/>
            </p:nvSpPr>
            <p:spPr>
              <a:xfrm>
                <a:off x="7977929" y="3277132"/>
                <a:ext cx="663759" cy="619011"/>
              </a:xfrm>
              <a:custGeom>
                <a:avLst/>
                <a:gdLst>
                  <a:gd name="connsiteX0" fmla="*/ 0 w 663759"/>
                  <a:gd name="connsiteY0" fmla="*/ 2983 h 619011"/>
                  <a:gd name="connsiteX1" fmla="*/ 0 w 663759"/>
                  <a:gd name="connsiteY1" fmla="*/ 619012 h 619011"/>
                  <a:gd name="connsiteX2" fmla="*/ 663759 w 663759"/>
                  <a:gd name="connsiteY2" fmla="*/ 619012 h 619011"/>
                  <a:gd name="connsiteX3" fmla="*/ 663759 w 663759"/>
                  <a:gd name="connsiteY3" fmla="*/ 0 h 61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759" h="619011">
                    <a:moveTo>
                      <a:pt x="0" y="2983"/>
                    </a:moveTo>
                    <a:lnTo>
                      <a:pt x="0" y="619012"/>
                    </a:lnTo>
                    <a:lnTo>
                      <a:pt x="663759" y="619012"/>
                    </a:lnTo>
                    <a:lnTo>
                      <a:pt x="663759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8" name="Vapaamuotoinen: Muoto 17">
                <a:extLst>
                  <a:ext uri="{FF2B5EF4-FFF2-40B4-BE49-F238E27FC236}">
                    <a16:creationId xmlns:a16="http://schemas.microsoft.com/office/drawing/2014/main" id="{168370AD-5600-796F-B275-BDB53F108A62}"/>
                  </a:ext>
                </a:extLst>
              </p:cNvPr>
              <p:cNvSpPr/>
              <p:nvPr/>
            </p:nvSpPr>
            <p:spPr>
              <a:xfrm>
                <a:off x="8103223" y="3430766"/>
                <a:ext cx="413171" cy="14915"/>
              </a:xfrm>
              <a:custGeom>
                <a:avLst/>
                <a:gdLst>
                  <a:gd name="connsiteX0" fmla="*/ 0 w 413171"/>
                  <a:gd name="connsiteY0" fmla="*/ 0 h 14915"/>
                  <a:gd name="connsiteX1" fmla="*/ 413172 w 413171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171" h="14915">
                    <a:moveTo>
                      <a:pt x="0" y="0"/>
                    </a:moveTo>
                    <a:lnTo>
                      <a:pt x="413172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9" name="Vapaamuotoinen: Muoto 18">
                <a:extLst>
                  <a:ext uri="{FF2B5EF4-FFF2-40B4-BE49-F238E27FC236}">
                    <a16:creationId xmlns:a16="http://schemas.microsoft.com/office/drawing/2014/main" id="{EED99F3D-7557-E6FF-CB88-9B16571D4CEB}"/>
                  </a:ext>
                </a:extLst>
              </p:cNvPr>
              <p:cNvSpPr/>
              <p:nvPr/>
            </p:nvSpPr>
            <p:spPr>
              <a:xfrm>
                <a:off x="7931689" y="3022070"/>
                <a:ext cx="754746" cy="250587"/>
              </a:xfrm>
              <a:custGeom>
                <a:avLst/>
                <a:gdLst>
                  <a:gd name="connsiteX0" fmla="*/ 1492 w 754746"/>
                  <a:gd name="connsiteY0" fmla="*/ 250588 h 250587"/>
                  <a:gd name="connsiteX1" fmla="*/ 754747 w 754746"/>
                  <a:gd name="connsiteY1" fmla="*/ 250588 h 250587"/>
                  <a:gd name="connsiteX2" fmla="*/ 677184 w 754746"/>
                  <a:gd name="connsiteY2" fmla="*/ 0 h 250587"/>
                  <a:gd name="connsiteX3" fmla="*/ 77563 w 754746"/>
                  <a:gd name="connsiteY3" fmla="*/ 0 h 250587"/>
                  <a:gd name="connsiteX4" fmla="*/ 0 w 754746"/>
                  <a:gd name="connsiteY4" fmla="*/ 250588 h 25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746" h="250587">
                    <a:moveTo>
                      <a:pt x="1492" y="250588"/>
                    </a:moveTo>
                    <a:lnTo>
                      <a:pt x="754747" y="250588"/>
                    </a:lnTo>
                    <a:cubicBezTo>
                      <a:pt x="729390" y="167059"/>
                      <a:pt x="702541" y="83529"/>
                      <a:pt x="677184" y="0"/>
                    </a:cubicBezTo>
                    <a:lnTo>
                      <a:pt x="77563" y="0"/>
                    </a:lnTo>
                    <a:cubicBezTo>
                      <a:pt x="52206" y="83529"/>
                      <a:pt x="26849" y="167059"/>
                      <a:pt x="0" y="250588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0" name="Vapaamuotoinen: Muoto 19">
                <a:extLst>
                  <a:ext uri="{FF2B5EF4-FFF2-40B4-BE49-F238E27FC236}">
                    <a16:creationId xmlns:a16="http://schemas.microsoft.com/office/drawing/2014/main" id="{8E4F4422-5F9F-DF04-1A7F-8F08C5B4787E}"/>
                  </a:ext>
                </a:extLst>
              </p:cNvPr>
              <p:cNvSpPr/>
              <p:nvPr/>
            </p:nvSpPr>
            <p:spPr>
              <a:xfrm>
                <a:off x="8112172" y="4397320"/>
                <a:ext cx="395272" cy="14915"/>
              </a:xfrm>
              <a:custGeom>
                <a:avLst/>
                <a:gdLst>
                  <a:gd name="connsiteX0" fmla="*/ 0 w 395272"/>
                  <a:gd name="connsiteY0" fmla="*/ 0 h 14915"/>
                  <a:gd name="connsiteX1" fmla="*/ 395273 w 395272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272" h="14915">
                    <a:moveTo>
                      <a:pt x="0" y="0"/>
                    </a:moveTo>
                    <a:lnTo>
                      <a:pt x="395273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1" name="Vapaamuotoinen: Muoto 20">
                <a:extLst>
                  <a:ext uri="{FF2B5EF4-FFF2-40B4-BE49-F238E27FC236}">
                    <a16:creationId xmlns:a16="http://schemas.microsoft.com/office/drawing/2014/main" id="{129D97D3-88C7-3492-55CF-7F38FCB67910}"/>
                  </a:ext>
                </a:extLst>
              </p:cNvPr>
              <p:cNvSpPr/>
              <p:nvPr/>
            </p:nvSpPr>
            <p:spPr>
              <a:xfrm>
                <a:off x="8310554" y="3914043"/>
                <a:ext cx="14915" cy="471343"/>
              </a:xfrm>
              <a:custGeom>
                <a:avLst/>
                <a:gdLst>
                  <a:gd name="connsiteX0" fmla="*/ 0 w 14915"/>
                  <a:gd name="connsiteY0" fmla="*/ 0 h 471343"/>
                  <a:gd name="connsiteX1" fmla="*/ 0 w 14915"/>
                  <a:gd name="connsiteY1" fmla="*/ 471344 h 47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15" h="471343">
                    <a:moveTo>
                      <a:pt x="0" y="0"/>
                    </a:moveTo>
                    <a:lnTo>
                      <a:pt x="0" y="471344"/>
                    </a:lnTo>
                  </a:path>
                </a:pathLst>
              </a:custGeom>
              <a:solidFill>
                <a:srgbClr val="002E5F"/>
              </a:solidFill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sp>
          <p:nvSpPr>
            <p:cNvPr id="22" name="Vapaamuotoinen: Muoto 21">
              <a:extLst>
                <a:ext uri="{FF2B5EF4-FFF2-40B4-BE49-F238E27FC236}">
                  <a16:creationId xmlns:a16="http://schemas.microsoft.com/office/drawing/2014/main" id="{B42473C8-3A45-A462-7755-7CBF1841172C}"/>
                </a:ext>
              </a:extLst>
            </p:cNvPr>
            <p:cNvSpPr/>
            <p:nvPr/>
          </p:nvSpPr>
          <p:spPr>
            <a:xfrm rot="19918147">
              <a:off x="10484145" y="1588489"/>
              <a:ext cx="186690" cy="106679"/>
            </a:xfrm>
            <a:custGeom>
              <a:avLst/>
              <a:gdLst>
                <a:gd name="connsiteX0" fmla="*/ 0 w 186690"/>
                <a:gd name="connsiteY0" fmla="*/ 106680 h 106679"/>
                <a:gd name="connsiteX1" fmla="*/ 186690 w 186690"/>
                <a:gd name="connsiteY1" fmla="*/ 0 h 1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90" h="106679">
                  <a:moveTo>
                    <a:pt x="0" y="106680"/>
                  </a:moveTo>
                  <a:cubicBezTo>
                    <a:pt x="61913" y="71438"/>
                    <a:pt x="124777" y="35242"/>
                    <a:pt x="186690" y="0"/>
                  </a:cubicBezTo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3" name="Vapaamuotoinen: Muoto 22">
              <a:extLst>
                <a:ext uri="{FF2B5EF4-FFF2-40B4-BE49-F238E27FC236}">
                  <a16:creationId xmlns:a16="http://schemas.microsoft.com/office/drawing/2014/main" id="{27747279-C40E-B2A3-7D95-06AD7868AEF6}"/>
                </a:ext>
              </a:extLst>
            </p:cNvPr>
            <p:cNvSpPr/>
            <p:nvPr/>
          </p:nvSpPr>
          <p:spPr>
            <a:xfrm rot="19918147">
              <a:off x="10770676" y="1437080"/>
              <a:ext cx="182879" cy="108584"/>
            </a:xfrm>
            <a:custGeom>
              <a:avLst/>
              <a:gdLst>
                <a:gd name="connsiteX0" fmla="*/ 182880 w 182879"/>
                <a:gd name="connsiteY0" fmla="*/ 108585 h 108584"/>
                <a:gd name="connsiteX1" fmla="*/ 0 w 182879"/>
                <a:gd name="connsiteY1" fmla="*/ 0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79" h="108584">
                  <a:moveTo>
                    <a:pt x="182880" y="108585"/>
                  </a:moveTo>
                  <a:cubicBezTo>
                    <a:pt x="121920" y="72390"/>
                    <a:pt x="60960" y="36195"/>
                    <a:pt x="0" y="0"/>
                  </a:cubicBezTo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4104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A5C5898-F0CA-0810-3EA1-95AF23A275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407" y="404664"/>
            <a:ext cx="1017943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Miten voin olla varma, että Suomi.fi-viestien käyttö on turvallista?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4E8F5E2-E679-4845-2F29-3DBCB68D4128}"/>
              </a:ext>
            </a:extLst>
          </p:cNvPr>
          <p:cNvSpPr txBox="1"/>
          <p:nvPr/>
        </p:nvSpPr>
        <p:spPr>
          <a:xfrm>
            <a:off x="777105" y="1771075"/>
            <a:ext cx="79173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i-FI" dirty="0">
                <a:solidFill>
                  <a:schemeClr val="accent1"/>
                </a:solidFill>
              </a:rPr>
              <a:t>Suomi.fi-viesteihin voi tulla viestejä ainoastaan tietyiltä, luotetuilta lähettäjiltä. Lähettäjät ovat viranomaisia. Suomi.fi-viesteihin ei voi tulla huijauslinkkejä tai kalasteluviestejä.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i-FI" dirty="0">
                <a:solidFill>
                  <a:schemeClr val="accent1"/>
                </a:solidFill>
              </a:rPr>
              <a:t>Kaikkein turvallisinta käyttö on mobiilisovelluksella, eli lataamalla mobiililaitteeseen Suomi.fi-sovellus.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i-FI" dirty="0">
                <a:solidFill>
                  <a:schemeClr val="accent1"/>
                </a:solidFill>
              </a:rPr>
              <a:t>Viestien lukeminen osoitteessa </a:t>
            </a:r>
            <a:r>
              <a:rPr lang="fi-FI" dirty="0">
                <a:solidFill>
                  <a:schemeClr val="accent1"/>
                </a:solidFill>
                <a:hlinkClick r:id="rId3"/>
              </a:rPr>
              <a:t>https://suomi.fi/viestit</a:t>
            </a:r>
            <a:r>
              <a:rPr lang="fi-FI" dirty="0">
                <a:solidFill>
                  <a:schemeClr val="accent1"/>
                </a:solidFill>
              </a:rPr>
              <a:t> on turvallista, </a:t>
            </a:r>
            <a:br>
              <a:rPr lang="fi-FI" dirty="0">
                <a:solidFill>
                  <a:schemeClr val="accent1"/>
                </a:solidFill>
              </a:rPr>
            </a:br>
            <a:r>
              <a:rPr lang="fi-FI" dirty="0">
                <a:solidFill>
                  <a:schemeClr val="accent1"/>
                </a:solidFill>
              </a:rPr>
              <a:t>kunhan varmistat, että olet kirjoittanut osoitteen oikein. Kirjoita osoite selaimen osoiteriville tai käytä itse tallentamaasi kirjanmerkkiä. </a:t>
            </a:r>
            <a:br>
              <a:rPr lang="fi-FI" dirty="0">
                <a:solidFill>
                  <a:schemeClr val="accent1"/>
                </a:solidFill>
              </a:rPr>
            </a:br>
            <a:r>
              <a:rPr lang="fi-FI" dirty="0">
                <a:solidFill>
                  <a:schemeClr val="accent1"/>
                </a:solidFill>
              </a:rPr>
              <a:t>Älä käytä hakukonetta.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i-FI" dirty="0">
                <a:solidFill>
                  <a:schemeClr val="accent1"/>
                </a:solidFill>
              </a:rPr>
              <a:t>Suomi.fi-viestit lähettää useimmiten sähköposti-ilmoituksen, kun sinulle on tullut uusi viesti. Sähköpostiin tulevassa ilmoituksessa ei koskaan ole linkkiä, jota kehotetaan klikkaamaan. Suomi.fi-viestit ei lähetä tekstiviestejä.</a:t>
            </a:r>
          </a:p>
        </p:txBody>
      </p:sp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599C67FE-5424-343E-F0D2-F831C9E84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1769045">
            <a:off x="8992484" y="1502163"/>
            <a:ext cx="4352861" cy="4357958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/>
          </a:p>
        </p:txBody>
      </p:sp>
      <p:grpSp>
        <p:nvGrpSpPr>
          <p:cNvPr id="3" name="Kuva 3">
            <a:extLst>
              <a:ext uri="{FF2B5EF4-FFF2-40B4-BE49-F238E27FC236}">
                <a16:creationId xmlns:a16="http://schemas.microsoft.com/office/drawing/2014/main" id="{A4606F89-43CB-8C62-C11E-019850505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32271" y="2478938"/>
            <a:ext cx="1218632" cy="2070332"/>
            <a:chOff x="9412842" y="3393477"/>
            <a:chExt cx="1218632" cy="2070332"/>
          </a:xfrm>
          <a:noFill/>
        </p:grpSpPr>
        <p:sp>
          <p:nvSpPr>
            <p:cNvPr id="4" name="Vapaamuotoinen: Muoto 3">
              <a:extLst>
                <a:ext uri="{FF2B5EF4-FFF2-40B4-BE49-F238E27FC236}">
                  <a16:creationId xmlns:a16="http://schemas.microsoft.com/office/drawing/2014/main" id="{38217490-0A23-627E-CDD5-78BEBB32233A}"/>
                </a:ext>
              </a:extLst>
            </p:cNvPr>
            <p:cNvSpPr/>
            <p:nvPr/>
          </p:nvSpPr>
          <p:spPr>
            <a:xfrm>
              <a:off x="9421792" y="3735052"/>
              <a:ext cx="1199241" cy="14915"/>
            </a:xfrm>
            <a:custGeom>
              <a:avLst/>
              <a:gdLst>
                <a:gd name="connsiteX0" fmla="*/ 0 w 1199241"/>
                <a:gd name="connsiteY0" fmla="*/ 0 h 14915"/>
                <a:gd name="connsiteX1" fmla="*/ 1199242 w 1199241"/>
                <a:gd name="connsiteY1" fmla="*/ 0 h 1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9241" h="14915">
                  <a:moveTo>
                    <a:pt x="0" y="0"/>
                  </a:moveTo>
                  <a:lnTo>
                    <a:pt x="1199242" y="0"/>
                  </a:lnTo>
                </a:path>
              </a:pathLst>
            </a:custGeom>
            <a:noFill/>
            <a:ln w="381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grpSp>
          <p:nvGrpSpPr>
            <p:cNvPr id="5" name="Kuva 3">
              <a:extLst>
                <a:ext uri="{FF2B5EF4-FFF2-40B4-BE49-F238E27FC236}">
                  <a16:creationId xmlns:a16="http://schemas.microsoft.com/office/drawing/2014/main" id="{381DD53A-67CC-3683-57EE-7389ADF37CB1}"/>
                </a:ext>
              </a:extLst>
            </p:cNvPr>
            <p:cNvGrpSpPr/>
            <p:nvPr/>
          </p:nvGrpSpPr>
          <p:grpSpPr>
            <a:xfrm>
              <a:off x="9412842" y="3393477"/>
              <a:ext cx="1218632" cy="2070332"/>
              <a:chOff x="9412842" y="3393477"/>
              <a:chExt cx="1218632" cy="2070332"/>
            </a:xfrm>
            <a:noFill/>
          </p:grpSpPr>
          <p:sp>
            <p:nvSpPr>
              <p:cNvPr id="8" name="Vapaamuotoinen: Muoto 7">
                <a:extLst>
                  <a:ext uri="{FF2B5EF4-FFF2-40B4-BE49-F238E27FC236}">
                    <a16:creationId xmlns:a16="http://schemas.microsoft.com/office/drawing/2014/main" id="{34EB2F96-6856-87C7-1D28-C175E0CF2915}"/>
                  </a:ext>
                </a:extLst>
              </p:cNvPr>
              <p:cNvSpPr/>
              <p:nvPr/>
            </p:nvSpPr>
            <p:spPr>
              <a:xfrm>
                <a:off x="9412842" y="3393477"/>
                <a:ext cx="1218632" cy="2070332"/>
              </a:xfrm>
              <a:custGeom>
                <a:avLst/>
                <a:gdLst>
                  <a:gd name="connsiteX0" fmla="*/ 1062015 w 1218632"/>
                  <a:gd name="connsiteY0" fmla="*/ 0 h 2070332"/>
                  <a:gd name="connsiteX1" fmla="*/ 1218633 w 1218632"/>
                  <a:gd name="connsiteY1" fmla="*/ 156617 h 2070332"/>
                  <a:gd name="connsiteX2" fmla="*/ 1218633 w 1218632"/>
                  <a:gd name="connsiteY2" fmla="*/ 1913716 h 2070332"/>
                  <a:gd name="connsiteX3" fmla="*/ 1062015 w 1218632"/>
                  <a:gd name="connsiteY3" fmla="*/ 2070333 h 2070332"/>
                  <a:gd name="connsiteX4" fmla="*/ 156617 w 1218632"/>
                  <a:gd name="connsiteY4" fmla="*/ 2070333 h 2070332"/>
                  <a:gd name="connsiteX5" fmla="*/ 0 w 1218632"/>
                  <a:gd name="connsiteY5" fmla="*/ 1913715 h 2070332"/>
                  <a:gd name="connsiteX6" fmla="*/ 0 w 1218632"/>
                  <a:gd name="connsiteY6" fmla="*/ 156617 h 2070332"/>
                  <a:gd name="connsiteX7" fmla="*/ 156617 w 1218632"/>
                  <a:gd name="connsiteY7" fmla="*/ 0 h 207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32" h="2070332">
                    <a:moveTo>
                      <a:pt x="1062015" y="0"/>
                    </a:moveTo>
                    <a:cubicBezTo>
                      <a:pt x="1148513" y="0"/>
                      <a:pt x="1218633" y="70120"/>
                      <a:pt x="1218633" y="156617"/>
                    </a:cubicBezTo>
                    <a:lnTo>
                      <a:pt x="1218633" y="1913716"/>
                    </a:lnTo>
                    <a:cubicBezTo>
                      <a:pt x="1218633" y="2000213"/>
                      <a:pt x="1148513" y="2070333"/>
                      <a:pt x="1062015" y="2070333"/>
                    </a:cubicBezTo>
                    <a:lnTo>
                      <a:pt x="156617" y="2070333"/>
                    </a:lnTo>
                    <a:cubicBezTo>
                      <a:pt x="70120" y="2070333"/>
                      <a:pt x="0" y="2000213"/>
                      <a:pt x="0" y="1913715"/>
                    </a:cubicBezTo>
                    <a:lnTo>
                      <a:pt x="0" y="156617"/>
                    </a:lnTo>
                    <a:cubicBezTo>
                      <a:pt x="0" y="70120"/>
                      <a:pt x="70120" y="0"/>
                      <a:pt x="156617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" name="Vapaamuotoinen: Muoto 8">
                <a:extLst>
                  <a:ext uri="{FF2B5EF4-FFF2-40B4-BE49-F238E27FC236}">
                    <a16:creationId xmlns:a16="http://schemas.microsoft.com/office/drawing/2014/main" id="{007D437E-505F-9433-24F6-5A28A462F948}"/>
                  </a:ext>
                </a:extLst>
              </p:cNvPr>
              <p:cNvSpPr/>
              <p:nvPr/>
            </p:nvSpPr>
            <p:spPr>
              <a:xfrm>
                <a:off x="9421792" y="5195323"/>
                <a:ext cx="1199241" cy="14915"/>
              </a:xfrm>
              <a:custGeom>
                <a:avLst/>
                <a:gdLst>
                  <a:gd name="connsiteX0" fmla="*/ 0 w 1199241"/>
                  <a:gd name="connsiteY0" fmla="*/ 0 h 14915"/>
                  <a:gd name="connsiteX1" fmla="*/ 1199242 w 1199241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9241" h="14915">
                    <a:moveTo>
                      <a:pt x="0" y="0"/>
                    </a:moveTo>
                    <a:lnTo>
                      <a:pt x="1199242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" name="Vapaamuotoinen: Muoto 9">
                <a:extLst>
                  <a:ext uri="{FF2B5EF4-FFF2-40B4-BE49-F238E27FC236}">
                    <a16:creationId xmlns:a16="http://schemas.microsoft.com/office/drawing/2014/main" id="{98450692-B746-3F1D-9341-F5563F1AA08A}"/>
                  </a:ext>
                </a:extLst>
              </p:cNvPr>
              <p:cNvSpPr/>
              <p:nvPr/>
            </p:nvSpPr>
            <p:spPr>
              <a:xfrm>
                <a:off x="9960257" y="5335532"/>
                <a:ext cx="122310" cy="14915"/>
              </a:xfrm>
              <a:custGeom>
                <a:avLst/>
                <a:gdLst>
                  <a:gd name="connsiteX0" fmla="*/ 0 w 122310"/>
                  <a:gd name="connsiteY0" fmla="*/ 0 h 14915"/>
                  <a:gd name="connsiteX1" fmla="*/ 122311 w 122310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310" h="14915">
                    <a:moveTo>
                      <a:pt x="0" y="0"/>
                    </a:moveTo>
                    <a:lnTo>
                      <a:pt x="122311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grpSp>
            <p:nvGrpSpPr>
              <p:cNvPr id="11" name="Kuva 3">
                <a:extLst>
                  <a:ext uri="{FF2B5EF4-FFF2-40B4-BE49-F238E27FC236}">
                    <a16:creationId xmlns:a16="http://schemas.microsoft.com/office/drawing/2014/main" id="{7853639B-20E4-F9C0-B1D6-625480C87AE3}"/>
                  </a:ext>
                </a:extLst>
              </p:cNvPr>
              <p:cNvGrpSpPr/>
              <p:nvPr/>
            </p:nvGrpSpPr>
            <p:grpSpPr>
              <a:xfrm>
                <a:off x="9785741" y="3573960"/>
                <a:ext cx="471343" cy="14915"/>
                <a:chOff x="9785741" y="3573960"/>
                <a:chExt cx="471343" cy="14915"/>
              </a:xfrm>
              <a:noFill/>
            </p:grpSpPr>
            <p:sp>
              <p:nvSpPr>
                <p:cNvPr id="12" name="Vapaamuotoinen: Muoto 11">
                  <a:extLst>
                    <a:ext uri="{FF2B5EF4-FFF2-40B4-BE49-F238E27FC236}">
                      <a16:creationId xmlns:a16="http://schemas.microsoft.com/office/drawing/2014/main" id="{ECFD6171-CD26-C445-C8BD-3E9CFBBA2A87}"/>
                    </a:ext>
                  </a:extLst>
                </p:cNvPr>
                <p:cNvSpPr/>
                <p:nvPr/>
              </p:nvSpPr>
              <p:spPr>
                <a:xfrm>
                  <a:off x="9930426" y="3573960"/>
                  <a:ext cx="326659" cy="14915"/>
                </a:xfrm>
                <a:custGeom>
                  <a:avLst/>
                  <a:gdLst>
                    <a:gd name="connsiteX0" fmla="*/ 0 w 326659"/>
                    <a:gd name="connsiteY0" fmla="*/ 0 h 14915"/>
                    <a:gd name="connsiteX1" fmla="*/ 326659 w 326659"/>
                    <a:gd name="connsiteY1" fmla="*/ 0 h 14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659" h="14915">
                      <a:moveTo>
                        <a:pt x="0" y="0"/>
                      </a:moveTo>
                      <a:lnTo>
                        <a:pt x="326659" y="0"/>
                      </a:lnTo>
                    </a:path>
                  </a:pathLst>
                </a:custGeom>
                <a:noFill/>
                <a:ln w="381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i-FI"/>
                </a:p>
              </p:txBody>
            </p:sp>
            <p:sp>
              <p:nvSpPr>
                <p:cNvPr id="13" name="Vapaamuotoinen: Muoto 12">
                  <a:extLst>
                    <a:ext uri="{FF2B5EF4-FFF2-40B4-BE49-F238E27FC236}">
                      <a16:creationId xmlns:a16="http://schemas.microsoft.com/office/drawing/2014/main" id="{613A87A9-B436-A065-66AB-5827CAE2DF39}"/>
                    </a:ext>
                  </a:extLst>
                </p:cNvPr>
                <p:cNvSpPr/>
                <p:nvPr/>
              </p:nvSpPr>
              <p:spPr>
                <a:xfrm>
                  <a:off x="9785741" y="3573960"/>
                  <a:ext cx="14915" cy="14915"/>
                </a:xfrm>
                <a:custGeom>
                  <a:avLst/>
                  <a:gdLst>
                    <a:gd name="connsiteX0" fmla="*/ 0 w 14915"/>
                    <a:gd name="connsiteY0" fmla="*/ 0 h 14915"/>
                    <a:gd name="connsiteX1" fmla="*/ 0 w 14915"/>
                    <a:gd name="connsiteY1" fmla="*/ 0 h 14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15" h="14915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i-FI"/>
                </a:p>
              </p:txBody>
            </p:sp>
          </p:grpSp>
        </p:grpSp>
      </p:grpSp>
      <p:grpSp>
        <p:nvGrpSpPr>
          <p:cNvPr id="14" name="Kuva 66">
            <a:extLst>
              <a:ext uri="{FF2B5EF4-FFF2-40B4-BE49-F238E27FC236}">
                <a16:creationId xmlns:a16="http://schemas.microsoft.com/office/drawing/2014/main" id="{C41CEE44-0BD1-41E0-7731-C3160839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34841" y="3342106"/>
            <a:ext cx="612000" cy="432000"/>
            <a:chOff x="6735885" y="4959339"/>
            <a:chExt cx="515302" cy="344804"/>
          </a:xfrm>
          <a:noFill/>
        </p:grpSpPr>
        <p:sp>
          <p:nvSpPr>
            <p:cNvPr id="15" name="Vapaamuotoinen: Muoto 14">
              <a:extLst>
                <a:ext uri="{FF2B5EF4-FFF2-40B4-BE49-F238E27FC236}">
                  <a16:creationId xmlns:a16="http://schemas.microsoft.com/office/drawing/2014/main" id="{B13CD007-E1DF-B17D-889F-0E6C13434590}"/>
                </a:ext>
              </a:extLst>
            </p:cNvPr>
            <p:cNvSpPr/>
            <p:nvPr/>
          </p:nvSpPr>
          <p:spPr>
            <a:xfrm>
              <a:off x="6735885" y="4959339"/>
              <a:ext cx="515302" cy="344804"/>
            </a:xfrm>
            <a:custGeom>
              <a:avLst/>
              <a:gdLst>
                <a:gd name="connsiteX0" fmla="*/ 0 w 515302"/>
                <a:gd name="connsiteY0" fmla="*/ 952 h 344804"/>
                <a:gd name="connsiteX1" fmla="*/ 515303 w 515302"/>
                <a:gd name="connsiteY1" fmla="*/ 952 h 344804"/>
                <a:gd name="connsiteX2" fmla="*/ 515303 w 515302"/>
                <a:gd name="connsiteY2" fmla="*/ 344805 h 344804"/>
                <a:gd name="connsiteX3" fmla="*/ 1905 w 515302"/>
                <a:gd name="connsiteY3" fmla="*/ 344805 h 344804"/>
                <a:gd name="connsiteX4" fmla="*/ 952 w 515302"/>
                <a:gd name="connsiteY4" fmla="*/ 0 h 34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302" h="344804">
                  <a:moveTo>
                    <a:pt x="0" y="952"/>
                  </a:moveTo>
                  <a:cubicBezTo>
                    <a:pt x="171450" y="952"/>
                    <a:pt x="343853" y="952"/>
                    <a:pt x="515303" y="952"/>
                  </a:cubicBezTo>
                  <a:cubicBezTo>
                    <a:pt x="515303" y="115253"/>
                    <a:pt x="515303" y="229553"/>
                    <a:pt x="515303" y="344805"/>
                  </a:cubicBezTo>
                  <a:cubicBezTo>
                    <a:pt x="343853" y="344805"/>
                    <a:pt x="172403" y="344805"/>
                    <a:pt x="1905" y="344805"/>
                  </a:cubicBezTo>
                  <a:cubicBezTo>
                    <a:pt x="1905" y="229553"/>
                    <a:pt x="1905" y="115253"/>
                    <a:pt x="952" y="0"/>
                  </a:cubicBezTo>
                  <a:close/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F2E26356-19AC-6828-B335-92E64ED99023}"/>
                </a:ext>
              </a:extLst>
            </p:cNvPr>
            <p:cNvSpPr/>
            <p:nvPr/>
          </p:nvSpPr>
          <p:spPr>
            <a:xfrm>
              <a:off x="6747315" y="4969816"/>
              <a:ext cx="498157" cy="202882"/>
            </a:xfrm>
            <a:custGeom>
              <a:avLst/>
              <a:gdLst>
                <a:gd name="connsiteX0" fmla="*/ 0 w 498157"/>
                <a:gd name="connsiteY0" fmla="*/ 7620 h 202882"/>
                <a:gd name="connsiteX1" fmla="*/ 248603 w 498157"/>
                <a:gd name="connsiteY1" fmla="*/ 202882 h 202882"/>
                <a:gd name="connsiteX2" fmla="*/ 498158 w 498157"/>
                <a:gd name="connsiteY2" fmla="*/ 0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157" h="202882">
                  <a:moveTo>
                    <a:pt x="0" y="7620"/>
                  </a:moveTo>
                  <a:cubicBezTo>
                    <a:pt x="82868" y="72390"/>
                    <a:pt x="165735" y="137160"/>
                    <a:pt x="248603" y="202882"/>
                  </a:cubicBezTo>
                  <a:cubicBezTo>
                    <a:pt x="331470" y="135255"/>
                    <a:pt x="414338" y="67627"/>
                    <a:pt x="498158" y="0"/>
                  </a:cubicBezTo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7" name="Vapaamuotoinen: Muoto 16">
              <a:extLst>
                <a:ext uri="{FF2B5EF4-FFF2-40B4-BE49-F238E27FC236}">
                  <a16:creationId xmlns:a16="http://schemas.microsoft.com/office/drawing/2014/main" id="{EF0E19C3-2373-B910-8D08-583167A5856B}"/>
                </a:ext>
              </a:extLst>
            </p:cNvPr>
            <p:cNvSpPr/>
            <p:nvPr/>
          </p:nvSpPr>
          <p:spPr>
            <a:xfrm>
              <a:off x="6740648" y="5124122"/>
              <a:ext cx="186690" cy="106679"/>
            </a:xfrm>
            <a:custGeom>
              <a:avLst/>
              <a:gdLst>
                <a:gd name="connsiteX0" fmla="*/ 0 w 186690"/>
                <a:gd name="connsiteY0" fmla="*/ 106680 h 106679"/>
                <a:gd name="connsiteX1" fmla="*/ 186690 w 186690"/>
                <a:gd name="connsiteY1" fmla="*/ 0 h 1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90" h="106679">
                  <a:moveTo>
                    <a:pt x="0" y="106680"/>
                  </a:moveTo>
                  <a:cubicBezTo>
                    <a:pt x="61913" y="71438"/>
                    <a:pt x="124777" y="35242"/>
                    <a:pt x="186690" y="0"/>
                  </a:cubicBezTo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8" name="Vapaamuotoinen: Muoto 17">
              <a:extLst>
                <a:ext uri="{FF2B5EF4-FFF2-40B4-BE49-F238E27FC236}">
                  <a16:creationId xmlns:a16="http://schemas.microsoft.com/office/drawing/2014/main" id="{EED47993-3CD1-F505-5596-5A6CE61CFDA4}"/>
                </a:ext>
              </a:extLst>
            </p:cNvPr>
            <p:cNvSpPr/>
            <p:nvPr/>
          </p:nvSpPr>
          <p:spPr>
            <a:xfrm>
              <a:off x="7064498" y="5124122"/>
              <a:ext cx="182879" cy="108584"/>
            </a:xfrm>
            <a:custGeom>
              <a:avLst/>
              <a:gdLst>
                <a:gd name="connsiteX0" fmla="*/ 182880 w 182879"/>
                <a:gd name="connsiteY0" fmla="*/ 108585 h 108584"/>
                <a:gd name="connsiteX1" fmla="*/ 0 w 182879"/>
                <a:gd name="connsiteY1" fmla="*/ 0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79" h="108584">
                  <a:moveTo>
                    <a:pt x="182880" y="108585"/>
                  </a:moveTo>
                  <a:cubicBezTo>
                    <a:pt x="121920" y="72390"/>
                    <a:pt x="60960" y="36195"/>
                    <a:pt x="0" y="0"/>
                  </a:cubicBezTo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grpSp>
        <p:nvGrpSpPr>
          <p:cNvPr id="19" name="Kuva 3">
            <a:extLst>
              <a:ext uri="{FF2B5EF4-FFF2-40B4-BE49-F238E27FC236}">
                <a16:creationId xmlns:a16="http://schemas.microsoft.com/office/drawing/2014/main" id="{DB929ABC-1860-6AC6-8457-13D171D1A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40462" y="2108534"/>
            <a:ext cx="271470" cy="349033"/>
            <a:chOff x="10612084" y="3022070"/>
            <a:chExt cx="271470" cy="349033"/>
          </a:xfrm>
        </p:grpSpPr>
        <p:sp>
          <p:nvSpPr>
            <p:cNvPr id="20" name="Vapaamuotoinen: Muoto 19">
              <a:extLst>
                <a:ext uri="{FF2B5EF4-FFF2-40B4-BE49-F238E27FC236}">
                  <a16:creationId xmlns:a16="http://schemas.microsoft.com/office/drawing/2014/main" id="{03CEE5A8-5838-B915-D8A5-17BE4964FC49}"/>
                </a:ext>
              </a:extLst>
            </p:cNvPr>
            <p:cNvSpPr/>
            <p:nvPr/>
          </p:nvSpPr>
          <p:spPr>
            <a:xfrm>
              <a:off x="10752294" y="3327846"/>
              <a:ext cx="131260" cy="43256"/>
            </a:xfrm>
            <a:custGeom>
              <a:avLst/>
              <a:gdLst>
                <a:gd name="connsiteX0" fmla="*/ 0 w 131260"/>
                <a:gd name="connsiteY0" fmla="*/ 43256 h 43256"/>
                <a:gd name="connsiteX1" fmla="*/ 131260 w 131260"/>
                <a:gd name="connsiteY1" fmla="*/ 0 h 4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260" h="43256">
                  <a:moveTo>
                    <a:pt x="0" y="43256"/>
                  </a:moveTo>
                  <a:lnTo>
                    <a:pt x="131260" y="0"/>
                  </a:lnTo>
                </a:path>
              </a:pathLst>
            </a:custGeom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1" name="Vapaamuotoinen: Muoto 20">
              <a:extLst>
                <a:ext uri="{FF2B5EF4-FFF2-40B4-BE49-F238E27FC236}">
                  <a16:creationId xmlns:a16="http://schemas.microsoft.com/office/drawing/2014/main" id="{F44988DB-EC3A-78A6-0CD4-650AA2A73473}"/>
                </a:ext>
              </a:extLst>
            </p:cNvPr>
            <p:cNvSpPr/>
            <p:nvPr/>
          </p:nvSpPr>
          <p:spPr>
            <a:xfrm>
              <a:off x="10612084" y="3022070"/>
              <a:ext cx="79054" cy="232688"/>
            </a:xfrm>
            <a:custGeom>
              <a:avLst/>
              <a:gdLst>
                <a:gd name="connsiteX0" fmla="*/ 0 w 79054"/>
                <a:gd name="connsiteY0" fmla="*/ 232689 h 232688"/>
                <a:gd name="connsiteX1" fmla="*/ 79055 w 79054"/>
                <a:gd name="connsiteY1" fmla="*/ 0 h 2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54" h="232688">
                  <a:moveTo>
                    <a:pt x="0" y="232689"/>
                  </a:moveTo>
                  <a:lnTo>
                    <a:pt x="79055" y="0"/>
                  </a:lnTo>
                </a:path>
              </a:pathLst>
            </a:custGeom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0050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EF9E1-2573-8128-ED3B-C10050726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C0C15345-43B0-8FCC-01C7-A5E54F7C82FE}"/>
              </a:ext>
            </a:extLst>
          </p:cNvPr>
          <p:cNvSpPr/>
          <p:nvPr/>
        </p:nvSpPr>
        <p:spPr>
          <a:xfrm>
            <a:off x="839416" y="1112158"/>
            <a:ext cx="3168352" cy="547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tIns="1404000" rIns="288000" bIns="45720" rtlCol="0" anchor="t"/>
          <a:lstStyle/>
          <a:p>
            <a:pPr algn="ctr">
              <a:spcAft>
                <a:spcPts val="1200"/>
              </a:spcAft>
            </a:pPr>
            <a:r>
              <a:rPr lang="fi-FI" sz="1400" b="1">
                <a:solidFill>
                  <a:schemeClr val="tx2"/>
                </a:solidFill>
              </a:rPr>
              <a:t>Ilmoitus sähköpostiin: </a:t>
            </a:r>
            <a:br>
              <a:rPr lang="fi-FI" sz="1400" b="1"/>
            </a:br>
            <a:r>
              <a:rPr lang="fi-FI" sz="1400" b="1">
                <a:solidFill>
                  <a:schemeClr val="tx2"/>
                </a:solidFill>
              </a:rPr>
              <a:t>Sait uuden viestin! </a:t>
            </a:r>
            <a:endParaRPr lang="fi-FI" sz="14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Saat ilmoituksen, kun viranomainen on lähettänyt sinulle uuden viestin.</a:t>
            </a:r>
            <a:endParaRPr lang="fi-FI" sz="1100">
              <a:solidFill>
                <a:schemeClr val="tx2"/>
              </a:solidFill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Ilmoitus viestistä saapuu antamaasi sähköpostiosoitteeseen. Pidä se ajan tasalla Suomi.fi-viestien asetuksissa.</a:t>
            </a:r>
            <a:endParaRPr lang="fi-FI" sz="1100">
              <a:solidFill>
                <a:schemeClr val="tx2"/>
              </a:solidFill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Sähköposti-ilmoitus auttaa sinua huomaamaan saapuneen postin, mutta se ei ole turvallinen kanava välittää varsinaisia viestejä viranomaisilta.</a:t>
            </a:r>
            <a:endParaRPr lang="fi-FI" sz="1100">
              <a:solidFill>
                <a:schemeClr val="tx2"/>
              </a:solidFill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Ilmoituksessa ei kerrota arkaluontoista tietoa sinusta tai viranomaisasioitasi.</a:t>
            </a:r>
            <a:endParaRPr lang="fi-FI" sz="1100">
              <a:solidFill>
                <a:schemeClr val="tx2"/>
              </a:solidFill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 b="1">
                <a:solidFill>
                  <a:schemeClr val="tx2"/>
                </a:solidFill>
              </a:rPr>
              <a:t>Suhtaudu varauksella! </a:t>
            </a:r>
            <a:r>
              <a:rPr lang="fi-FI" sz="1100">
                <a:solidFill>
                  <a:schemeClr val="tx2"/>
                </a:solidFill>
              </a:rPr>
              <a:t>Sähköposteja voi lähettää kuka tahansa ja liikkeellä on paljon huijausviestejä. Et voi olla varma keneltä sähköposti on tullut, vaikka se näyttäisi viralliselta. Älä siis klikkaa linkkejä sähköpostiviesteissä.</a:t>
            </a:r>
            <a:endParaRPr lang="fi-FI" sz="1100">
              <a:solidFill>
                <a:schemeClr val="tx2"/>
              </a:solidFill>
              <a:cs typeface="Arial"/>
            </a:endParaRP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09147C76-2939-08E6-1494-3EF302D2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18" y="202858"/>
            <a:ext cx="10260000" cy="692712"/>
          </a:xfrm>
        </p:spPr>
        <p:txBody>
          <a:bodyPr>
            <a:normAutofit/>
          </a:bodyPr>
          <a:lstStyle/>
          <a:p>
            <a:r>
              <a:rPr lang="fi-FI" sz="2800" dirty="0">
                <a:solidFill>
                  <a:schemeClr val="tx2"/>
                </a:solidFill>
              </a:rPr>
              <a:t>Näin käytät sähköisiä viranomaisviestejä turvallisesti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64789E1E-2247-E143-1612-A2AFC49CF980}"/>
              </a:ext>
            </a:extLst>
          </p:cNvPr>
          <p:cNvSpPr/>
          <p:nvPr/>
        </p:nvSpPr>
        <p:spPr>
          <a:xfrm>
            <a:off x="1366176" y="1184167"/>
            <a:ext cx="2192602" cy="4320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/>
              </a:solidFill>
            </a:endParaRPr>
          </a:p>
        </p:txBody>
      </p:sp>
      <p:sp>
        <p:nvSpPr>
          <p:cNvPr id="12" name="Suorakulmainen kolmio 11">
            <a:extLst>
              <a:ext uri="{FF2B5EF4-FFF2-40B4-BE49-F238E27FC236}">
                <a16:creationId xmlns:a16="http://schemas.microsoft.com/office/drawing/2014/main" id="{05253EA7-88BF-FA26-2F86-28CEB0037163}"/>
              </a:ext>
            </a:extLst>
          </p:cNvPr>
          <p:cNvSpPr/>
          <p:nvPr/>
        </p:nvSpPr>
        <p:spPr>
          <a:xfrm rot="5400000">
            <a:off x="834745" y="1112118"/>
            <a:ext cx="741652" cy="74173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2000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50371B51-2783-075F-3FBE-146CC4D10910}"/>
              </a:ext>
            </a:extLst>
          </p:cNvPr>
          <p:cNvSpPr/>
          <p:nvPr/>
        </p:nvSpPr>
        <p:spPr>
          <a:xfrm>
            <a:off x="4320606" y="1112158"/>
            <a:ext cx="3168352" cy="547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tIns="1404000" rIns="288000" bIns="45720" rtlCol="0" anchor="t"/>
          <a:lstStyle/>
          <a:p>
            <a:pPr algn="ctr">
              <a:spcAft>
                <a:spcPts val="1200"/>
              </a:spcAft>
            </a:pPr>
            <a:r>
              <a:rPr lang="fi-FI" sz="1400" b="1">
                <a:solidFill>
                  <a:schemeClr val="tx2"/>
                </a:solidFill>
              </a:rPr>
              <a:t>Siirry Suomi.fi-viesteihin turvallisesti</a:t>
            </a:r>
            <a:endParaRPr lang="fi-FI" sz="14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Pääset lukemaan viranomaisen lähettämän viestin Suomi.fi-viesteissä.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Tee jompikumpi: </a:t>
            </a:r>
            <a:endParaRPr lang="fi-FI" sz="1100" b="1">
              <a:solidFill>
                <a:schemeClr val="tx2"/>
              </a:solidFill>
            </a:endParaRPr>
          </a:p>
          <a:p>
            <a:pPr marL="502920" lvl="1" indent="-228600">
              <a:spcAft>
                <a:spcPts val="600"/>
              </a:spcAft>
              <a:buFont typeface="+mj-lt"/>
              <a:buAutoNum type="alphaLcParenR"/>
            </a:pPr>
            <a:r>
              <a:rPr lang="fi-FI" sz="1100" b="1">
                <a:solidFill>
                  <a:schemeClr val="tx2"/>
                </a:solidFill>
              </a:rPr>
              <a:t>Avaa Suomi.fi-sovellus </a:t>
            </a:r>
            <a:r>
              <a:rPr lang="fi-FI" sz="1100">
                <a:solidFill>
                  <a:schemeClr val="tx2"/>
                </a:solidFill>
              </a:rPr>
              <a:t>puhelimesi valikosta ja kirjaudu sovellukseen, tai </a:t>
            </a:r>
            <a:endParaRPr lang="fi-FI" sz="1100">
              <a:solidFill>
                <a:schemeClr val="tx2"/>
              </a:solidFill>
              <a:cs typeface="Arial" panose="020B0604020202020204"/>
            </a:endParaRPr>
          </a:p>
          <a:p>
            <a:pPr marL="502920" lvl="1" indent="-228600">
              <a:spcAft>
                <a:spcPts val="600"/>
              </a:spcAft>
              <a:buFont typeface="+mj-lt"/>
              <a:buAutoNum type="alphaLcParenR"/>
            </a:pPr>
            <a:r>
              <a:rPr lang="fi-FI" sz="1100" b="1">
                <a:solidFill>
                  <a:schemeClr val="tx2"/>
                </a:solidFill>
              </a:rPr>
              <a:t>Kirjoita nettiselaimen osoiteriville suomi.fi/viestit </a:t>
            </a:r>
            <a:r>
              <a:rPr lang="fi-FI" sz="1100">
                <a:solidFill>
                  <a:schemeClr val="tx2"/>
                </a:solidFill>
              </a:rPr>
              <a:t>ja tunnistaudu palveluun verkkopankkitunnuksilla tai mobiilivarmenteella.</a:t>
            </a:r>
            <a:endParaRPr lang="fi-FI" sz="1100" b="1">
              <a:solidFill>
                <a:schemeClr val="tx2"/>
              </a:solidFill>
              <a:cs typeface="Arial" panose="020B0604020202020204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 b="1">
                <a:solidFill>
                  <a:schemeClr val="tx2"/>
                </a:solidFill>
              </a:rPr>
              <a:t>Varmista mihin olet siirtymässä! </a:t>
            </a:r>
            <a:r>
              <a:rPr lang="fi-FI" sz="1100">
                <a:solidFill>
                  <a:schemeClr val="tx2"/>
                </a:solidFill>
              </a:rPr>
              <a:t>Älä käytä sähköpostiin lähetettyjä linkkejä tai esim. Googlen hakutuloksia. Näin voit varmistua, että siirryt oikeaan palveluun.</a:t>
            </a:r>
            <a:endParaRPr lang="fi-FI" sz="1100">
              <a:solidFill>
                <a:schemeClr val="tx2"/>
              </a:solidFill>
              <a:cs typeface="Arial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C3BE2B7-C450-BC2B-540D-77370844C730}"/>
              </a:ext>
            </a:extLst>
          </p:cNvPr>
          <p:cNvSpPr/>
          <p:nvPr/>
        </p:nvSpPr>
        <p:spPr>
          <a:xfrm>
            <a:off x="4847366" y="1184167"/>
            <a:ext cx="2192602" cy="4320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/>
              </a:solidFill>
            </a:endParaRPr>
          </a:p>
        </p:txBody>
      </p:sp>
      <p:sp>
        <p:nvSpPr>
          <p:cNvPr id="6" name="Suorakulmainen kolmio 5">
            <a:extLst>
              <a:ext uri="{FF2B5EF4-FFF2-40B4-BE49-F238E27FC236}">
                <a16:creationId xmlns:a16="http://schemas.microsoft.com/office/drawing/2014/main" id="{12102C5D-0868-D2AA-47B7-D0138636C671}"/>
              </a:ext>
            </a:extLst>
          </p:cNvPr>
          <p:cNvSpPr/>
          <p:nvPr/>
        </p:nvSpPr>
        <p:spPr>
          <a:xfrm rot="5400000">
            <a:off x="4315935" y="1112118"/>
            <a:ext cx="741652" cy="74173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2000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AB18A433-F6FA-AC42-BC84-76830822F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3164" y="1014925"/>
            <a:ext cx="1677772" cy="1677772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EB4408E5-94A8-1027-A94F-73B0F35C6CA9}"/>
              </a:ext>
            </a:extLst>
          </p:cNvPr>
          <p:cNvSpPr/>
          <p:nvPr/>
        </p:nvSpPr>
        <p:spPr>
          <a:xfrm>
            <a:off x="7811566" y="1112158"/>
            <a:ext cx="3168352" cy="5472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tIns="1404000" rIns="288000" rtlCol="0" anchor="t"/>
          <a:lstStyle/>
          <a:p>
            <a:pPr algn="ctr">
              <a:spcAft>
                <a:spcPts val="1200"/>
              </a:spcAft>
            </a:pPr>
            <a:r>
              <a:rPr lang="fi-FI" sz="1400" b="1">
                <a:solidFill>
                  <a:schemeClr val="tx2"/>
                </a:solidFill>
              </a:rPr>
              <a:t>Lue viesti ja tarvittaessa </a:t>
            </a:r>
            <a:br>
              <a:rPr lang="fi-FI" sz="1400" b="1">
                <a:solidFill>
                  <a:schemeClr val="tx2"/>
                </a:solidFill>
              </a:rPr>
            </a:br>
            <a:r>
              <a:rPr lang="fi-FI" sz="1400" b="1">
                <a:solidFill>
                  <a:schemeClr val="tx2"/>
                </a:solidFill>
              </a:rPr>
              <a:t>jatka asioimaan</a:t>
            </a:r>
            <a:endParaRPr lang="fi-FI" sz="14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Olet nyt saapunut turvalliseen Suomi.fi-viestien postilaatikkoosi.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Kaikki palveluun saapuvat viestit ovat vain viranomaisten lähettämiä.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Tilanteestasi riippuen viranomainen saattaa lähettää sinulle kaiken tarvitsemasi tiedon suoraan viestissä, tai he voivat ohjata sinut jatkamaan asiointia verkkopalvelussaan.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 b="1">
                <a:solidFill>
                  <a:schemeClr val="tx2"/>
                </a:solidFill>
              </a:rPr>
              <a:t>Suomi.fi-viestien sisällä </a:t>
            </a:r>
            <a:r>
              <a:rPr lang="fi-FI" sz="1100">
                <a:solidFill>
                  <a:schemeClr val="tx2"/>
                </a:solidFill>
              </a:rPr>
              <a:t>voit huoletta avata viestien liitetiedostoja (esim. päätöksiä tai laskuja) ja klikata viesteissä olevia linkkejä, jos haluat siirtyä niistä viranomaisen asiointipalveluun.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100">
              <a:solidFill>
                <a:schemeClr val="tx2"/>
              </a:solidFill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C14A081-5C7B-90DE-B04B-C10B2F08302B}"/>
              </a:ext>
            </a:extLst>
          </p:cNvPr>
          <p:cNvSpPr/>
          <p:nvPr/>
        </p:nvSpPr>
        <p:spPr>
          <a:xfrm>
            <a:off x="8338326" y="1184167"/>
            <a:ext cx="2192602" cy="4320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/>
              </a:solidFill>
            </a:endParaRPr>
          </a:p>
        </p:txBody>
      </p:sp>
      <p:sp>
        <p:nvSpPr>
          <p:cNvPr id="14" name="Suorakulmainen kolmio 13">
            <a:extLst>
              <a:ext uri="{FF2B5EF4-FFF2-40B4-BE49-F238E27FC236}">
                <a16:creationId xmlns:a16="http://schemas.microsoft.com/office/drawing/2014/main" id="{3C8F7775-722A-DD8C-6301-B0F70B5A297D}"/>
              </a:ext>
            </a:extLst>
          </p:cNvPr>
          <p:cNvSpPr/>
          <p:nvPr/>
        </p:nvSpPr>
        <p:spPr>
          <a:xfrm rot="5400000">
            <a:off x="7806895" y="1112118"/>
            <a:ext cx="741652" cy="74173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2000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20887B37-75CF-D5A8-0035-7DACC5170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7844" y="1422877"/>
            <a:ext cx="522820" cy="880080"/>
          </a:xfrm>
          <a:prstGeom prst="rect">
            <a:avLst/>
          </a:prstGeom>
        </p:spPr>
      </p:pic>
      <p:pic>
        <p:nvPicPr>
          <p:cNvPr id="25" name="Kuva 24" descr="Lukitse tasaisella täytöllä">
            <a:extLst>
              <a:ext uri="{FF2B5EF4-FFF2-40B4-BE49-F238E27FC236}">
                <a16:creationId xmlns:a16="http://schemas.microsoft.com/office/drawing/2014/main" id="{AACA032D-FB81-E289-2983-719B195B5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0156" y="1134925"/>
            <a:ext cx="575904" cy="575904"/>
          </a:xfrm>
          <a:prstGeom prst="rect">
            <a:avLst/>
          </a:prstGeom>
        </p:spPr>
      </p:pic>
      <p:grpSp>
        <p:nvGrpSpPr>
          <p:cNvPr id="16" name="Ryhmä 15">
            <a:extLst>
              <a:ext uri="{FF2B5EF4-FFF2-40B4-BE49-F238E27FC236}">
                <a16:creationId xmlns:a16="http://schemas.microsoft.com/office/drawing/2014/main" id="{4012CC81-B98B-B69B-0EE7-D8013C52C95D}"/>
              </a:ext>
            </a:extLst>
          </p:cNvPr>
          <p:cNvGrpSpPr/>
          <p:nvPr/>
        </p:nvGrpSpPr>
        <p:grpSpPr>
          <a:xfrm>
            <a:off x="2201067" y="1268760"/>
            <a:ext cx="630031" cy="1034197"/>
            <a:chOff x="2201067" y="1268760"/>
            <a:chExt cx="630031" cy="1034197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3D18D327-4900-E1CC-24AC-258003A36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01067" y="1422877"/>
              <a:ext cx="522820" cy="880080"/>
            </a:xfrm>
            <a:prstGeom prst="rect">
              <a:avLst/>
            </a:prstGeom>
          </p:spPr>
        </p:pic>
        <p:grpSp>
          <p:nvGrpSpPr>
            <p:cNvPr id="3" name="Kuva 3">
              <a:extLst>
                <a:ext uri="{FF2B5EF4-FFF2-40B4-BE49-F238E27FC236}">
                  <a16:creationId xmlns:a16="http://schemas.microsoft.com/office/drawing/2014/main" id="{A854E0F0-61D1-55B9-8B58-C85562909F3E}"/>
                </a:ext>
              </a:extLst>
            </p:cNvPr>
            <p:cNvGrpSpPr/>
            <p:nvPr/>
          </p:nvGrpSpPr>
          <p:grpSpPr>
            <a:xfrm>
              <a:off x="2711229" y="1268760"/>
              <a:ext cx="119869" cy="154117"/>
              <a:chOff x="10612084" y="3022070"/>
              <a:chExt cx="271470" cy="349033"/>
            </a:xfrm>
          </p:grpSpPr>
          <p:sp>
            <p:nvSpPr>
              <p:cNvPr id="8" name="Vapaamuotoinen: Muoto 7">
                <a:extLst>
                  <a:ext uri="{FF2B5EF4-FFF2-40B4-BE49-F238E27FC236}">
                    <a16:creationId xmlns:a16="http://schemas.microsoft.com/office/drawing/2014/main" id="{12EE4630-2D1A-971A-AC93-F5251076D8B2}"/>
                  </a:ext>
                </a:extLst>
              </p:cNvPr>
              <p:cNvSpPr/>
              <p:nvPr/>
            </p:nvSpPr>
            <p:spPr>
              <a:xfrm>
                <a:off x="10752294" y="3327846"/>
                <a:ext cx="131260" cy="43256"/>
              </a:xfrm>
              <a:custGeom>
                <a:avLst/>
                <a:gdLst>
                  <a:gd name="connsiteX0" fmla="*/ 0 w 131260"/>
                  <a:gd name="connsiteY0" fmla="*/ 43256 h 43256"/>
                  <a:gd name="connsiteX1" fmla="*/ 131260 w 131260"/>
                  <a:gd name="connsiteY1" fmla="*/ 0 h 43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260" h="43256">
                    <a:moveTo>
                      <a:pt x="0" y="43256"/>
                    </a:moveTo>
                    <a:lnTo>
                      <a:pt x="131260" y="0"/>
                    </a:lnTo>
                  </a:path>
                </a:pathLst>
              </a:custGeom>
              <a:ln w="19050" cap="rnd">
                <a:solidFill>
                  <a:srgbClr val="EA712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5" name="Vapaamuotoinen: Muoto 14">
                <a:extLst>
                  <a:ext uri="{FF2B5EF4-FFF2-40B4-BE49-F238E27FC236}">
                    <a16:creationId xmlns:a16="http://schemas.microsoft.com/office/drawing/2014/main" id="{8936A64D-D3CD-F572-B58D-FF10D7424E85}"/>
                  </a:ext>
                </a:extLst>
              </p:cNvPr>
              <p:cNvSpPr/>
              <p:nvPr/>
            </p:nvSpPr>
            <p:spPr>
              <a:xfrm>
                <a:off x="10612084" y="3022070"/>
                <a:ext cx="79054" cy="232688"/>
              </a:xfrm>
              <a:custGeom>
                <a:avLst/>
                <a:gdLst>
                  <a:gd name="connsiteX0" fmla="*/ 0 w 79054"/>
                  <a:gd name="connsiteY0" fmla="*/ 232689 h 232688"/>
                  <a:gd name="connsiteX1" fmla="*/ 79055 w 79054"/>
                  <a:gd name="connsiteY1" fmla="*/ 0 h 2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054" h="232688">
                    <a:moveTo>
                      <a:pt x="0" y="232689"/>
                    </a:moveTo>
                    <a:lnTo>
                      <a:pt x="79055" y="0"/>
                    </a:lnTo>
                  </a:path>
                </a:pathLst>
              </a:custGeom>
              <a:ln w="19050" cap="rnd">
                <a:solidFill>
                  <a:srgbClr val="EA712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47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130A-F03E-4588-3FB3-325E0F2AB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D0C9399-BE27-6550-2AEC-D3538B012019}"/>
              </a:ext>
            </a:extLst>
          </p:cNvPr>
          <p:cNvSpPr/>
          <p:nvPr/>
        </p:nvSpPr>
        <p:spPr>
          <a:xfrm>
            <a:off x="839416" y="1112159"/>
            <a:ext cx="3168352" cy="5472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tIns="1404000" rIns="288000" rtlCol="0" anchor="t"/>
          <a:lstStyle/>
          <a:p>
            <a:pPr algn="ctr">
              <a:spcAft>
                <a:spcPts val="1200"/>
              </a:spcAft>
            </a:pPr>
            <a:r>
              <a:rPr lang="fi-FI" sz="1400" b="1">
                <a:solidFill>
                  <a:schemeClr val="tx2"/>
                </a:solidFill>
              </a:rPr>
              <a:t>Ota käyttöön </a:t>
            </a:r>
            <a:br>
              <a:rPr lang="fi-FI" sz="1400" b="1">
                <a:solidFill>
                  <a:schemeClr val="tx2"/>
                </a:solidFill>
              </a:rPr>
            </a:br>
            <a:r>
              <a:rPr lang="fi-FI" sz="1400" b="1">
                <a:solidFill>
                  <a:schemeClr val="tx2"/>
                </a:solidFill>
              </a:rPr>
              <a:t>Suomi.fi-mobiilisovellus</a:t>
            </a:r>
            <a:endParaRPr lang="fi-FI" sz="14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Lataa Suomi.fi-niminen sovellus puhelimesi sovelluskaupasta:</a:t>
            </a:r>
          </a:p>
          <a:p>
            <a:pPr marL="446088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Android-puhelimelle </a:t>
            </a:r>
            <a:r>
              <a:rPr lang="fi-FI" sz="1100" b="1" i="0" u="sng">
                <a:solidFill>
                  <a:schemeClr val="accent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Play</a:t>
            </a:r>
            <a:endParaRPr lang="fi-FI" sz="1100" b="1">
              <a:solidFill>
                <a:schemeClr val="accent1"/>
              </a:solidFill>
            </a:endParaRPr>
          </a:p>
          <a:p>
            <a:pPr marL="446088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iPhone-puhelimelle </a:t>
            </a:r>
            <a:r>
              <a:rPr lang="fi-FI" sz="1100" b="1" i="0" u="sng" err="1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</a:t>
            </a:r>
            <a:r>
              <a:rPr lang="fi-FI" sz="1100" b="1" i="0" u="sng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sz="1100" b="1" i="0" u="sng" err="1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Store</a:t>
            </a:r>
            <a:endParaRPr lang="fi-FI" sz="1100" b="1" i="0" u="sng">
              <a:solidFill>
                <a:schemeClr val="accent1"/>
              </a:solidFill>
              <a:effectLst/>
            </a:endParaRP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Kun käytät sovellusta älypuhelimella tai tabletilla, sinun ei tarvitse etsiä oikeaa internetsivustoa viestien lukemiseen.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Jos saat viranomaisilta viestejä vain harvoin, varmista ettei puhelimesi laita sovellusta nukkumistilaan. Säädä puhelimesi asetuksia tai käy säännöllisesti postilaatikollasi avaamalla Suomi.fi-sovellus.</a:t>
            </a:r>
          </a:p>
          <a:p>
            <a:pPr indent="-18255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1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100">
              <a:solidFill>
                <a:schemeClr val="tx2"/>
              </a:solidFill>
            </a:endParaRP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5FF3C51-550F-6ACA-C328-A96623CBF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18" y="202858"/>
            <a:ext cx="10416642" cy="692712"/>
          </a:xfrm>
        </p:spPr>
        <p:txBody>
          <a:bodyPr>
            <a:normAutofit fontScale="90000"/>
          </a:bodyPr>
          <a:lstStyle/>
          <a:p>
            <a:r>
              <a:rPr lang="fi-FI" sz="2800" dirty="0">
                <a:solidFill>
                  <a:schemeClr val="tx2"/>
                </a:solidFill>
              </a:rPr>
              <a:t>Suomi.fi-sovellus auttaa välttämään mahdollisia huijaussivustoja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6E77285-EFA5-92B5-702C-3112678721C9}"/>
              </a:ext>
            </a:extLst>
          </p:cNvPr>
          <p:cNvSpPr/>
          <p:nvPr/>
        </p:nvSpPr>
        <p:spPr>
          <a:xfrm>
            <a:off x="1366176" y="1184167"/>
            <a:ext cx="2192602" cy="4320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/>
              </a:solidFill>
            </a:endParaRPr>
          </a:p>
        </p:txBody>
      </p:sp>
      <p:sp>
        <p:nvSpPr>
          <p:cNvPr id="12" name="Suorakulmainen kolmio 11">
            <a:extLst>
              <a:ext uri="{FF2B5EF4-FFF2-40B4-BE49-F238E27FC236}">
                <a16:creationId xmlns:a16="http://schemas.microsoft.com/office/drawing/2014/main" id="{C9B99AC3-3FAB-19AB-531B-DC2EB0CA476B}"/>
              </a:ext>
            </a:extLst>
          </p:cNvPr>
          <p:cNvSpPr/>
          <p:nvPr/>
        </p:nvSpPr>
        <p:spPr>
          <a:xfrm rot="5400000">
            <a:off x="834745" y="1112118"/>
            <a:ext cx="741652" cy="74173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2000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3FDF6BF4-563B-66DE-4096-1295FCC78100}"/>
              </a:ext>
            </a:extLst>
          </p:cNvPr>
          <p:cNvSpPr/>
          <p:nvPr/>
        </p:nvSpPr>
        <p:spPr>
          <a:xfrm>
            <a:off x="4320606" y="1112159"/>
            <a:ext cx="3168352" cy="5472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tIns="1404000" rIns="288000" bIns="45720" rtlCol="0" anchor="t"/>
          <a:lstStyle/>
          <a:p>
            <a:pPr algn="ctr">
              <a:spcAft>
                <a:spcPts val="1200"/>
              </a:spcAft>
            </a:pPr>
            <a:r>
              <a:rPr lang="fi-FI" sz="1400" b="1">
                <a:solidFill>
                  <a:schemeClr val="tx2"/>
                </a:solidFill>
              </a:rPr>
              <a:t>Salli puhelimen sovellusilmoitukset</a:t>
            </a:r>
            <a:endParaRPr lang="fi-FI" sz="14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Sovellus pyytää sinulta lupaa lähettää ns. </a:t>
            </a:r>
            <a:r>
              <a:rPr lang="fi-FI" sz="1100" err="1">
                <a:solidFill>
                  <a:schemeClr val="tx2"/>
                </a:solidFill>
              </a:rPr>
              <a:t>push</a:t>
            </a:r>
            <a:r>
              <a:rPr lang="fi-FI" sz="1100">
                <a:solidFill>
                  <a:schemeClr val="tx2"/>
                </a:solidFill>
              </a:rPr>
              <a:t>-ilmoituksia, jotka ilmestyvät puhelimesi näytölle.</a:t>
            </a:r>
            <a:endParaRPr lang="fi-FI" sz="1100">
              <a:solidFill>
                <a:schemeClr val="tx2"/>
              </a:solidFill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Salli ilmoitukset, niin näet puhelimen ilmoituskeskuksessa, kun sinulle on saapunut uusi viesti viranomaiselta.</a:t>
            </a:r>
            <a:endParaRPr lang="fi-FI" sz="1100">
              <a:solidFill>
                <a:schemeClr val="tx2"/>
              </a:solidFill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 b="1">
                <a:solidFill>
                  <a:schemeClr val="tx2"/>
                </a:solidFill>
              </a:rPr>
              <a:t>Tilaa myös sähköposti-ilmoitukset!</a:t>
            </a:r>
            <a:r>
              <a:rPr lang="fi-FI" sz="1100">
                <a:solidFill>
                  <a:schemeClr val="tx2"/>
                </a:solidFill>
              </a:rPr>
              <a:t> Suosittelemme, että sovelluksen ilmoitusten lisäksi tilaat myös sähköpostiisi tiedon, kun sinulle on saapunut uusi viesti viranomaiselta. Älä kuitenkaan klikkaa sähköpostien linkkejä, vaan siirry Suomi.fi-sovellukseen puhelimesi valikon kautta. Pidä sähköpostiosoitteesi ajan tasalla Suomi.fi-viestien asetuksissa.</a:t>
            </a:r>
            <a:endParaRPr lang="fi-FI" sz="1100">
              <a:solidFill>
                <a:schemeClr val="tx2"/>
              </a:solidFill>
              <a:cs typeface="Arial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853F0787-F56D-048E-E03E-89AAA646CB33}"/>
              </a:ext>
            </a:extLst>
          </p:cNvPr>
          <p:cNvSpPr/>
          <p:nvPr/>
        </p:nvSpPr>
        <p:spPr>
          <a:xfrm>
            <a:off x="4847366" y="1184167"/>
            <a:ext cx="2192602" cy="4320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/>
              </a:solidFill>
            </a:endParaRPr>
          </a:p>
        </p:txBody>
      </p:sp>
      <p:sp>
        <p:nvSpPr>
          <p:cNvPr id="6" name="Suorakulmainen kolmio 5">
            <a:extLst>
              <a:ext uri="{FF2B5EF4-FFF2-40B4-BE49-F238E27FC236}">
                <a16:creationId xmlns:a16="http://schemas.microsoft.com/office/drawing/2014/main" id="{1D30E619-BB28-224F-79D3-647FCA3AEAF3}"/>
              </a:ext>
            </a:extLst>
          </p:cNvPr>
          <p:cNvSpPr/>
          <p:nvPr/>
        </p:nvSpPr>
        <p:spPr>
          <a:xfrm rot="5400000">
            <a:off x="4315935" y="1112118"/>
            <a:ext cx="741652" cy="74173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2000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24A84D30-FECB-864A-A43A-57B2CCCC72A9}"/>
              </a:ext>
            </a:extLst>
          </p:cNvPr>
          <p:cNvSpPr/>
          <p:nvPr/>
        </p:nvSpPr>
        <p:spPr>
          <a:xfrm>
            <a:off x="7811566" y="1112159"/>
            <a:ext cx="3168352" cy="547260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8000" tIns="1404000" rIns="288000" rtlCol="0" anchor="t"/>
          <a:lstStyle/>
          <a:p>
            <a:pPr algn="ctr">
              <a:spcAft>
                <a:spcPts val="1200"/>
              </a:spcAft>
            </a:pPr>
            <a:r>
              <a:rPr lang="fi-FI" sz="1400" b="1">
                <a:solidFill>
                  <a:schemeClr val="tx2"/>
                </a:solidFill>
              </a:rPr>
              <a:t>Lue viestejä </a:t>
            </a:r>
            <a:br>
              <a:rPr lang="fi-FI" sz="1400" b="1">
                <a:solidFill>
                  <a:schemeClr val="tx2"/>
                </a:solidFill>
              </a:rPr>
            </a:br>
            <a:r>
              <a:rPr lang="fi-FI" sz="1400" b="1">
                <a:solidFill>
                  <a:schemeClr val="tx2"/>
                </a:solidFill>
              </a:rPr>
              <a:t>Suomi.fi-sovelluksella</a:t>
            </a:r>
            <a:endParaRPr lang="fi-FI" sz="140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Voit nyt lukea saamasi viestit helposti avaamalla Suomi.fi-sovelluksen ja kirjautumalla sovellukseen.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Kaikki palveluun saapuvat viestit ovat vain viranomaisten lähettämiä.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>
                <a:solidFill>
                  <a:schemeClr val="tx2"/>
                </a:solidFill>
              </a:rPr>
              <a:t>Tilanteestasi riippuen viranomainen saattaa lähettää sinulle kaiken tarvitsemasi tiedon suoraan viestissä, tai he voivat ohjata sinut jatkamaan asiointia verkkopalvelussaan.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100" b="1">
                <a:solidFill>
                  <a:schemeClr val="tx2"/>
                </a:solidFill>
              </a:rPr>
              <a:t>Suomi.fi-mobiilisovelluksessa </a:t>
            </a:r>
            <a:r>
              <a:rPr lang="fi-FI" sz="1100">
                <a:solidFill>
                  <a:schemeClr val="tx2"/>
                </a:solidFill>
              </a:rPr>
              <a:t>voit huoletta avata viestien liitetiedostoja (esim. päätöksiä tai laskuja) ja klikata viesteissä olevia linkkejä, jos haluat siirtyä niistä viranomaisen asiointipalveluun.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100">
              <a:solidFill>
                <a:schemeClr val="tx2"/>
              </a:solidFill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9B0E65F-6238-31A7-4899-24227B85F50C}"/>
              </a:ext>
            </a:extLst>
          </p:cNvPr>
          <p:cNvSpPr/>
          <p:nvPr/>
        </p:nvSpPr>
        <p:spPr>
          <a:xfrm>
            <a:off x="8338326" y="1184167"/>
            <a:ext cx="2192602" cy="4320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>
              <a:solidFill>
                <a:schemeClr val="tx2"/>
              </a:solidFill>
            </a:endParaRPr>
          </a:p>
        </p:txBody>
      </p:sp>
      <p:sp>
        <p:nvSpPr>
          <p:cNvPr id="14" name="Suorakulmainen kolmio 13">
            <a:extLst>
              <a:ext uri="{FF2B5EF4-FFF2-40B4-BE49-F238E27FC236}">
                <a16:creationId xmlns:a16="http://schemas.microsoft.com/office/drawing/2014/main" id="{BBB447D8-ACA3-580E-608B-1A11CA98093E}"/>
              </a:ext>
            </a:extLst>
          </p:cNvPr>
          <p:cNvSpPr/>
          <p:nvPr/>
        </p:nvSpPr>
        <p:spPr>
          <a:xfrm rot="5400000">
            <a:off x="7806895" y="1112118"/>
            <a:ext cx="741652" cy="74173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2000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37A1533F-115F-0A68-1030-F9B257AFF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3217" y="1422877"/>
            <a:ext cx="522820" cy="880080"/>
          </a:xfrm>
          <a:prstGeom prst="rect">
            <a:avLst/>
          </a:prstGeom>
        </p:spPr>
      </p:pic>
      <p:pic>
        <p:nvPicPr>
          <p:cNvPr id="25" name="Kuva 24" descr="Lukitse tasaisella täytöllä">
            <a:extLst>
              <a:ext uri="{FF2B5EF4-FFF2-40B4-BE49-F238E27FC236}">
                <a16:creationId xmlns:a16="http://schemas.microsoft.com/office/drawing/2014/main" id="{E964288C-F59E-1256-0E82-62498ACE7C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9882" y="1134925"/>
            <a:ext cx="575904" cy="575904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AAA08821-F021-2444-E091-FAE41F073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921" y="1328112"/>
            <a:ext cx="668182" cy="1069610"/>
          </a:xfrm>
          <a:prstGeom prst="rect">
            <a:avLst/>
          </a:prstGeom>
        </p:spPr>
      </p:pic>
      <p:grpSp>
        <p:nvGrpSpPr>
          <p:cNvPr id="36" name="Ryhmä 35">
            <a:extLst>
              <a:ext uri="{FF2B5EF4-FFF2-40B4-BE49-F238E27FC236}">
                <a16:creationId xmlns:a16="http://schemas.microsoft.com/office/drawing/2014/main" id="{65448C7B-0BFE-18CA-03CD-2E66684FA299}"/>
              </a:ext>
            </a:extLst>
          </p:cNvPr>
          <p:cNvGrpSpPr/>
          <p:nvPr/>
        </p:nvGrpSpPr>
        <p:grpSpPr>
          <a:xfrm>
            <a:off x="5635657" y="1268760"/>
            <a:ext cx="637636" cy="1034197"/>
            <a:chOff x="5584388" y="1268760"/>
            <a:chExt cx="637636" cy="1034197"/>
          </a:xfrm>
        </p:grpSpPr>
        <p:pic>
          <p:nvPicPr>
            <p:cNvPr id="33" name="Kuva 32">
              <a:extLst>
                <a:ext uri="{FF2B5EF4-FFF2-40B4-BE49-F238E27FC236}">
                  <a16:creationId xmlns:a16="http://schemas.microsoft.com/office/drawing/2014/main" id="{42BFA792-2049-AEDE-2BD6-2443E2B7C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84388" y="1422877"/>
              <a:ext cx="522820" cy="880080"/>
            </a:xfrm>
            <a:prstGeom prst="rect">
              <a:avLst/>
            </a:prstGeom>
          </p:spPr>
        </p:pic>
        <p:sp>
          <p:nvSpPr>
            <p:cNvPr id="34" name="Vapaamuotoinen: Muoto 33">
              <a:extLst>
                <a:ext uri="{FF2B5EF4-FFF2-40B4-BE49-F238E27FC236}">
                  <a16:creationId xmlns:a16="http://schemas.microsoft.com/office/drawing/2014/main" id="{B1795FEA-1A2E-150E-AE48-94A19F79C144}"/>
                </a:ext>
              </a:extLst>
            </p:cNvPr>
            <p:cNvSpPr/>
            <p:nvPr/>
          </p:nvSpPr>
          <p:spPr>
            <a:xfrm>
              <a:off x="6164065" y="1403777"/>
              <a:ext cx="57959" cy="19100"/>
            </a:xfrm>
            <a:custGeom>
              <a:avLst/>
              <a:gdLst>
                <a:gd name="connsiteX0" fmla="*/ 0 w 131260"/>
                <a:gd name="connsiteY0" fmla="*/ 43256 h 43256"/>
                <a:gd name="connsiteX1" fmla="*/ 131260 w 131260"/>
                <a:gd name="connsiteY1" fmla="*/ 0 h 4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260" h="43256">
                  <a:moveTo>
                    <a:pt x="0" y="43256"/>
                  </a:moveTo>
                  <a:lnTo>
                    <a:pt x="131260" y="0"/>
                  </a:lnTo>
                </a:path>
              </a:pathLst>
            </a:custGeom>
            <a:ln w="19050" cap="rnd">
              <a:solidFill>
                <a:srgbClr val="EA712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35" name="Vapaamuotoinen: Muoto 34">
              <a:extLst>
                <a:ext uri="{FF2B5EF4-FFF2-40B4-BE49-F238E27FC236}">
                  <a16:creationId xmlns:a16="http://schemas.microsoft.com/office/drawing/2014/main" id="{FFF42BED-1E06-D446-C01A-B26E9241F81A}"/>
                </a:ext>
              </a:extLst>
            </p:cNvPr>
            <p:cNvSpPr/>
            <p:nvPr/>
          </p:nvSpPr>
          <p:spPr>
            <a:xfrm>
              <a:off x="6102155" y="1268760"/>
              <a:ext cx="34907" cy="102744"/>
            </a:xfrm>
            <a:custGeom>
              <a:avLst/>
              <a:gdLst>
                <a:gd name="connsiteX0" fmla="*/ 0 w 79054"/>
                <a:gd name="connsiteY0" fmla="*/ 232689 h 232688"/>
                <a:gd name="connsiteX1" fmla="*/ 79055 w 79054"/>
                <a:gd name="connsiteY1" fmla="*/ 0 h 2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54" h="232688">
                  <a:moveTo>
                    <a:pt x="0" y="232689"/>
                  </a:moveTo>
                  <a:lnTo>
                    <a:pt x="79055" y="0"/>
                  </a:lnTo>
                </a:path>
              </a:pathLst>
            </a:custGeom>
            <a:ln w="19050" cap="rnd">
              <a:solidFill>
                <a:srgbClr val="EA712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pic>
        <p:nvPicPr>
          <p:cNvPr id="39" name="Kuva 38" descr="Lukitse tasaisella täytöllä">
            <a:extLst>
              <a:ext uri="{FF2B5EF4-FFF2-40B4-BE49-F238E27FC236}">
                <a16:creationId xmlns:a16="http://schemas.microsoft.com/office/drawing/2014/main" id="{B5030B8A-EC4C-1E8F-BADB-7E7C2D60F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129" y="1134925"/>
            <a:ext cx="575904" cy="575904"/>
          </a:xfrm>
          <a:prstGeom prst="rect">
            <a:avLst/>
          </a:prstGeom>
        </p:spPr>
      </p:pic>
      <p:pic>
        <p:nvPicPr>
          <p:cNvPr id="40" name="Kuva 39" descr="Lukitse tasaisella täytöllä">
            <a:extLst>
              <a:ext uri="{FF2B5EF4-FFF2-40B4-BE49-F238E27FC236}">
                <a16:creationId xmlns:a16="http://schemas.microsoft.com/office/drawing/2014/main" id="{8BC40527-6D05-2104-F4F5-8B2F22959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0156" y="1134925"/>
            <a:ext cx="575904" cy="5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36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5E6C891-DFD0-9705-62B5-8F271B5DB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000" y="-1224000"/>
            <a:ext cx="10260000" cy="1224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Lopetusdia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FF0D2D5-CF9F-4AF8-876D-78E8DC63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</p:spTree>
    <p:extLst>
      <p:ext uri="{BB962C8B-B14F-4D97-AF65-F5344CB8AC3E}">
        <p14:creationId xmlns:p14="http://schemas.microsoft.com/office/powerpoint/2010/main" val="243210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D45F5A-0772-E973-523E-D528E287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-1224000"/>
            <a:ext cx="10260000" cy="1224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Esimerkkikuva Suomi.fi-viestit-palvelusta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A9CC91F-5A89-9C6F-F942-DAA1EA140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6" name="Kuva 5" descr="Suomi.fi-viestit-palvelun etusivu avoinna tabletin verkkoselaimessa.">
            <a:extLst>
              <a:ext uri="{FF2B5EF4-FFF2-40B4-BE49-F238E27FC236}">
                <a16:creationId xmlns:a16="http://schemas.microsoft.com/office/drawing/2014/main" id="{F9F350F8-FB9E-DD39-702B-E6F90C23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1844824"/>
            <a:ext cx="5716249" cy="42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2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4">
            <a:extLst>
              <a:ext uri="{FF2B5EF4-FFF2-40B4-BE49-F238E27FC236}">
                <a16:creationId xmlns:a16="http://schemas.microsoft.com/office/drawing/2014/main" id="{F5202633-44AE-A490-4F27-60F973F296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1471" y="536755"/>
            <a:ext cx="5629599" cy="16243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00777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Mistä digitaalisessa viranomaisviestinnässä on kyse?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F6460E-8BF6-A2F0-885F-14390A05DCCB}"/>
              </a:ext>
            </a:extLst>
          </p:cNvPr>
          <p:cNvSpPr txBox="1">
            <a:spLocks/>
          </p:cNvSpPr>
          <p:nvPr/>
        </p:nvSpPr>
        <p:spPr>
          <a:xfrm>
            <a:off x="681471" y="2306410"/>
            <a:ext cx="5629599" cy="40431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i-FI"/>
            </a:defPPr>
            <a:lvl1pPr marL="0" algn="l" defTabSz="9143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Lainsäädäntöä muutetaan: digitaalisesta viranomaisviestinnästä tehdään ensisijainen kanava digitaalisia palveluita käyttäville henkilöille.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100" dirty="0">
              <a:solidFill>
                <a:srgbClr val="003479"/>
              </a:solidFill>
              <a:latin typeface="Arial" panose="020B0604020202020204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Kun lainsäädäntö astuu voimaan vuoden 2026 alkupuoliskolla, </a:t>
            </a: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digitaalisesti asioivat 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henkilöt saavat viranomaispostin </a:t>
            </a: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ensi-sijaisesti digitaalisesti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paperipostin sijaan.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100" dirty="0">
              <a:solidFill>
                <a:srgbClr val="003479"/>
              </a:solidFill>
              <a:latin typeface="Arial" panose="020B0604020202020204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Suomi.fi-viestit ei tule automaattisesti käyttöön, vaan se tulee ottaa käyttöön itse.</a:t>
            </a:r>
          </a:p>
        </p:txBody>
      </p:sp>
      <p:pic>
        <p:nvPicPr>
          <p:cNvPr id="4" name="Picture 2" descr="Henkilö pitää kädessään älypuhelinta, jonka näytöllä on Suomi.fi-viestit-palvelun digitaalinen postilaatikko avoinna verkkoselaimessa.">
            <a:extLst>
              <a:ext uri="{FF2B5EF4-FFF2-40B4-BE49-F238E27FC236}">
                <a16:creationId xmlns:a16="http://schemas.microsoft.com/office/drawing/2014/main" id="{130C62D8-6EC6-6C79-FDC0-884D2624E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636" y="0"/>
            <a:ext cx="519736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1428D88-9E2D-8B07-C391-8713E7B65717}"/>
              </a:ext>
            </a:extLst>
          </p:cNvPr>
          <p:cNvSpPr txBox="1"/>
          <p:nvPr/>
        </p:nvSpPr>
        <p:spPr>
          <a:xfrm>
            <a:off x="7874854" y="6045318"/>
            <a:ext cx="3811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Esimerkkikuva Suomi.fi-viesteihin saapuneista viesteistä.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E05D57D1-0EC1-DC3E-A0E9-47E6B378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508" y="5524619"/>
            <a:ext cx="45719" cy="6731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</p:spTree>
    <p:extLst>
      <p:ext uri="{BB962C8B-B14F-4D97-AF65-F5344CB8AC3E}">
        <p14:creationId xmlns:p14="http://schemas.microsoft.com/office/powerpoint/2010/main" val="138463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C268182-9632-11ED-30E9-2A9066D3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07" y="326343"/>
            <a:ext cx="10989936" cy="764720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tx2"/>
                </a:solidFill>
              </a:rPr>
              <a:t>Keneen muutos vaikuttaa ja miten?</a:t>
            </a:r>
          </a:p>
        </p:txBody>
      </p:sp>
      <p:sp>
        <p:nvSpPr>
          <p:cNvPr id="45" name="Vapaamuotoinen: Muoto 44">
            <a:extLst>
              <a:ext uri="{FF2B5EF4-FFF2-40B4-BE49-F238E27FC236}">
                <a16:creationId xmlns:a16="http://schemas.microsoft.com/office/drawing/2014/main" id="{0AA37297-C078-40AD-D25D-88EDD3D7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3442" y="1880075"/>
            <a:ext cx="468000" cy="468000"/>
          </a:xfrm>
          <a:custGeom>
            <a:avLst/>
            <a:gdLst>
              <a:gd name="connsiteX0" fmla="*/ 180975 w 361950"/>
              <a:gd name="connsiteY0" fmla="*/ 0 h 371475"/>
              <a:gd name="connsiteX1" fmla="*/ 361950 w 361950"/>
              <a:gd name="connsiteY1" fmla="*/ 185738 h 371475"/>
              <a:gd name="connsiteX2" fmla="*/ 180975 w 361950"/>
              <a:gd name="connsiteY2" fmla="*/ 371475 h 371475"/>
              <a:gd name="connsiteX3" fmla="*/ 0 w 361950"/>
              <a:gd name="connsiteY3" fmla="*/ 185738 h 371475"/>
              <a:gd name="connsiteX4" fmla="*/ 180975 w 361950"/>
              <a:gd name="connsiteY4" fmla="*/ 0 h 371475"/>
              <a:gd name="connsiteX5" fmla="*/ 266196 w 361950"/>
              <a:gd name="connsiteY5" fmla="*/ 127551 h 371475"/>
              <a:gd name="connsiteX6" fmla="*/ 244931 w 361950"/>
              <a:gd name="connsiteY6" fmla="*/ 129231 h 371475"/>
              <a:gd name="connsiteX7" fmla="*/ 165042 w 361950"/>
              <a:gd name="connsiteY7" fmla="*/ 224886 h 371475"/>
              <a:gd name="connsiteX8" fmla="*/ 131314 w 361950"/>
              <a:gd name="connsiteY8" fmla="*/ 190271 h 371475"/>
              <a:gd name="connsiteX9" fmla="*/ 109986 w 361950"/>
              <a:gd name="connsiteY9" fmla="*/ 190271 h 371475"/>
              <a:gd name="connsiteX10" fmla="*/ 109986 w 361950"/>
              <a:gd name="connsiteY10" fmla="*/ 212160 h 371475"/>
              <a:gd name="connsiteX11" fmla="*/ 155230 w 361950"/>
              <a:gd name="connsiteY11" fmla="*/ 258594 h 371475"/>
              <a:gd name="connsiteX12" fmla="*/ 177344 w 361950"/>
              <a:gd name="connsiteY12" fmla="*/ 257723 h 371475"/>
              <a:gd name="connsiteX13" fmla="*/ 267832 w 361950"/>
              <a:gd name="connsiteY13" fmla="*/ 149376 h 371475"/>
              <a:gd name="connsiteX14" fmla="*/ 266196 w 361950"/>
              <a:gd name="connsiteY14" fmla="*/ 127551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1950" h="371475">
                <a:moveTo>
                  <a:pt x="180975" y="0"/>
                </a:moveTo>
                <a:cubicBezTo>
                  <a:pt x="280768" y="0"/>
                  <a:pt x="361950" y="83319"/>
                  <a:pt x="361950" y="185738"/>
                </a:cubicBezTo>
                <a:cubicBezTo>
                  <a:pt x="361950" y="288156"/>
                  <a:pt x="280768" y="371475"/>
                  <a:pt x="180975" y="371475"/>
                </a:cubicBezTo>
                <a:cubicBezTo>
                  <a:pt x="81182" y="371475"/>
                  <a:pt x="0" y="288156"/>
                  <a:pt x="0" y="185738"/>
                </a:cubicBezTo>
                <a:cubicBezTo>
                  <a:pt x="0" y="83319"/>
                  <a:pt x="81182" y="0"/>
                  <a:pt x="180975" y="0"/>
                </a:cubicBezTo>
                <a:close/>
                <a:moveTo>
                  <a:pt x="266196" y="127551"/>
                </a:moveTo>
                <a:cubicBezTo>
                  <a:pt x="259872" y="121988"/>
                  <a:pt x="250352" y="122739"/>
                  <a:pt x="244931" y="129231"/>
                </a:cubicBezTo>
                <a:lnTo>
                  <a:pt x="165042" y="224886"/>
                </a:lnTo>
                <a:lnTo>
                  <a:pt x="131314" y="190271"/>
                </a:lnTo>
                <a:cubicBezTo>
                  <a:pt x="125425" y="184226"/>
                  <a:pt x="115876" y="184226"/>
                  <a:pt x="109986" y="190271"/>
                </a:cubicBezTo>
                <a:cubicBezTo>
                  <a:pt x="104096" y="196315"/>
                  <a:pt x="104096" y="206115"/>
                  <a:pt x="109986" y="212160"/>
                </a:cubicBezTo>
                <a:lnTo>
                  <a:pt x="155230" y="258594"/>
                </a:lnTo>
                <a:cubicBezTo>
                  <a:pt x="161441" y="264970"/>
                  <a:pt x="171627" y="264568"/>
                  <a:pt x="177344" y="257723"/>
                </a:cubicBezTo>
                <a:lnTo>
                  <a:pt x="267832" y="149376"/>
                </a:lnTo>
                <a:cubicBezTo>
                  <a:pt x="273253" y="142886"/>
                  <a:pt x="272520" y="133115"/>
                  <a:pt x="266196" y="127551"/>
                </a:cubicBezTo>
                <a:close/>
              </a:path>
            </a:pathLst>
          </a:custGeom>
          <a:solidFill>
            <a:srgbClr val="00C0B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895540C-90EC-DAA0-D70D-54C7C0ED5511}"/>
              </a:ext>
            </a:extLst>
          </p:cNvPr>
          <p:cNvSpPr txBox="1"/>
          <p:nvPr/>
        </p:nvSpPr>
        <p:spPr>
          <a:xfrm>
            <a:off x="1611542" y="1914020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fi-FI" sz="2400" b="1">
                <a:solidFill>
                  <a:schemeClr val="accent1"/>
                </a:solidFill>
              </a:rPr>
              <a:t>Muutos koskee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34D2979-19E5-28CB-DB9E-F846EF095289}"/>
              </a:ext>
            </a:extLst>
          </p:cNvPr>
          <p:cNvSpPr txBox="1"/>
          <p:nvPr/>
        </p:nvSpPr>
        <p:spPr>
          <a:xfrm>
            <a:off x="1408561" y="2513448"/>
            <a:ext cx="46764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9D8D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t</a:t>
            </a:r>
            <a:r>
              <a:rPr kumimoji="0" lang="fi-FI" sz="2000" b="0" i="0" u="none" strike="noStrike" kern="1200" cap="none" spc="0" normalizeH="0" baseline="0" noProof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äysi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-ikäisiä henkilöitä</a:t>
            </a: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, jotka tunnistautuvat viranomaisten verkkopalveluihin.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9D8D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v</a:t>
            </a:r>
            <a:r>
              <a:rPr kumimoji="0" lang="fi-FI" sz="2000" b="0" i="0" u="none" strike="noStrike" kern="1200" cap="none" spc="0" normalizeH="0" baseline="0" noProof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ain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tunnistautuvaa henkilöä itseään, vaikka hän asioisi toisen puolesta.</a:t>
            </a:r>
          </a:p>
        </p:txBody>
      </p: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FFC5C973-1B64-D441-5F79-57E8E0D4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49346" y="1861335"/>
            <a:ext cx="468000" cy="468000"/>
            <a:chOff x="6735408" y="4319405"/>
            <a:chExt cx="468000" cy="468000"/>
          </a:xfrm>
        </p:grpSpPr>
        <p:sp>
          <p:nvSpPr>
            <p:cNvPr id="7" name="Vapaamuotoinen: Muoto 6">
              <a:extLst>
                <a:ext uri="{FF2B5EF4-FFF2-40B4-BE49-F238E27FC236}">
                  <a16:creationId xmlns:a16="http://schemas.microsoft.com/office/drawing/2014/main" id="{0F74B061-F53E-68B2-F3B1-425C8E9DA04A}"/>
                </a:ext>
              </a:extLst>
            </p:cNvPr>
            <p:cNvSpPr/>
            <p:nvPr/>
          </p:nvSpPr>
          <p:spPr>
            <a:xfrm>
              <a:off x="6735408" y="4319405"/>
              <a:ext cx="468000" cy="468000"/>
            </a:xfrm>
            <a:custGeom>
              <a:avLst/>
              <a:gdLst>
                <a:gd name="connsiteX0" fmla="*/ 180975 w 361950"/>
                <a:gd name="connsiteY0" fmla="*/ 0 h 371475"/>
                <a:gd name="connsiteX1" fmla="*/ 361950 w 361950"/>
                <a:gd name="connsiteY1" fmla="*/ 185738 h 371475"/>
                <a:gd name="connsiteX2" fmla="*/ 180975 w 361950"/>
                <a:gd name="connsiteY2" fmla="*/ 371475 h 371475"/>
                <a:gd name="connsiteX3" fmla="*/ 0 w 361950"/>
                <a:gd name="connsiteY3" fmla="*/ 185738 h 371475"/>
                <a:gd name="connsiteX4" fmla="*/ 180975 w 361950"/>
                <a:gd name="connsiteY4" fmla="*/ 0 h 371475"/>
                <a:gd name="connsiteX5" fmla="*/ 266196 w 361950"/>
                <a:gd name="connsiteY5" fmla="*/ 127551 h 371475"/>
                <a:gd name="connsiteX6" fmla="*/ 244931 w 361950"/>
                <a:gd name="connsiteY6" fmla="*/ 129231 h 371475"/>
                <a:gd name="connsiteX7" fmla="*/ 165042 w 361950"/>
                <a:gd name="connsiteY7" fmla="*/ 224886 h 371475"/>
                <a:gd name="connsiteX8" fmla="*/ 131314 w 361950"/>
                <a:gd name="connsiteY8" fmla="*/ 190271 h 371475"/>
                <a:gd name="connsiteX9" fmla="*/ 109986 w 361950"/>
                <a:gd name="connsiteY9" fmla="*/ 190271 h 371475"/>
                <a:gd name="connsiteX10" fmla="*/ 109986 w 361950"/>
                <a:gd name="connsiteY10" fmla="*/ 212160 h 371475"/>
                <a:gd name="connsiteX11" fmla="*/ 155230 w 361950"/>
                <a:gd name="connsiteY11" fmla="*/ 258594 h 371475"/>
                <a:gd name="connsiteX12" fmla="*/ 177344 w 361950"/>
                <a:gd name="connsiteY12" fmla="*/ 257723 h 371475"/>
                <a:gd name="connsiteX13" fmla="*/ 267832 w 361950"/>
                <a:gd name="connsiteY13" fmla="*/ 149376 h 371475"/>
                <a:gd name="connsiteX14" fmla="*/ 266196 w 361950"/>
                <a:gd name="connsiteY14" fmla="*/ 127551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950" h="371475">
                  <a:moveTo>
                    <a:pt x="180975" y="0"/>
                  </a:moveTo>
                  <a:cubicBezTo>
                    <a:pt x="280768" y="0"/>
                    <a:pt x="361950" y="83319"/>
                    <a:pt x="361950" y="185738"/>
                  </a:cubicBezTo>
                  <a:cubicBezTo>
                    <a:pt x="361950" y="288156"/>
                    <a:pt x="280768" y="371475"/>
                    <a:pt x="180975" y="371475"/>
                  </a:cubicBezTo>
                  <a:cubicBezTo>
                    <a:pt x="81182" y="371475"/>
                    <a:pt x="0" y="288156"/>
                    <a:pt x="0" y="185738"/>
                  </a:cubicBezTo>
                  <a:cubicBezTo>
                    <a:pt x="0" y="83319"/>
                    <a:pt x="81182" y="0"/>
                    <a:pt x="180975" y="0"/>
                  </a:cubicBezTo>
                  <a:close/>
                  <a:moveTo>
                    <a:pt x="266196" y="127551"/>
                  </a:moveTo>
                  <a:cubicBezTo>
                    <a:pt x="259872" y="121988"/>
                    <a:pt x="250352" y="122739"/>
                    <a:pt x="244931" y="129231"/>
                  </a:cubicBezTo>
                  <a:lnTo>
                    <a:pt x="165042" y="224886"/>
                  </a:lnTo>
                  <a:lnTo>
                    <a:pt x="131314" y="190271"/>
                  </a:lnTo>
                  <a:cubicBezTo>
                    <a:pt x="125425" y="184226"/>
                    <a:pt x="115876" y="184226"/>
                    <a:pt x="109986" y="190271"/>
                  </a:cubicBezTo>
                  <a:cubicBezTo>
                    <a:pt x="104096" y="196315"/>
                    <a:pt x="104096" y="206115"/>
                    <a:pt x="109986" y="212160"/>
                  </a:cubicBezTo>
                  <a:lnTo>
                    <a:pt x="155230" y="258594"/>
                  </a:lnTo>
                  <a:cubicBezTo>
                    <a:pt x="161441" y="264970"/>
                    <a:pt x="171627" y="264568"/>
                    <a:pt x="177344" y="257723"/>
                  </a:cubicBezTo>
                  <a:lnTo>
                    <a:pt x="267832" y="149376"/>
                  </a:lnTo>
                  <a:cubicBezTo>
                    <a:pt x="273253" y="142886"/>
                    <a:pt x="272520" y="133115"/>
                    <a:pt x="266196" y="12755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06AE3384-00B8-E6B9-9DD2-CA8BF8034FAA}"/>
                </a:ext>
              </a:extLst>
            </p:cNvPr>
            <p:cNvSpPr/>
            <p:nvPr/>
          </p:nvSpPr>
          <p:spPr>
            <a:xfrm>
              <a:off x="6816080" y="4365104"/>
              <a:ext cx="288032" cy="3600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200"/>
            </a:p>
          </p:txBody>
        </p:sp>
        <p:grpSp>
          <p:nvGrpSpPr>
            <p:cNvPr id="24" name="Ryhmä 23">
              <a:extLst>
                <a:ext uri="{FF2B5EF4-FFF2-40B4-BE49-F238E27FC236}">
                  <a16:creationId xmlns:a16="http://schemas.microsoft.com/office/drawing/2014/main" id="{413A4D90-2058-ED25-7BC4-FAB9D0FCF1C5}"/>
                </a:ext>
              </a:extLst>
            </p:cNvPr>
            <p:cNvGrpSpPr/>
            <p:nvPr/>
          </p:nvGrpSpPr>
          <p:grpSpPr>
            <a:xfrm>
              <a:off x="6897400" y="4469136"/>
              <a:ext cx="144016" cy="168538"/>
              <a:chOff x="5699956" y="3452742"/>
              <a:chExt cx="144016" cy="168538"/>
            </a:xfrm>
          </p:grpSpPr>
          <p:cxnSp>
            <p:nvCxnSpPr>
              <p:cNvPr id="15" name="Suora yhdysviiva 14">
                <a:extLst>
                  <a:ext uri="{FF2B5EF4-FFF2-40B4-BE49-F238E27FC236}">
                    <a16:creationId xmlns:a16="http://schemas.microsoft.com/office/drawing/2014/main" id="{B31ACF93-0C55-07DD-38F6-3E1B601611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9956" y="3452743"/>
                <a:ext cx="144016" cy="168537"/>
              </a:xfrm>
              <a:prstGeom prst="line">
                <a:avLst/>
              </a:prstGeom>
              <a:ln w="31750" cap="rnd">
                <a:solidFill>
                  <a:srgbClr val="F7F7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uora yhdysviiva 22">
                <a:extLst>
                  <a:ext uri="{FF2B5EF4-FFF2-40B4-BE49-F238E27FC236}">
                    <a16:creationId xmlns:a16="http://schemas.microsoft.com/office/drawing/2014/main" id="{C6E6C5C3-4F71-A5C0-4C9F-EC2BE7ED22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99956" y="3452742"/>
                <a:ext cx="144016" cy="168537"/>
              </a:xfrm>
              <a:prstGeom prst="line">
                <a:avLst/>
              </a:prstGeom>
              <a:ln w="31750" cap="rnd">
                <a:solidFill>
                  <a:srgbClr val="F7F7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kstiruutu 11">
            <a:extLst>
              <a:ext uri="{FF2B5EF4-FFF2-40B4-BE49-F238E27FC236}">
                <a16:creationId xmlns:a16="http://schemas.microsoft.com/office/drawing/2014/main" id="{733A4D4A-B22D-8524-F98A-7B1D1114E64D}"/>
              </a:ext>
            </a:extLst>
          </p:cNvPr>
          <p:cNvSpPr txBox="1"/>
          <p:nvPr/>
        </p:nvSpPr>
        <p:spPr>
          <a:xfrm>
            <a:off x="6847446" y="1914020"/>
            <a:ext cx="373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fi-FI" sz="2400" b="1">
                <a:solidFill>
                  <a:schemeClr val="accent1"/>
                </a:solidFill>
              </a:rPr>
              <a:t>Muutos ei koske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E6D0A99C-824E-70FB-695C-C329B349E650}"/>
              </a:ext>
            </a:extLst>
          </p:cNvPr>
          <p:cNvSpPr txBox="1"/>
          <p:nvPr/>
        </p:nvSpPr>
        <p:spPr>
          <a:xfrm>
            <a:off x="6610630" y="2577771"/>
            <a:ext cx="500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henkilöitä, joilla on jo sähköiset viestit käytössä.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h</a:t>
            </a:r>
            <a:r>
              <a:rPr kumimoji="0" lang="fi-FI" sz="2000" b="0" i="0" u="none" strike="noStrike" kern="1200" cap="none" spc="0" normalizeH="0" baseline="0" noProof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enkilöitä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jotka eivät asioi digitaalisesti.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henkilöitä, joilla on edunvalvonta tai vahvistettu edunvalvontavaltuutus.</a:t>
            </a:r>
            <a:endParaRPr kumimoji="0" lang="fi-FI" sz="2000" b="0" i="0" u="none" strike="noStrike" kern="1200" cap="none" spc="0" normalizeH="0" baseline="0" noProof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a</a:t>
            </a:r>
            <a:r>
              <a:rPr kumimoji="0" lang="fi-FI" sz="2000" b="0" i="0" u="none" strike="noStrike" kern="1200" cap="none" spc="0" normalizeH="0" baseline="0" noProof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laikäisiä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/>
              </a:rPr>
              <a:t>y</a:t>
            </a:r>
            <a:r>
              <a:rPr kumimoji="0" lang="fi-FI" sz="2000" b="0" i="0" u="none" strike="noStrike" kern="1200" cap="none" spc="0" normalizeH="0" baseline="0" noProof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rityksiä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B61CD5BF-3C64-FB24-DB27-2AC0C5BB3C68}"/>
              </a:ext>
            </a:extLst>
          </p:cNvPr>
          <p:cNvSpPr txBox="1">
            <a:spLocks/>
          </p:cNvSpPr>
          <p:nvPr/>
        </p:nvSpPr>
        <p:spPr>
          <a:xfrm>
            <a:off x="1001560" y="4935167"/>
            <a:ext cx="5002692" cy="1492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252000" tIns="144000" rIns="180000" bIns="180000"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Clr>
                <a:srgbClr val="002E5F"/>
              </a:buClr>
              <a:buNone/>
              <a:defRPr/>
            </a:pPr>
            <a:r>
              <a:rPr lang="fi-FI" sz="20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Voit tarvittaessa itse vaihtaa Suomi.fi-viestien asetuksista viestien toimitustavaksi takaisin paperipostin, kun sähköiset viestit on tullut käyttöön.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lang="fi-FI" sz="2000" i="1">
              <a:solidFill>
                <a:srgbClr val="0034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6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C268182-9632-11ED-30E9-2A9066D3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64" y="227844"/>
            <a:ext cx="10053832" cy="926716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tx2"/>
                </a:solidFill>
              </a:rPr>
              <a:t>Miten pääsen lukemaan Suomi.fi-viestini?</a:t>
            </a:r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DD55B4FF-2086-32DC-6DE2-C3049C41B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08427">
            <a:off x="1674182" y="1442288"/>
            <a:ext cx="2380471" cy="2504658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/>
          </a:p>
        </p:txBody>
      </p:sp>
      <p:pic>
        <p:nvPicPr>
          <p:cNvPr id="26" name="Kuva 25" descr="Kannettava tietokone.">
            <a:extLst>
              <a:ext uri="{FF2B5EF4-FFF2-40B4-BE49-F238E27FC236}">
                <a16:creationId xmlns:a16="http://schemas.microsoft.com/office/drawing/2014/main" id="{005BF0F5-1715-497D-6542-FC002C96B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2816" y="1330599"/>
            <a:ext cx="2108085" cy="210808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180EDD9-7AFF-3D3D-F97B-A544C1DC0C41}"/>
              </a:ext>
            </a:extLst>
          </p:cNvPr>
          <p:cNvSpPr txBox="1"/>
          <p:nvPr/>
        </p:nvSpPr>
        <p:spPr>
          <a:xfrm>
            <a:off x="986525" y="3254839"/>
            <a:ext cx="3755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002E5F"/>
              </a:buClr>
              <a:defRPr/>
            </a:pPr>
            <a:r>
              <a:rPr lang="fi-FI" sz="24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Kaikilla laitteilla, joissa </a:t>
            </a:r>
          </a:p>
          <a:p>
            <a:pPr algn="ctr">
              <a:lnSpc>
                <a:spcPct val="100000"/>
              </a:lnSpc>
              <a:buClr>
                <a:srgbClr val="002E5F"/>
              </a:buClr>
              <a:defRPr/>
            </a:pPr>
            <a:r>
              <a:rPr lang="fi-FI" sz="24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internet-yhteys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97F41AD9-4606-9D49-72BB-6EA1B4AE5B70}"/>
              </a:ext>
            </a:extLst>
          </p:cNvPr>
          <p:cNvSpPr txBox="1"/>
          <p:nvPr/>
        </p:nvSpPr>
        <p:spPr>
          <a:xfrm>
            <a:off x="510592" y="4214349"/>
            <a:ext cx="486925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Selaimella osoitteessa </a:t>
            </a:r>
            <a:r>
              <a:rPr lang="fi-FI" sz="20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suomi.fi/viestit</a:t>
            </a:r>
          </a:p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Tunnistautuminen vahvoilla tunnistautumisvälineillä</a:t>
            </a:r>
            <a:endParaRPr lang="fi-FI"/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0302B0AD-68FC-DF94-CDBE-A75407658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206246">
            <a:off x="6792974" y="1300433"/>
            <a:ext cx="2388011" cy="2512592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30" name="Kuva 29" descr="Älypuhelin.">
            <a:extLst>
              <a:ext uri="{FF2B5EF4-FFF2-40B4-BE49-F238E27FC236}">
                <a16:creationId xmlns:a16="http://schemas.microsoft.com/office/drawing/2014/main" id="{41CFA385-70CC-310A-B4F9-0683D68E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96829">
            <a:off x="7211756" y="1564199"/>
            <a:ext cx="1550447" cy="155044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411F0E3-2C89-2CE5-B1C1-7551362080F1}"/>
              </a:ext>
            </a:extLst>
          </p:cNvPr>
          <p:cNvSpPr txBox="1"/>
          <p:nvPr/>
        </p:nvSpPr>
        <p:spPr>
          <a:xfrm>
            <a:off x="6509892" y="3254839"/>
            <a:ext cx="3059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002E5F"/>
              </a:buClr>
              <a:defRPr/>
            </a:pPr>
            <a:r>
              <a:rPr lang="fi-FI" sz="2400" b="1" dirty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Mobiililaitteilla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18334DF-A6B7-3967-02CB-60CFC3E633DE}"/>
              </a:ext>
            </a:extLst>
          </p:cNvPr>
          <p:cNvSpPr txBox="1"/>
          <p:nvPr/>
        </p:nvSpPr>
        <p:spPr>
          <a:xfrm>
            <a:off x="5835676" y="4214348"/>
            <a:ext cx="51017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fi-FI" sz="20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Suomi.fi-mobiilisovelluksella</a:t>
            </a:r>
          </a:p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fi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Tunnistautuminen ensin vahvoilla tunnistautumisvälineillä, sen jälkeen </a:t>
            </a:r>
            <a:r>
              <a:rPr lang="fi-FI" sz="2000" err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r>
              <a:rPr lang="fi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-koodilla tai sormenjäljellä</a:t>
            </a:r>
            <a:endParaRPr lang="fi-FI" sz="200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35A7C3-31FC-35D9-FFDC-5506F6B83E3E}"/>
              </a:ext>
            </a:extLst>
          </p:cNvPr>
          <p:cNvSpPr txBox="1"/>
          <p:nvPr/>
        </p:nvSpPr>
        <p:spPr>
          <a:xfrm>
            <a:off x="2320163" y="6031203"/>
            <a:ext cx="7959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rgbClr val="002E5F"/>
              </a:buClr>
              <a:defRPr/>
            </a:pPr>
            <a:r>
              <a:rPr lang="fi-FI" sz="2000" i="1">
                <a:solidFill>
                  <a:schemeClr val="tx2"/>
                </a:solidFill>
              </a:rPr>
              <a:t>Muista ottaa sähköposti- ja sovellusilmoitukset käyttöön!</a:t>
            </a:r>
          </a:p>
        </p:txBody>
      </p:sp>
    </p:spTree>
    <p:extLst>
      <p:ext uri="{BB962C8B-B14F-4D97-AF65-F5344CB8AC3E}">
        <p14:creationId xmlns:p14="http://schemas.microsoft.com/office/powerpoint/2010/main" val="374483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0B38-9C98-B930-567F-82C4EC72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3">
            <a:extLst>
              <a:ext uri="{FF2B5EF4-FFF2-40B4-BE49-F238E27FC236}">
                <a16:creationId xmlns:a16="http://schemas.microsoft.com/office/drawing/2014/main" id="{CCD3E0EA-0722-051C-4024-E42A9BE0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1"/>
                </a:solidFill>
              </a:rPr>
              <a:t>Suomi.fi-viestit-palvelusta lähtee sähköposti-ilmoitus uusista viranomaisviesteistä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ECA476D-3533-D4B1-4025-5FFBFCA3D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865" y="336820"/>
            <a:ext cx="3907096" cy="6324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/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4D2B7BA5-B20D-F63A-F298-B25F00E7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9225" y="347049"/>
            <a:ext cx="4229100" cy="63263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0" name="Kuva 19" descr="Piirretty kilistettävä kello, joka viittaa ilmoitukseen palvelussa.">
            <a:extLst>
              <a:ext uri="{FF2B5EF4-FFF2-40B4-BE49-F238E27FC236}">
                <a16:creationId xmlns:a16="http://schemas.microsoft.com/office/drawing/2014/main" id="{CE122BFE-1365-6FA3-BE25-050B65DAB0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24023">
            <a:off x="330925" y="464487"/>
            <a:ext cx="647552" cy="64755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E45D6B66-640B-3519-CC45-3599BB3E1D55}"/>
              </a:ext>
            </a:extLst>
          </p:cNvPr>
          <p:cNvSpPr txBox="1"/>
          <p:nvPr/>
        </p:nvSpPr>
        <p:spPr>
          <a:xfrm>
            <a:off x="404835" y="1149326"/>
            <a:ext cx="213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fi-FI" sz="2400" b="1">
                <a:solidFill>
                  <a:schemeClr val="accent3">
                    <a:lumMod val="50000"/>
                  </a:schemeClr>
                </a:solidFill>
              </a:rPr>
              <a:t>Sähköposti</a:t>
            </a:r>
          </a:p>
        </p:txBody>
      </p:sp>
      <p:pic>
        <p:nvPicPr>
          <p:cNvPr id="9" name="Kuva 8" descr="Esimerkkikuva sähköposti-ilmoituksesta, jossa kerrotaan henkilön saaneen uuden viestin Suomi.fi-viestit-palveluun. Viesti on päätös varhaiskasvatuspaikasta, ja sen on lähettänyt KuntaK Varhaiskasvatuspalvelut.">
            <a:extLst>
              <a:ext uri="{FF2B5EF4-FFF2-40B4-BE49-F238E27FC236}">
                <a16:creationId xmlns:a16="http://schemas.microsoft.com/office/drawing/2014/main" id="{F059C7FB-40F1-3CBD-1B93-6EC1130EF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75" y="1770380"/>
            <a:ext cx="3439216" cy="2013033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D2DC7D3F-8E70-5631-836A-34155B389026}"/>
              </a:ext>
            </a:extLst>
          </p:cNvPr>
          <p:cNvSpPr txBox="1">
            <a:spLocks/>
          </p:cNvSpPr>
          <p:nvPr/>
        </p:nvSpPr>
        <p:spPr>
          <a:xfrm>
            <a:off x="465617" y="3953535"/>
            <a:ext cx="3533815" cy="2719895"/>
          </a:xfrm>
          <a:prstGeom prst="rect">
            <a:avLst/>
          </a:prstGeom>
        </p:spPr>
        <p:txBody>
          <a:bodyPr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fi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sähköpostiisi ilmoituksen, kun sinulle tulee uusi viesti viranomaiselta.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fi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Ilmoitus ei sisällä linkkiä, eikä tarkkoja tietoja asiasta!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fi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Muista pitää sähköposti-osoitteesi ajan tasalla Suomi.fi-viestien asetuksissa.</a:t>
            </a:r>
          </a:p>
        </p:txBody>
      </p:sp>
      <p:pic>
        <p:nvPicPr>
          <p:cNvPr id="32" name="Kuva 31" descr="Piirretty kirjekuori.">
            <a:extLst>
              <a:ext uri="{FF2B5EF4-FFF2-40B4-BE49-F238E27FC236}">
                <a16:creationId xmlns:a16="http://schemas.microsoft.com/office/drawing/2014/main" id="{635C2B70-CD53-97B9-8E53-8DE75994F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9726" y="400184"/>
            <a:ext cx="754151" cy="75415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129B6D0-5FE9-1514-9FE3-EA787039A5BC}"/>
              </a:ext>
            </a:extLst>
          </p:cNvPr>
          <p:cNvSpPr txBox="1"/>
          <p:nvPr/>
        </p:nvSpPr>
        <p:spPr>
          <a:xfrm>
            <a:off x="4576454" y="1206981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fi-FI" sz="2400" b="1">
                <a:solidFill>
                  <a:schemeClr val="bg1"/>
                </a:solidFill>
              </a:rPr>
              <a:t>Suomi.fi-viestit</a:t>
            </a:r>
          </a:p>
        </p:txBody>
      </p:sp>
      <p:pic>
        <p:nvPicPr>
          <p:cNvPr id="18" name="Kuva 17" descr="Esimerkkikuva viranomaisviestistä Suomi.fi-viestit-palvelussa. Viestissä on linkki OmaKunta K -asiointipalveluun, jossa henkilö voi lukea varsinaisen päätösasiakirjan.">
            <a:extLst>
              <a:ext uri="{FF2B5EF4-FFF2-40B4-BE49-F238E27FC236}">
                <a16:creationId xmlns:a16="http://schemas.microsoft.com/office/drawing/2014/main" id="{DC52DDBF-3D9D-F4FF-4867-E245228D6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224" y="1773505"/>
            <a:ext cx="3527240" cy="171748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B57C5FBE-CFD7-AF8D-81E2-5604044C2E00}"/>
              </a:ext>
            </a:extLst>
          </p:cNvPr>
          <p:cNvSpPr txBox="1">
            <a:spLocks/>
          </p:cNvSpPr>
          <p:nvPr/>
        </p:nvSpPr>
        <p:spPr>
          <a:xfrm>
            <a:off x="4561642" y="3953535"/>
            <a:ext cx="3836194" cy="764721"/>
          </a:xfrm>
          <a:prstGeom prst="rect">
            <a:avLst/>
          </a:prstGeom>
        </p:spPr>
        <p:txBody>
          <a:bodyPr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fi-FI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Varsinaisen viestin löydät </a:t>
            </a:r>
            <a:br>
              <a:rPr lang="fi-FI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Suomi.fi-viesteistä. Viestin liitteenä voi olla esim. päätös tai lasku.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fi-FI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Viestissä voi olla linkki, jos asian hoitamista voi jatkaa asiointipalvelussa.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4E585A0-317E-FBF9-9BD9-9B1B3AE27FD4}"/>
              </a:ext>
            </a:extLst>
          </p:cNvPr>
          <p:cNvSpPr txBox="1"/>
          <p:nvPr/>
        </p:nvSpPr>
        <p:spPr>
          <a:xfrm>
            <a:off x="8943574" y="1262511"/>
            <a:ext cx="3102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fi-FI" sz="2400" b="1">
                <a:solidFill>
                  <a:schemeClr val="accent1"/>
                </a:solidFill>
              </a:rPr>
              <a:t>Asiointipalvelu</a:t>
            </a:r>
          </a:p>
        </p:txBody>
      </p:sp>
      <p:pic>
        <p:nvPicPr>
          <p:cNvPr id="34" name="Kuva 33" descr="Piirretty symboli, jossa on teksti 'www' ja hiiren osoitin, joka viittaa verkkosivuun tai internet-linkkiin.">
            <a:extLst>
              <a:ext uri="{FF2B5EF4-FFF2-40B4-BE49-F238E27FC236}">
                <a16:creationId xmlns:a16="http://schemas.microsoft.com/office/drawing/2014/main" id="{3B2ECE7A-9877-CFAC-2A7A-FEC7D6A46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149" y="2130404"/>
            <a:ext cx="2201357" cy="167110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546391-EF5A-4BA8-AD3A-AD3C43DCD07D}"/>
              </a:ext>
            </a:extLst>
          </p:cNvPr>
          <p:cNvSpPr txBox="1">
            <a:spLocks/>
          </p:cNvSpPr>
          <p:nvPr/>
        </p:nvSpPr>
        <p:spPr>
          <a:xfrm>
            <a:off x="8943574" y="4098630"/>
            <a:ext cx="2904507" cy="764721"/>
          </a:xfrm>
          <a:prstGeom prst="rect">
            <a:avLst/>
          </a:prstGeom>
        </p:spPr>
        <p:txBody>
          <a:bodyPr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fi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Asian hoitaminen tapahtuu asiointipalvelussa, jos asia sitä vaatii.</a:t>
            </a:r>
          </a:p>
        </p:txBody>
      </p:sp>
      <p:sp>
        <p:nvSpPr>
          <p:cNvPr id="5" name="Kaari 4">
            <a:extLst>
              <a:ext uri="{FF2B5EF4-FFF2-40B4-BE49-F238E27FC236}">
                <a16:creationId xmlns:a16="http://schemas.microsoft.com/office/drawing/2014/main" id="{9F380818-19C8-88BA-A072-DAC3ABCF6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100000">
            <a:off x="3509389" y="573276"/>
            <a:ext cx="1123239" cy="1123239"/>
          </a:xfrm>
          <a:prstGeom prst="arc">
            <a:avLst>
              <a:gd name="adj1" fmla="val 15801958"/>
              <a:gd name="adj2" fmla="val 118757"/>
            </a:avLst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Kaari 10">
            <a:extLst>
              <a:ext uri="{FF2B5EF4-FFF2-40B4-BE49-F238E27FC236}">
                <a16:creationId xmlns:a16="http://schemas.microsoft.com/office/drawing/2014/main" id="{86F9D7E7-80DB-2314-D73A-2A8FE982F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500000" flipH="1">
            <a:off x="8220343" y="591860"/>
            <a:ext cx="1123239" cy="1123239"/>
          </a:xfrm>
          <a:prstGeom prst="arc">
            <a:avLst>
              <a:gd name="adj1" fmla="val 15801958"/>
              <a:gd name="adj2" fmla="val 118757"/>
            </a:avLst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89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4">
            <a:extLst>
              <a:ext uri="{FF2B5EF4-FFF2-40B4-BE49-F238E27FC236}">
                <a16:creationId xmlns:a16="http://schemas.microsoft.com/office/drawing/2014/main" id="{2AA2CF05-2BA3-7790-299C-6D354CF6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49537"/>
            <a:ext cx="5926312" cy="1235186"/>
          </a:xfrm>
        </p:spPr>
        <p:txBody>
          <a:bodyPr>
            <a:normAutofit/>
          </a:bodyPr>
          <a:lstStyle/>
          <a:p>
            <a:r>
              <a:rPr lang="fi-FI" sz="3600">
                <a:solidFill>
                  <a:schemeClr val="tx2"/>
                </a:solidFill>
              </a:rPr>
              <a:t>Miten voin varautua muutokseen?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C3DA3FF-4742-EEC4-61F2-28DDEA5FB5B2}"/>
              </a:ext>
            </a:extLst>
          </p:cNvPr>
          <p:cNvSpPr txBox="1"/>
          <p:nvPr/>
        </p:nvSpPr>
        <p:spPr>
          <a:xfrm>
            <a:off x="839416" y="1792846"/>
            <a:ext cx="6050368" cy="4859563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spcAft>
                <a:spcPts val="800"/>
              </a:spcAft>
            </a:pPr>
            <a:r>
              <a:rPr lang="fi-FI" sz="2400">
                <a:solidFill>
                  <a:schemeClr val="accent1"/>
                </a:solidFill>
              </a:rPr>
              <a:t>Voit valmistautua muutokseen ottamalla Suomi.fi-viestit käyttöön: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accent1"/>
                </a:solidFill>
              </a:rPr>
              <a:t>osoitteessa </a:t>
            </a:r>
            <a:r>
              <a:rPr lang="fi-FI" sz="2400" b="1">
                <a:solidFill>
                  <a:schemeClr val="accent1"/>
                </a:solidFill>
              </a:rPr>
              <a:t>suomi.fi/viestit </a:t>
            </a:r>
          </a:p>
          <a:p>
            <a:pPr>
              <a:spcAft>
                <a:spcPts val="800"/>
              </a:spcAft>
            </a:pPr>
            <a:r>
              <a:rPr lang="fi-FI" sz="2400">
                <a:solidFill>
                  <a:schemeClr val="accent1"/>
                </a:solidFill>
              </a:rPr>
              <a:t>TAI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accent1"/>
                </a:solidFill>
              </a:rPr>
              <a:t>lataamalla </a:t>
            </a:r>
            <a:r>
              <a:rPr lang="fi-FI" sz="2400" b="1">
                <a:solidFill>
                  <a:schemeClr val="accent1"/>
                </a:solidFill>
              </a:rPr>
              <a:t>Suomi.fi-mobiilisovelluksen </a:t>
            </a:r>
          </a:p>
          <a:p>
            <a:pPr>
              <a:spcAft>
                <a:spcPts val="800"/>
              </a:spcAft>
            </a:pPr>
            <a:r>
              <a:rPr lang="fi-FI" sz="2400">
                <a:solidFill>
                  <a:schemeClr val="accent1"/>
                </a:solidFill>
              </a:rPr>
              <a:t>TAI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>
                <a:solidFill>
                  <a:schemeClr val="accent1"/>
                </a:solidFill>
              </a:rPr>
              <a:t>seuraamalla käyttöönoton vaiheita samalla, kun tunnistaudun johonkin viranomaisen sähköiseen asiointipalveluun.</a:t>
            </a:r>
          </a:p>
        </p:txBody>
      </p:sp>
      <p:pic>
        <p:nvPicPr>
          <p:cNvPr id="6" name="Kuva 5" descr="Henkilö pitää kädessään älypuhelinta, jonka näytöllä on Suomi.fi-tunnistus-palvelun näkymä verkkoselaimessa. Palvelussa kysytään henkilöltä haluaako tämä ottaa Suomi.fi-viestit käyttöön.">
            <a:extLst>
              <a:ext uri="{FF2B5EF4-FFF2-40B4-BE49-F238E27FC236}">
                <a16:creationId xmlns:a16="http://schemas.microsoft.com/office/drawing/2014/main" id="{A2ACC23E-CFCC-86A7-9DB8-7282BA7B3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r="30854" b="2767"/>
          <a:stretch/>
        </p:blipFill>
        <p:spPr>
          <a:xfrm>
            <a:off x="7536159" y="-7377"/>
            <a:ext cx="4655841" cy="68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5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BF418A8-E35D-8D26-67EF-FDC059CC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72" y="122246"/>
            <a:ext cx="11316656" cy="679870"/>
          </a:xfrm>
        </p:spPr>
        <p:txBody>
          <a:bodyPr>
            <a:noAutofit/>
          </a:bodyPr>
          <a:lstStyle/>
          <a:p>
            <a:r>
              <a:rPr lang="fi-FI" sz="2000" dirty="0">
                <a:solidFill>
                  <a:schemeClr val="tx2"/>
                </a:solidFill>
              </a:rPr>
              <a:t>Suomi.fi-viestien käyttöön tulosta kerrotaan, kun tunnistaudut johonkin viranomaisen sähköiseen asiointipalveluun vuonna 2026 (kun lainsäädäntö astuu voimaan)</a:t>
            </a:r>
          </a:p>
        </p:txBody>
      </p:sp>
      <p:pic>
        <p:nvPicPr>
          <p:cNvPr id="7" name="Kuva 6" descr="Kuva, joka sisältää kohteen teksti, kuvakaappaus, Verkkosivusto, Verkkomainonta&#10;&#10;Tekoälyn generoima sisältö voi olla virheellistä.">
            <a:extLst>
              <a:ext uri="{FF2B5EF4-FFF2-40B4-BE49-F238E27FC236}">
                <a16:creationId xmlns:a16="http://schemas.microsoft.com/office/drawing/2014/main" id="{42E9FC28-8B51-DB70-3AC2-02E8542CA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2" y="802116"/>
            <a:ext cx="10766014" cy="60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B4ACB77-18DD-C1EE-0A31-DC36AED3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8185862-DAC4-1C78-52B3-2A1387A5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Saat ilmoituksen Suomi.fi-viestit-palvelun käyttöön tulemisesta viranomaisen asiointipalveluun tunnistautuessasi</a:t>
            </a:r>
          </a:p>
        </p:txBody>
      </p:sp>
      <p:pic>
        <p:nvPicPr>
          <p:cNvPr id="5" name="Kuva 4" descr="Henkilö pitää kädessään älypuhelinta, jonka näytöllä on Suomi.fi-tunnistus-palvelun näkymä verkkoselaimessa. Palvelussa ilmoitetaan henkilölle, että Suomi.fi-viestit-palvelu tulee hänen käyttöönsä.">
            <a:extLst>
              <a:ext uri="{FF2B5EF4-FFF2-40B4-BE49-F238E27FC236}">
                <a16:creationId xmlns:a16="http://schemas.microsoft.com/office/drawing/2014/main" id="{2DFAA6CB-D06C-D4F5-180F-D01DDB46D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515"/>
            <a:ext cx="12545786" cy="83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08592"/>
      </p:ext>
    </p:extLst>
  </p:cSld>
  <p:clrMapOvr>
    <a:masterClrMapping/>
  </p:clrMapOvr>
</p:sld>
</file>

<file path=ppt/theme/theme1.xml><?xml version="1.0" encoding="utf-8"?>
<a:theme xmlns:a="http://schemas.openxmlformats.org/drawingml/2006/main" name="DVV FI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.potx" id="{9027417E-3285-44BA-B4D7-0D9367F32B1F}" vid="{65E158F3-1493-40C0-8BA0-806C2860ACA7}"/>
    </a:ext>
  </a:extLst>
</a:theme>
</file>

<file path=ppt/theme/theme2.xml><?xml version="1.0" encoding="utf-8"?>
<a:theme xmlns:a="http://schemas.openxmlformats.org/drawingml/2006/main" name="punainen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.potx" id="{9027417E-3285-44BA-B4D7-0D9367F32B1F}" vid="{1C2EE9A2-3B3F-4B34-BCB8-1BBD6B47408D}"/>
    </a:ext>
  </a:extLst>
</a:theme>
</file>

<file path=ppt/theme/theme3.xml><?xml version="1.0" encoding="utf-8"?>
<a:theme xmlns:a="http://schemas.openxmlformats.org/drawingml/2006/main" name="vihreä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.potx" id="{9027417E-3285-44BA-B4D7-0D9367F32B1F}" vid="{A2C0F6BF-EADD-408A-B884-7FE0874B5126}"/>
    </a:ext>
  </a:extLst>
</a:theme>
</file>

<file path=ppt/theme/theme4.xml><?xml version="1.0" encoding="utf-8"?>
<a:theme xmlns:a="http://schemas.openxmlformats.org/drawingml/2006/main" name="Suomi_fi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Suomi_fi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7FB76C6B-7BB7-4DE0-A48E-5BA511A0312E}" vid="{70B0FFDA-56DD-4A5F-A83B-ABE33832C3F1}"/>
    </a:ext>
  </a:extLst>
</a:theme>
</file>

<file path=ppt/theme/theme5.xml><?xml version="1.0" encoding="utf-8"?>
<a:theme xmlns:a="http://schemas.openxmlformats.org/drawingml/2006/main" name="Tampere.Finland_Sininen">
  <a:themeElements>
    <a:clrScheme name="Mukautettu 4">
      <a:dk1>
        <a:srgbClr val="212121"/>
      </a:dk1>
      <a:lt1>
        <a:srgbClr val="FFFFFF"/>
      </a:lt1>
      <a:dk2>
        <a:srgbClr val="00417D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 laaja valikoima saavutettavia pohjia1.pptx" id="{44D9E884-C9BC-4CDA-B241-498BDBA376DF}" vid="{C4E23310-D4AD-42AB-BA50-C881AB8FC086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17DF378-7BC4-4774-BE56-186278203119}">
  <we:reference id="842b2b2b-8ddd-4a6e-a770-2eb08a163176" version="1.0.0.0" store="\\valtion.fi\valtti\GPO\Files\DVV\GrediManifest" storeType="Filesystem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5EFF465580DC641B57CFCD2F092AB27" ma:contentTypeVersion="15" ma:contentTypeDescription="Luo uusi asiakirja." ma:contentTypeScope="" ma:versionID="72fdfe29c1124ef81c7c456665dbb0b8">
  <xsd:schema xmlns:xsd="http://www.w3.org/2001/XMLSchema" xmlns:xs="http://www.w3.org/2001/XMLSchema" xmlns:p="http://schemas.microsoft.com/office/2006/metadata/properties" xmlns:ns2="a87ed898-a06c-40db-887f-279382638af3" xmlns:ns3="4d7452cc-c3de-4c8e-ae3d-1f7d72cb3ba6" targetNamespace="http://schemas.microsoft.com/office/2006/metadata/properties" ma:root="true" ma:fieldsID="399a498c213d913d81a6a7895639198d" ns2:_="" ns3:_="">
    <xsd:import namespace="a87ed898-a06c-40db-887f-279382638af3"/>
    <xsd:import namespace="4d7452cc-c3de-4c8e-ae3d-1f7d72cb3b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ed898-a06c-40db-887f-279382638a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list="UserInfo" ma:SearchPeopleOnly="false" ma:internalName="SharedWithUser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452cc-c3de-4c8e-ae3d-1f7d72cb3ba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36966a8-77d4-4553-97c9-3c1faf68884a}" ma:internalName="TaxCatchAll" ma:showField="CatchAllData" ma:web="4d7452cc-c3de-4c8e-ae3d-1f7d72cb3b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7ed898-a06c-40db-887f-279382638af3">
      <UserInfo>
        <DisplayName/>
        <AccountId xsi:nil="true"/>
        <AccountType/>
      </UserInfo>
    </SharedWithUsers>
    <lcf76f155ced4ddcb4097134ff3c332f xmlns="a87ed898-a06c-40db-887f-279382638af3">
      <Terms xmlns="http://schemas.microsoft.com/office/infopath/2007/PartnerControls"/>
    </lcf76f155ced4ddcb4097134ff3c332f>
    <TaxCatchAll xmlns="4d7452cc-c3de-4c8e-ae3d-1f7d72cb3b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1346F-E0E9-42C3-B959-74E2E01D2F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7ed898-a06c-40db-887f-279382638af3"/>
    <ds:schemaRef ds:uri="4d7452cc-c3de-4c8e-ae3d-1f7d72cb3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699754-FB03-45EF-8EC8-97DDF6D7A559}">
  <ds:schemaRefs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4d7452cc-c3de-4c8e-ae3d-1f7d72cb3ba6"/>
    <ds:schemaRef ds:uri="http://schemas.microsoft.com/office/infopath/2007/PartnerControls"/>
    <ds:schemaRef ds:uri="a87ed898-a06c-40db-887f-279382638af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94FDF6B-747E-4E5C-922C-324CBE39CE9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a215772-83bf-4788-8065-52456fa26027}" enabled="0" method="" siteId="{aa215772-83bf-4788-8065-52456fa2602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DVV esitysmalli</Template>
  <TotalTime>7</TotalTime>
  <Words>1344</Words>
  <Application>Microsoft Office PowerPoint</Application>
  <PresentationFormat>Laajakuva</PresentationFormat>
  <Paragraphs>129</Paragraphs>
  <Slides>16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Courier New</vt:lpstr>
      <vt:lpstr>Helvetica</vt:lpstr>
      <vt:lpstr>Microsoft Sans Serif</vt:lpstr>
      <vt:lpstr>Wingdings</vt:lpstr>
      <vt:lpstr>DVV FI</vt:lpstr>
      <vt:lpstr>punainen</vt:lpstr>
      <vt:lpstr>vihreä</vt:lpstr>
      <vt:lpstr>Suomi_fi</vt:lpstr>
      <vt:lpstr>Tampere.Finland_Sininen</vt:lpstr>
      <vt:lpstr>Suomi.fi-viestit:  Digitaalinen viranomaisviestintä</vt:lpstr>
      <vt:lpstr>Esimerkkikuva Suomi.fi-viestit-palvelusta</vt:lpstr>
      <vt:lpstr>Mistä digitaalisessa viranomaisviestinnässä on kyse?</vt:lpstr>
      <vt:lpstr>Keneen muutos vaikuttaa ja miten?</vt:lpstr>
      <vt:lpstr>Miten pääsen lukemaan Suomi.fi-viestini?</vt:lpstr>
      <vt:lpstr>Suomi.fi-viestit-palvelusta lähtee sähköposti-ilmoitus uusista viranomaisviesteistä</vt:lpstr>
      <vt:lpstr>Miten voin varautua muutokseen?</vt:lpstr>
      <vt:lpstr>Suomi.fi-viestien käyttöön tulosta kerrotaan, kun tunnistaudut johonkin viranomaisen sähköiseen asiointipalveluun vuonna 2026 (kun lainsäädäntö astuu voimaan)</vt:lpstr>
      <vt:lpstr>Saat ilmoituksen Suomi.fi-viestit-palvelun käyttöön tulemisesta viranomaisen asiointipalveluun tunnistautuessasi</vt:lpstr>
      <vt:lpstr>Mistä saan tukea?</vt:lpstr>
      <vt:lpstr>Voinko käyttää Suomi.fi-viestejä esimerkiksi läheiseni puolesta?</vt:lpstr>
      <vt:lpstr>Entä jos käytän digitaalisia palveluita, mutta haluan viranomaiskirjeeni paperipostilla?</vt:lpstr>
      <vt:lpstr>Miten voin olla varma, että Suomi.fi-viestien käyttö on turvallista?</vt:lpstr>
      <vt:lpstr>Näin käytät sähköisiä viranomaisviestejä turvallisesti</vt:lpstr>
      <vt:lpstr>Suomi.fi-sovellus auttaa välttämään mahdollisia huijaussivustoja</vt:lpstr>
      <vt:lpstr>Lopetusdia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Kansalaiskiertueen esityspohja</dc:title>
  <dc:creator>EXT Hietala Hilppa</dc:creator>
  <cp:lastModifiedBy>Railotie Päivi (DVV)</cp:lastModifiedBy>
  <cp:revision>5</cp:revision>
  <dcterms:created xsi:type="dcterms:W3CDTF">2025-02-04T11:03:46Z</dcterms:created>
  <dcterms:modified xsi:type="dcterms:W3CDTF">2025-12-22T14:25:39Z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0x010100D5EFF465580DC641B57CFCD2F092AB27</vt:lpwstr>
  </property>
  <property fmtid="{D5CDD505-2E9C-101B-9397-08002B2CF9AE}" pid="3" name="Order">
    <vt:r8>48300</vt:r8>
  </property>
  <property fmtid="{D5CDD505-2E9C-101B-9397-08002B2CF9AE}" pid="4" name="xd_ProgID">
    <vt:lpwstr/>
  </property>
  <property fmtid="{D5CDD505-2E9C-101B-9397-08002B2CF9AE}" pid="5" name="_CopySource">
    <vt:lpwstr>https://tila.tiimeri.fi/sites/dvv-digi_ensin_dvv_sis/Tiedostot/7. P4-tiedostoja/Esittelymateriaali/Uuden materiaalin työstö/DE_master_esitys_v0.2.pptx</vt:lpwstr>
  </property>
  <property fmtid="{D5CDD505-2E9C-101B-9397-08002B2CF9AE}" pid="6" name="TemplateUrl">
    <vt:lpwstr/>
  </property>
  <property fmtid="{D5CDD505-2E9C-101B-9397-08002B2CF9AE}" pid="7" name="Kopioi lähde">
    <vt:lpwstr>https://tila.tiimeri.fi/sites/dvv-digi_ensin_dvv_sis/Tiedostot/7. P4-tiedostoja/Esittelymateriaali/Uuden materiaalin työstö/DE_master_esitys_v0.2.pptx</vt:lpwstr>
  </property>
  <property fmtid="{D5CDD505-2E9C-101B-9397-08002B2CF9AE}" pid="8" name="MediaServiceImageTags">
    <vt:lpwstr/>
  </property>
</Properties>
</file>