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  <p:sldMasterId id="2147483808" r:id="rId10"/>
    <p:sldMasterId id="2147483836" r:id="rId11"/>
  </p:sldMasterIdLst>
  <p:notesMasterIdLst>
    <p:notesMasterId r:id="rId28"/>
  </p:notesMasterIdLst>
  <p:sldIdLst>
    <p:sldId id="2147479829" r:id="rId12"/>
    <p:sldId id="2146846818" r:id="rId13"/>
    <p:sldId id="2146846828" r:id="rId14"/>
    <p:sldId id="2147479826" r:id="rId15"/>
    <p:sldId id="2146846823" r:id="rId16"/>
    <p:sldId id="2146846770" r:id="rId17"/>
    <p:sldId id="2147479830" r:id="rId18"/>
    <p:sldId id="2147479765" r:id="rId19"/>
    <p:sldId id="2146846805" r:id="rId20"/>
    <p:sldId id="2146846804" r:id="rId21"/>
    <p:sldId id="2146846754" r:id="rId22"/>
    <p:sldId id="2147479766" r:id="rId23"/>
    <p:sldId id="2147479828" r:id="rId24"/>
    <p:sldId id="2147479764" r:id="rId25"/>
    <p:sldId id="2146846829" r:id="rId26"/>
    <p:sldId id="262" r:id="rId27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B10E3-841C-4653-AF0F-EF73C7019AC0}" v="6" dt="2026-03-19T07:39:58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lotie Päivi (DVV)" userId="32d4d7b1-cfda-446f-b284-6112945698ac" providerId="ADAL" clId="{CE45F7F3-7E30-40B8-BC0F-4C9AE4E7093A}"/>
    <pc:docChg chg="modSld">
      <pc:chgData name="Railotie Päivi (DVV)" userId="32d4d7b1-cfda-446f-b284-6112945698ac" providerId="ADAL" clId="{CE45F7F3-7E30-40B8-BC0F-4C9AE4E7093A}" dt="2026-04-02T12:10:06.589" v="68" actId="207"/>
      <pc:docMkLst>
        <pc:docMk/>
      </pc:docMkLst>
      <pc:sldChg chg="modSp mod">
        <pc:chgData name="Railotie Päivi (DVV)" userId="32d4d7b1-cfda-446f-b284-6112945698ac" providerId="ADAL" clId="{CE45F7F3-7E30-40B8-BC0F-4C9AE4E7093A}" dt="2026-03-19T07:40:02.319" v="47" actId="113"/>
        <pc:sldMkLst>
          <pc:docMk/>
          <pc:sldMk cId="1585083794" sldId="2146846754"/>
        </pc:sldMkLst>
        <pc:spChg chg="mod">
          <ac:chgData name="Railotie Päivi (DVV)" userId="32d4d7b1-cfda-446f-b284-6112945698ac" providerId="ADAL" clId="{CE45F7F3-7E30-40B8-BC0F-4C9AE4E7093A}" dt="2026-03-19T07:40:02.319" v="47" actId="113"/>
          <ac:spMkLst>
            <pc:docMk/>
            <pc:sldMk cId="1585083794" sldId="2146846754"/>
            <ac:spMk id="2" creationId="{2D0D1699-FA30-5A0B-FCCF-C778235DB4C9}"/>
          </ac:spMkLst>
        </pc:spChg>
        <pc:spChg chg="mod">
          <ac:chgData name="Railotie Päivi (DVV)" userId="32d4d7b1-cfda-446f-b284-6112945698ac" providerId="ADAL" clId="{CE45F7F3-7E30-40B8-BC0F-4C9AE4E7093A}" dt="2026-03-19T07:39:52.044" v="44" actId="20577"/>
          <ac:spMkLst>
            <pc:docMk/>
            <pc:sldMk cId="1585083794" sldId="2146846754"/>
            <ac:spMk id="8" creationId="{CC81E3AF-2B34-2CBF-FA09-841FEF502BE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9:40.458" v="34" actId="1036"/>
        <pc:sldMkLst>
          <pc:docMk/>
          <pc:sldMk cId="3548389475" sldId="2146846804"/>
        </pc:sldMkLst>
        <pc:spChg chg="mod">
          <ac:chgData name="Railotie Päivi (DVV)" userId="32d4d7b1-cfda-446f-b284-6112945698ac" providerId="ADAL" clId="{CE45F7F3-7E30-40B8-BC0F-4C9AE4E7093A}" dt="2026-03-19T07:39:40.458" v="34" actId="1036"/>
          <ac:spMkLst>
            <pc:docMk/>
            <pc:sldMk cId="3548389475" sldId="2146846804"/>
            <ac:spMk id="4" creationId="{A5F15C4F-950E-DEBA-49DF-A16A9DEB9A86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9:33.473" v="29" actId="113"/>
        <pc:sldMkLst>
          <pc:docMk/>
          <pc:sldMk cId="3459391582" sldId="2146846805"/>
        </pc:sldMkLst>
        <pc:spChg chg="mod">
          <ac:chgData name="Railotie Päivi (DVV)" userId="32d4d7b1-cfda-446f-b284-6112945698ac" providerId="ADAL" clId="{CE45F7F3-7E30-40B8-BC0F-4C9AE4E7093A}" dt="2026-03-19T07:39:33.473" v="29" actId="113"/>
          <ac:spMkLst>
            <pc:docMk/>
            <pc:sldMk cId="3459391582" sldId="2146846805"/>
            <ac:spMk id="3" creationId="{D7D0AAA4-5027-5981-E0D8-68A7D6DFA6EF}"/>
          </ac:spMkLst>
        </pc:spChg>
      </pc:sldChg>
      <pc:sldChg chg="addSp modSp mod">
        <pc:chgData name="Railotie Päivi (DVV)" userId="32d4d7b1-cfda-446f-b284-6112945698ac" providerId="ADAL" clId="{CE45F7F3-7E30-40B8-BC0F-4C9AE4E7093A}" dt="2026-03-19T07:37:29.137" v="14"/>
        <pc:sldMkLst>
          <pc:docMk/>
          <pc:sldMk cId="1384639891" sldId="2146846818"/>
        </pc:sldMkLst>
        <pc:spChg chg="mod">
          <ac:chgData name="Railotie Päivi (DVV)" userId="32d4d7b1-cfda-446f-b284-6112945698ac" providerId="ADAL" clId="{CE45F7F3-7E30-40B8-BC0F-4C9AE4E7093A}" dt="2026-03-19T07:37:29.137" v="14"/>
          <ac:spMkLst>
            <pc:docMk/>
            <pc:sldMk cId="1384639891" sldId="2146846818"/>
            <ac:spMk id="3" creationId="{79F6460E-8BF6-A2F0-885F-14390A05DCCB}"/>
          </ac:spMkLst>
        </pc:spChg>
        <pc:spChg chg="mod">
          <ac:chgData name="Railotie Päivi (DVV)" userId="32d4d7b1-cfda-446f-b284-6112945698ac" providerId="ADAL" clId="{CE45F7F3-7E30-40B8-BC0F-4C9AE4E7093A}" dt="2026-03-13T14:40:45.938" v="11" actId="20577"/>
          <ac:spMkLst>
            <pc:docMk/>
            <pc:sldMk cId="1384639891" sldId="2146846818"/>
            <ac:spMk id="9" creationId="{F5202633-44AE-A490-4F27-60F973F296F2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8:43.500" v="28" actId="113"/>
        <pc:sldMkLst>
          <pc:docMk/>
          <pc:sldMk cId="2876117148" sldId="2146846823"/>
        </pc:sldMkLst>
        <pc:spChg chg="mod">
          <ac:chgData name="Railotie Päivi (DVV)" userId="32d4d7b1-cfda-446f-b284-6112945698ac" providerId="ADAL" clId="{CE45F7F3-7E30-40B8-BC0F-4C9AE4E7093A}" dt="2026-03-19T07:37:41.385" v="15" actId="20577"/>
          <ac:spMkLst>
            <pc:docMk/>
            <pc:sldMk cId="2876117148" sldId="2146846823"/>
            <ac:spMk id="3" creationId="{9A58F001-22F1-839E-30F2-E8324854E6C1}"/>
          </ac:spMkLst>
        </pc:spChg>
        <pc:spChg chg="mod">
          <ac:chgData name="Railotie Päivi (DVV)" userId="32d4d7b1-cfda-446f-b284-6112945698ac" providerId="ADAL" clId="{CE45F7F3-7E30-40B8-BC0F-4C9AE4E7093A}" dt="2026-03-19T07:38:43.500" v="28" actId="113"/>
          <ac:spMkLst>
            <pc:docMk/>
            <pc:sldMk cId="2876117148" sldId="2146846823"/>
            <ac:spMk id="10" creationId="{A5FF156F-BB2C-E42E-AFA1-788660517B8E}"/>
          </ac:spMkLst>
        </pc:spChg>
        <pc:spChg chg="mod">
          <ac:chgData name="Railotie Päivi (DVV)" userId="32d4d7b1-cfda-446f-b284-6112945698ac" providerId="ADAL" clId="{CE45F7F3-7E30-40B8-BC0F-4C9AE4E7093A}" dt="2026-03-19T07:38:37.283" v="27" actId="14100"/>
          <ac:spMkLst>
            <pc:docMk/>
            <pc:sldMk cId="2876117148" sldId="2146846823"/>
            <ac:spMk id="18" creationId="{1B2F39AF-C407-60EC-B039-8043429A7BE7}"/>
          </ac:spMkLst>
        </pc:spChg>
      </pc:sldChg>
      <pc:sldChg chg="modSp mod">
        <pc:chgData name="Railotie Päivi (DVV)" userId="32d4d7b1-cfda-446f-b284-6112945698ac" providerId="ADAL" clId="{CE45F7F3-7E30-40B8-BC0F-4C9AE4E7093A}" dt="2026-04-02T12:10:06.589" v="68" actId="207"/>
        <pc:sldMkLst>
          <pc:docMk/>
          <pc:sldMk cId="1595263030" sldId="2147479826"/>
        </pc:sldMkLst>
        <pc:spChg chg="mod">
          <ac:chgData name="Railotie Päivi (DVV)" userId="32d4d7b1-cfda-446f-b284-6112945698ac" providerId="ADAL" clId="{CE45F7F3-7E30-40B8-BC0F-4C9AE4E7093A}" dt="2026-04-02T12:10:06.589" v="68" actId="207"/>
          <ac:spMkLst>
            <pc:docMk/>
            <pc:sldMk cId="1595263030" sldId="2147479826"/>
            <ac:spMk id="7" creationId="{052DB43E-CF27-EC65-6F2A-F46AFFBB76B5}"/>
          </ac:spMkLst>
        </pc:spChg>
        <pc:spChg chg="mod">
          <ac:chgData name="Railotie Päivi (DVV)" userId="32d4d7b1-cfda-446f-b284-6112945698ac" providerId="ADAL" clId="{CE45F7F3-7E30-40B8-BC0F-4C9AE4E7093A}" dt="2026-04-02T12:10:06.589" v="68" actId="207"/>
          <ac:spMkLst>
            <pc:docMk/>
            <pc:sldMk cId="1595263030" sldId="2147479826"/>
            <ac:spMk id="13" creationId="{6E6AAE21-3C97-E4CB-6EF3-A8A36B6F1180}"/>
          </ac:spMkLst>
        </pc:spChg>
        <pc:spChg chg="mod">
          <ac:chgData name="Railotie Päivi (DVV)" userId="32d4d7b1-cfda-446f-b284-6112945698ac" providerId="ADAL" clId="{CE45F7F3-7E30-40B8-BC0F-4C9AE4E7093A}" dt="2026-03-19T07:40:49.645" v="48"/>
          <ac:spMkLst>
            <pc:docMk/>
            <pc:sldMk cId="1595263030" sldId="2147479826"/>
            <ac:spMk id="38" creationId="{FDB668EC-4EA5-20E6-23B4-9DDAE1BF7CA3}"/>
          </ac:spMkLst>
        </pc:spChg>
        <pc:spChg chg="mod">
          <ac:chgData name="Railotie Päivi (DVV)" userId="32d4d7b1-cfda-446f-b284-6112945698ac" providerId="ADAL" clId="{CE45F7F3-7E30-40B8-BC0F-4C9AE4E7093A}" dt="2026-03-19T07:40:54.748" v="67" actId="1036"/>
          <ac:spMkLst>
            <pc:docMk/>
            <pc:sldMk cId="1595263030" sldId="2147479826"/>
            <ac:spMk id="42" creationId="{253AA954-2888-C288-82A9-9951E17B66EF}"/>
          </ac:spMkLst>
        </pc:spChg>
        <pc:grpChg chg="mod">
          <ac:chgData name="Railotie Päivi (DVV)" userId="32d4d7b1-cfda-446f-b284-6112945698ac" providerId="ADAL" clId="{CE45F7F3-7E30-40B8-BC0F-4C9AE4E7093A}" dt="2026-04-02T12:10:06.589" v="68" actId="207"/>
          <ac:grpSpMkLst>
            <pc:docMk/>
            <pc:sldMk cId="1595263030" sldId="2147479826"/>
            <ac:grpSpMk id="24" creationId="{FF8ACEB8-8116-51E8-7DA0-280FD697B880}"/>
          </ac:grpSpMkLst>
        </pc:grpChg>
        <pc:grpChg chg="mod">
          <ac:chgData name="Railotie Päivi (DVV)" userId="32d4d7b1-cfda-446f-b284-6112945698ac" providerId="ADAL" clId="{CE45F7F3-7E30-40B8-BC0F-4C9AE4E7093A}" dt="2026-04-02T12:10:06.589" v="68" actId="207"/>
          <ac:grpSpMkLst>
            <pc:docMk/>
            <pc:sldMk cId="1595263030" sldId="2147479826"/>
            <ac:grpSpMk id="25" creationId="{2471CC60-775A-37B6-7ABE-D8F293BCB3BF}"/>
          </ac:grpSpMkLst>
        </pc:grpChg>
        <pc:cxnChg chg="mod">
          <ac:chgData name="Railotie Päivi (DVV)" userId="32d4d7b1-cfda-446f-b284-6112945698ac" providerId="ADAL" clId="{CE45F7F3-7E30-40B8-BC0F-4C9AE4E7093A}" dt="2026-04-02T12:10:06.589" v="68" actId="207"/>
          <ac:cxnSpMkLst>
            <pc:docMk/>
            <pc:sldMk cId="1595263030" sldId="2147479826"/>
            <ac:cxnSpMk id="15" creationId="{C639D015-BD7F-8BBF-F7CD-79AB7DC1115F}"/>
          </ac:cxnSpMkLst>
        </pc:cxnChg>
        <pc:cxnChg chg="mod">
          <ac:chgData name="Railotie Päivi (DVV)" userId="32d4d7b1-cfda-446f-b284-6112945698ac" providerId="ADAL" clId="{CE45F7F3-7E30-40B8-BC0F-4C9AE4E7093A}" dt="2026-04-02T12:10:06.589" v="68" actId="207"/>
          <ac:cxnSpMkLst>
            <pc:docMk/>
            <pc:sldMk cId="1595263030" sldId="2147479826"/>
            <ac:cxnSpMk id="23" creationId="{415F4698-8A05-DA36-5F56-687ABE814DCB}"/>
          </ac:cxnSpMkLst>
        </pc:cxnChg>
      </pc:sldChg>
      <pc:sldChg chg="modSp mod">
        <pc:chgData name="Railotie Päivi (DVV)" userId="32d4d7b1-cfda-446f-b284-6112945698ac" providerId="ADAL" clId="{CE45F7F3-7E30-40B8-BC0F-4C9AE4E7093A}" dt="2026-03-12T18:00:12.888" v="5" actId="14100"/>
        <pc:sldMkLst>
          <pc:docMk/>
          <pc:sldMk cId="1229465117" sldId="2147479828"/>
        </pc:sldMkLst>
        <pc:spChg chg="mod">
          <ac:chgData name="Railotie Päivi (DVV)" userId="32d4d7b1-cfda-446f-b284-6112945698ac" providerId="ADAL" clId="{CE45F7F3-7E30-40B8-BC0F-4C9AE4E7093A}" dt="2026-03-12T18:00:12.888" v="5" actId="14100"/>
          <ac:spMkLst>
            <pc:docMk/>
            <pc:sldMk cId="1229465117" sldId="2147479828"/>
            <ac:spMk id="16" creationId="{0C12A26B-9CE5-1A28-E409-774143D119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Således tas aktiveras Suomi.fi-meddelanden i samband med identifieringen i myndigheternas webbtjänster från och med 1.1.2026.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2BF9-27EC-43F2-AD3C-48F351FB6F7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0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Nedan har en balk med följande text tagits bort: </a:t>
            </a:r>
          </a:p>
          <a:p>
            <a:r>
              <a:rPr lang="sv-FI"/>
              <a:t>Skyldigheten att använda Suomi.fi-meddelanden kvarstår, direktanslutningar till andra tjänster är inte lagenliga.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Dian har utrymme för en eventuell tredje synvinkel.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0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29332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374924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7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37445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5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7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558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029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6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6716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534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75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00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98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00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7696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845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97994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9741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4989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3610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03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60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51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246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2134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3416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9672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2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320626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62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8080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170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419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5751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714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79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153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5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7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4047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78861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8198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2478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5208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079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384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6971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7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omi.fi/sv/meddelanden" TargetMode="Externa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90E6045-7DC8-C9EC-0454-D620F3615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Myndighetsposten blir i första hand digital våren 2026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288A29E-B853-3CB8-5F28-5385D65F2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Vad innebär ändringen?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F5C588-9466-4136-8D40-032D52C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4A0BE-416C-4810-A0B7-A88BD60BEF9D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701E64-DCF4-4694-A9D8-337221A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731813-F5F7-4DE3-A4D0-18982DDA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sv-FI" sz="1800">
                <a:solidFill>
                  <a:schemeClr val="accent1"/>
                </a:solidFill>
              </a:rPr>
              <a:t>Vi behöver alla organisationers insatser för kommunikationen för att medborgarna ska förstå vad förändringen handlar om.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v-FI" sz="1800">
                <a:solidFill>
                  <a:schemeClr val="accent1"/>
                </a:solidFill>
              </a:rPr>
              <a:t>Kom ihåg att berätta om övergången till elektronisk kommunikation i alla era servicekanaler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vid kundbesök på servicestället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chattkanalerna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telefontjänsten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ärendehanteringen via e-post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e-tjänsten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andra kundservicekanaler.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v-FI" sz="2000">
                <a:solidFill>
                  <a:schemeClr val="accent1"/>
                </a:solidFill>
                <a:ea typeface="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Alla behövs för kommunikationen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209262"/>
            <a:ext cx="6335450" cy="11085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 det färdiga kommunikationsmaterialet:</a:t>
            </a:r>
            <a:r>
              <a:rPr kumimoji="0" lang="sv-FI" sz="16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  <a:br>
              <a:rPr kumimoji="0" lang="sv-FI" sz="16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lang="sv-FI" sz="1600" u="sng" dirty="0">
                <a:solidFill>
                  <a:schemeClr val="bg1"/>
                </a:solidFill>
                <a:latin typeface="Arial" panose="020B0604020202020204"/>
                <a:ea typeface="Arial"/>
              </a:rPr>
              <a:t>dvv.fi/</a:t>
            </a:r>
            <a:r>
              <a:rPr lang="sv-FI" sz="1600" u="sng" dirty="0" err="1">
                <a:solidFill>
                  <a:schemeClr val="bg1"/>
                </a:solidFill>
                <a:latin typeface="Arial" panose="020B0604020202020204"/>
                <a:ea typeface="Arial"/>
              </a:rPr>
              <a:t>sv</a:t>
            </a:r>
            <a:r>
              <a:rPr lang="sv-FI" sz="1600" u="sng" dirty="0">
                <a:solidFill>
                  <a:schemeClr val="bg1"/>
                </a:solidFill>
                <a:latin typeface="Arial" panose="020B0604020202020204"/>
                <a:ea typeface="Arial"/>
              </a:rPr>
              <a:t>/prioritera-digitalt-projektet/organisationer/kommunikationsmaterial 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sv-FI">
                <a:solidFill>
                  <a:schemeClr val="tx2"/>
                </a:solidFill>
              </a:rPr>
              <a:t>Var får jag stöd och information?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 dirty="0">
                <a:solidFill>
                  <a:schemeClr val="accent1"/>
                </a:solidFill>
              </a:rPr>
              <a:t>Medborgare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pågående ärenden ger den myndighet vars ärende frågan gäller stöd.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digital förändring eller användning av meddelanden erbjuds stöd per telefon i </a:t>
            </a:r>
            <a:r>
              <a:rPr lang="sv-FI" b="1" dirty="0">
                <a:solidFill>
                  <a:schemeClr val="accent1"/>
                </a:solidFill>
              </a:rPr>
              <a:t>Rådgivning i Suomi.fi-tjänster mån–</a:t>
            </a:r>
            <a:r>
              <a:rPr lang="sv-FI" b="1" dirty="0" err="1">
                <a:solidFill>
                  <a:schemeClr val="accent1"/>
                </a:solidFill>
              </a:rPr>
              <a:t>fre</a:t>
            </a:r>
            <a:r>
              <a:rPr lang="sv-FI" b="1" dirty="0">
                <a:solidFill>
                  <a:schemeClr val="accent1"/>
                </a:solidFill>
              </a:rPr>
              <a:t> kl. 9–15, telefonnummer 0295 000</a:t>
            </a:r>
            <a:r>
              <a:rPr lang="sv-FI" dirty="0">
                <a:solidFill>
                  <a:schemeClr val="accent1"/>
                </a:solidFill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Även många som ger allmänt digitalt stöd kan svara på de vanligaste frågorna om Suomi.fi-meddelanden.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chemeClr val="accent1"/>
                </a:solidFill>
              </a:rPr>
              <a:t>Anvisningar för Suomi.fi-meddelanden: </a:t>
            </a:r>
            <a:r>
              <a:rPr lang="sv-FI" dirty="0">
                <a:solidFill>
                  <a:schemeClr val="accent1"/>
                </a:solidFill>
                <a:hlinkClick r:id="rId2"/>
              </a:rPr>
              <a:t>https://suomi.fi/sv/meddelanden</a:t>
            </a:r>
            <a:r>
              <a:rPr lang="sv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 dirty="0">
                <a:solidFill>
                  <a:schemeClr val="accent1"/>
                </a:solidFill>
              </a:rPr>
              <a:t>Digitala stödjare och kundservice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Mer information om Suomi.fi-meddelanden: </a:t>
            </a:r>
            <a:r>
              <a:rPr lang="sv-FI" dirty="0">
                <a:solidFill>
                  <a:schemeClr val="accent1"/>
                </a:solidFill>
                <a:hlinkClick r:id="rId2"/>
              </a:rPr>
              <a:t>https://suomi.fi/sv/meddelanden</a:t>
            </a:r>
            <a:r>
              <a:rPr lang="sv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chemeClr val="accent1"/>
                </a:solidFill>
              </a:rPr>
              <a:t>Bekanta dig med evenemang och material för digitala stödjare: </a:t>
            </a:r>
            <a:r>
              <a:rPr lang="sv-FI" dirty="0">
                <a:solidFill>
                  <a:schemeClr val="accent1"/>
                </a:solidFill>
              </a:rPr>
              <a:t>https://dvv.fi/sv/evenemang-inom-digitalt-stod</a:t>
            </a: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Prioritera Digitalt- förändringen fortsätter 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0"/>
            <a:ext cx="2197638" cy="439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12.5.2025- 13.4.2026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/>
              <a:t>Faserna i Prioritera Digitalt-förändringen ur avsändarorganisationens synvinkel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1"/>
            <a:ext cx="2354775" cy="355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Från och med 14.4.2026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Slutet av 2026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1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Uppmaning att aktivera Suomi.fi-meddelanden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(12.5.2025 – 13.4.2026)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blir erbjuden att aktivera Suomi-fi-meddelanden när man identifierar sig starkt i någon av den offentliga förvaltningens e-tjänster.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Förslaget kan förbigås.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Suomi.fi-meddelanden används för närvarande av över 2,6 miljoner användare, medan cirka 4,3 miljoner använder den offentliga förvaltningens tjänster elektroniskt.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2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Myndighetskommunikation i första hand digitalt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(lagen träder i kraft 14.4.2026)</a:t>
            </a:r>
            <a:r>
              <a:rPr lang="sv-FI" sz="14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En digital postlåda i Suomi.fi-meddelanden skapas när personen identifierar sig i den offentliga förvaltningens elektroniska tjänst (såsom kommunens, välfärdsområdets eller statens e-tjänst).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Användaren kan inte neka till att skapa en postlåda, men kan återgå till </a:t>
            </a:r>
            <a:r>
              <a:rPr lang="sv-FI" sz="1200" dirty="0" err="1">
                <a:solidFill>
                  <a:schemeClr val="tx2"/>
                </a:solidFill>
              </a:rPr>
              <a:t>papperspost</a:t>
            </a:r>
            <a:r>
              <a:rPr lang="sv-FI" sz="1200" dirty="0">
                <a:solidFill>
                  <a:schemeClr val="tx2"/>
                </a:solidFill>
              </a:rPr>
              <a:t> om hen så önskar.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Ändringen gäller endast myndiga personer som uträttar ärenden elektroniskt och som har ett finländskt identifieringsverktyg.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Postlådan skapas inte för dem som inte har identifieringsverktyg, som inte använder tjänster som kräver stark autentisering, är minderåriga eller står under intressebevakning.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ska komma ihåg att besöka och följa upp posten i den digitala postlådan.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3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Möjlighet att välja digital posttjänst (i slutet av 2026):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Personen kan välja att ta emot myndighetspost, förutom via Suomi.fi, även på en så kallad privat digital posttjänst som uppfyller informationssäkerhetskraven och andra krav för myndigheternas förmedlande av meddelanden.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Valfriheten förutsätter lagstiftning och tekniska framsteg som bara är i startgroparna.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780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sv-FI" sz="14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Användningen av Suomi.fi-meddelanden bör utvidgas och REST-gränssnittet tas i användning.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De gamla anslutningstyperna tas ur bruk i slutet av 2026.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Organisationerna når mer heltäckande och omfattande ut genom Suomi.fi-meddelanden då antalet mottagare av myndighetspost hela tiden ökar – 2026 till och med över 4 miljoner personer.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790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sv-FI" sz="12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Ändringsbehoven för avsändarna minimeras.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MDB informerar närmare om saken när planeringen preciseras och lagberedningen framskrider.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Vad lönar det sig att göra nu?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Främja användningen och utnyttjandet av Suomi.fi-meddelanden 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Skyldigheten att använda Suomi.fi-meddelanden förblir oförändrad och i och med prioriteringen är det möjligt att nå över fyra miljoner medborgare. Övergå också till att använda REST-gränssnittet för Suomi.fi-meddelanden. Egenskaperna i gränssnittet utvecklas så att de motsvarar de ändringar som krävs för privata aktörer att delta. Alla organisationer som använder Suomi.fi-meddelanden ska övergå till REST-gränssnittet senast 1.1.2027.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Det lönar sig inte att utföra separata anslutningar till privata digitala posttjänster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541482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Även i framtiden går myndighetskommunikationen via en centraliserad bakgrundstjänst som administreras av MDB, där integrationen med privata tjänster äger rum. 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Lagstiftningen gör det inte möjligt för organisationer med användningsskyldighet att använda privata aktörer för myndighetsdelgivningar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nu eller i fortsättningen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, om organisationen inte sökt undantagslov.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Organisationer är även i fortsättningen skyldiga att använda Suomi.fi-meddelanden.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bg1"/>
                </a:solidFill>
              </a:rPr>
              <a:t>Håll dig uppdaterad med framskridandet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43621" y="4050288"/>
            <a:ext cx="3139522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  <a:t>Anslut dig till distributionslistorna</a:t>
            </a:r>
            <a:b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</a:br>
            <a:r>
              <a:rPr kumimoji="0" lang="sv-FI" sz="17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Följ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Delta</a:t>
            </a: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8968768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32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Nyhetsbrev, 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Projektets webbplats och material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Sociala medier: @dvvfi, #PrioriteraDigitalt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Projektpresentationer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Information om Suomi.fi-meddelanden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Samarbete i utvecklingen, kommunikation och ordnandet av digitalt stöd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95AA03-E77A-48B7-A760-A6FA4714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31D7-63D0-4C91-AF44-68EB4D46157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46A82-D4BF-4AAA-A55C-B866ABE7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658B6-901E-4DC3-8BE8-B1C22E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253086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 enlighet med regeringsprogrammet övergår Finland stegvis till att prioritera digitala tjänster i myndighetsärenden. Lagstiftningen ändras så att den digitala myndighetskommunikationen blir den primära kanalen.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1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Från och med 14.4.2026</a:t>
            </a:r>
            <a:r>
              <a:rPr lang="sv-FI" sz="2100" dirty="0">
                <a:solidFill>
                  <a:srgbClr val="003479"/>
                </a:solidFill>
                <a:ea typeface="Arial"/>
              </a:rPr>
              <a:t>, när lagstiftningen om digital prioritering av officiell post träder i kraft,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får </a:t>
            </a: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 som uträttar ärenden digitalt i första hand myndighetspost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(t.ex. beslut) </a:t>
            </a: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digitalt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i stället för </a:t>
            </a:r>
            <a:r>
              <a:rPr kumimoji="0" lang="sv-FI" sz="210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papperspost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.</a:t>
            </a:r>
            <a:r>
              <a:rPr kumimoji="0" lang="sv-FI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1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En person som sköter sina ärenden digitalt styrs till att ta Suomi.fi‑meddelanden i bruk när hen starkt identifierar sig i en elektronisk tjänst inom den offentliga förvaltningen.</a:t>
            </a:r>
            <a:endParaRPr kumimoji="0" lang="sv-FI" sz="2100" b="0" i="0" u="none" strike="noStrike" cap="none" normalizeH="0" baseline="0" noProof="0" dirty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/>
              <a:ea typeface="Arial"/>
              <a:cs typeface="+mn-cs"/>
            </a:endParaRP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2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j-cs"/>
              </a:rPr>
              <a:t>Vad handlar Prioritera Digitalt -förändringen om?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16" y="285773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Över 1,5 miljoner nya användare av Suomi.fi-meddelanden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4 300 000</a:t>
            </a:r>
            <a:r>
              <a:rPr kumimoji="0" lang="sv-FI" sz="260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Suomi.fi-identifikation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1 700 000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2 </a:t>
            </a:r>
            <a:r>
              <a:rPr lang="sv-FI" sz="2600" b="1" dirty="0">
                <a:solidFill>
                  <a:prstClr val="white"/>
                </a:solidFill>
                <a:latin typeface="Arial" panose="020B0604020202020204"/>
                <a:ea typeface="Arial"/>
              </a:rPr>
              <a:t>6</a:t>
            </a: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använder Suomi.fi-identifikation för elektronisk ärendehantering med myndigheter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blir nya användare </a:t>
            </a:r>
            <a:b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under 2026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59696" y="508518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000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tar för närvarande emot myndighetsmeddelanden elektroniskt med Suomi.fi-meddelanden </a:t>
            </a:r>
            <a:r>
              <a:rPr lang="sv-FI" sz="2000" i="1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(läge i mars 2025)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1277968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Genomförande av ändringen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 inte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  <a:solidFill>
            <a:srgbClr val="7030A0"/>
          </a:solidFill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  <a:grpFill/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redan använder elektroniska meddelanden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inte uträttar ärenden digitalt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står under intressebevakning eller som har en gällande intressebevakningsfullmakt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minderåriga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företag.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myndiga personer som identifierar sig i myndigheternas webbtjänster.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8" y="2212850"/>
            <a:ext cx="5397576" cy="163121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sv-SE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En person som sköter sina ärenden digitalt styrs till att ta Suomi.fi‑meddelanden i bruk när hen starkt identifierar sig i en elektronisk tjänst inom den offentliga förvaltningen.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4021068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sv-FI" dirty="0">
                <a:solidFill>
                  <a:srgbClr val="003479"/>
                </a:solidFill>
              </a:rPr>
              <a:t>Personen kan gå tillbaka till </a:t>
            </a:r>
            <a:r>
              <a:rPr lang="sv-FI" dirty="0" err="1">
                <a:solidFill>
                  <a:srgbClr val="003479"/>
                </a:solidFill>
              </a:rPr>
              <a:t>papperspost</a:t>
            </a:r>
            <a:r>
              <a:rPr lang="sv-FI" dirty="0">
                <a:solidFill>
                  <a:srgbClr val="003479"/>
                </a:solidFill>
              </a:rPr>
              <a:t> genom att anmäla det i sina inställningar för Suomi.fi-meddelanden eller via Suomi.fi-tjänsternas kundtjänst.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-6607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Ändringen görs stegvis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623391" y="6220078"/>
            <a:ext cx="914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Bägge faser gäller endast myndiga personer som uträttar ärenden elektroniskt.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34296"/>
              </p:ext>
            </p:extLst>
          </p:nvPr>
        </p:nvGraphicFramePr>
        <p:xfrm>
          <a:off x="623392" y="1188259"/>
          <a:ext cx="10989936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968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94968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46236" y="926905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i-FI" sz="2400" b="1" dirty="0">
                <a:solidFill>
                  <a:srgbClr val="2AB4B1"/>
                </a:solidFill>
              </a:rPr>
              <a:t>12.5.2025-13.4.2026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46236" y="1378317"/>
            <a:ext cx="5327992" cy="367822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Förslag att aktivera Suomi.fi-meddelanden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9653" y="1946246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När personen identifierar sig i myndighetens elektroniska e-tjänster får hen förslaget om att ta i bruk Suomi.fi-meddelanden.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kan själv besluta om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aktiveringen: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Suomi.fi-meddelanden aktiveras inte automatiskt. Du kan hoppa över aktiveringen om du vill.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måste ange sin e-postadress och</a:t>
            </a:r>
            <a:b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fastställa den för att Suomi.fi-meddelanden ska aktiveras.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återvända till att ta emot meddelanden som </a:t>
            </a:r>
            <a:r>
              <a:rPr kumimoji="0" lang="sv-FI" sz="18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papperspost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940884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Från och med 14.4.2026</a:t>
            </a:r>
            <a:endParaRPr kumimoji="0" lang="sv-FI" b="1" i="0" u="none" strike="noStrike" cap="none" normalizeH="0" baseline="0" noProof="0" dirty="0">
              <a:ln>
                <a:noFill/>
              </a:ln>
              <a:solidFill>
                <a:srgbClr val="FFC658">
                  <a:lumMod val="75000"/>
                </a:srgbClr>
              </a:solidFill>
              <a:uLnTx/>
              <a:uFillTx/>
              <a:latin typeface="Arial" panose="020B0604020202020204"/>
              <a:ea typeface="Arial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392296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 tas i bruk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1954381"/>
            <a:ext cx="544134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Personer får Suomi.fi‑meddelanden i bruk i samband med identifieringen. </a:t>
            </a:r>
            <a: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Det går inte att hoppa över införandet.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I samband med aktiveringen kan personen</a:t>
            </a:r>
            <a:b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ange den e-postadress dit Suomi.fi-meddelanden skickar notifikationer om inkomna 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återgå till att ta emot </a:t>
            </a:r>
            <a:r>
              <a:rPr kumimoji="0" lang="sv-FI" sz="18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papperspost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genom att meddela detta. </a:t>
            </a: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Personen erbjuds på </a:t>
            </a:r>
            <a:b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nytt aktivering av Suomi.fi-meddelanden om </a:t>
            </a:r>
            <a:b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365 dagar om hen identifierar sig i myndigheternas e-tjänster.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7D33-0A69-8EA2-8648-D1033336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Verkkosivusto, Verkkomainonta&#10;&#10;Tekoälyllä luotu sisältö voi olla virheellistä.">
            <a:extLst>
              <a:ext uri="{FF2B5EF4-FFF2-40B4-BE49-F238E27FC236}">
                <a16:creationId xmlns:a16="http://schemas.microsoft.com/office/drawing/2014/main" id="{4F205341-3D2A-BB13-0778-C8E29C77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B8B3FCC0-7631-A903-4747-6998E1E31C41}"/>
              </a:ext>
            </a:extLst>
          </p:cNvPr>
          <p:cNvGrpSpPr/>
          <p:nvPr/>
        </p:nvGrpSpPr>
        <p:grpSpPr>
          <a:xfrm>
            <a:off x="239486" y="358294"/>
            <a:ext cx="11717972" cy="6352062"/>
            <a:chOff x="239486" y="358294"/>
            <a:chExt cx="11717972" cy="63520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28FA9C-93FB-349D-E402-AE058719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3642" y="358294"/>
              <a:ext cx="8383816" cy="6352062"/>
            </a:xfrm>
            <a:prstGeom prst="rect">
              <a:avLst/>
            </a:prstGeom>
          </p:spPr>
        </p:pic>
        <p:sp>
          <p:nvSpPr>
            <p:cNvPr id="2" name="Kaari 1">
              <a:extLst>
                <a:ext uri="{FF2B5EF4-FFF2-40B4-BE49-F238E27FC236}">
                  <a16:creationId xmlns:a16="http://schemas.microsoft.com/office/drawing/2014/main" id="{21B0E97F-F408-4301-B83B-A387DF561BDF}"/>
                </a:ext>
              </a:extLst>
            </p:cNvPr>
            <p:cNvSpPr/>
            <p:nvPr/>
          </p:nvSpPr>
          <p:spPr>
            <a:xfrm rot="5400000">
              <a:off x="851679" y="2602843"/>
              <a:ext cx="2652333" cy="2791592"/>
            </a:xfrm>
            <a:prstGeom prst="arc">
              <a:avLst>
                <a:gd name="adj1" fmla="val 17915569"/>
                <a:gd name="adj2" fmla="val 682886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61DE54-E2D4-7A3E-9DEC-93BD39C6A4EF}"/>
                </a:ext>
              </a:extLst>
            </p:cNvPr>
            <p:cNvSpPr txBox="1"/>
            <p:nvPr/>
          </p:nvSpPr>
          <p:spPr>
            <a:xfrm>
              <a:off x="503437" y="638141"/>
              <a:ext cx="2791593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Således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aktiveras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Suomi.fi-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meddelanden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samband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med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identifieringen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myndigheternas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webbtjänster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Kaari 1">
              <a:extLst>
                <a:ext uri="{FF2B5EF4-FFF2-40B4-BE49-F238E27FC236}">
                  <a16:creationId xmlns:a16="http://schemas.microsoft.com/office/drawing/2014/main" id="{9D3AA151-5202-6C5C-4550-5564F43BCCE0}"/>
                </a:ext>
              </a:extLst>
            </p:cNvPr>
            <p:cNvSpPr/>
            <p:nvPr/>
          </p:nvSpPr>
          <p:spPr>
            <a:xfrm rot="5400000" flipH="1">
              <a:off x="7404757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Kaari 1">
              <a:extLst>
                <a:ext uri="{FF2B5EF4-FFF2-40B4-BE49-F238E27FC236}">
                  <a16:creationId xmlns:a16="http://schemas.microsoft.com/office/drawing/2014/main" id="{C754C424-C2EE-8FB5-D56E-316B8334B8C6}"/>
                </a:ext>
              </a:extLst>
            </p:cNvPr>
            <p:cNvSpPr/>
            <p:nvPr/>
          </p:nvSpPr>
          <p:spPr>
            <a:xfrm rot="5400000" flipH="1">
              <a:off x="9473104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Kaari 1">
              <a:extLst>
                <a:ext uri="{FF2B5EF4-FFF2-40B4-BE49-F238E27FC236}">
                  <a16:creationId xmlns:a16="http://schemas.microsoft.com/office/drawing/2014/main" id="{B00078FF-EDF3-D3E0-F981-F8E02FD223AE}"/>
                </a:ext>
              </a:extLst>
            </p:cNvPr>
            <p:cNvSpPr/>
            <p:nvPr/>
          </p:nvSpPr>
          <p:spPr>
            <a:xfrm rot="5400000" flipH="1">
              <a:off x="5336410" y="614884"/>
              <a:ext cx="1000550" cy="1545422"/>
            </a:xfrm>
            <a:prstGeom prst="arc">
              <a:avLst>
                <a:gd name="adj1" fmla="val 17122003"/>
                <a:gd name="adj2" fmla="val 973683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32EE25-688E-FB53-F4E6-F1FF41CB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76" y="3097573"/>
              <a:ext cx="1131338" cy="3562263"/>
            </a:xfrm>
            <a:prstGeom prst="rect">
              <a:avLst/>
            </a:prstGeom>
          </p:spPr>
        </p:pic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A893F91C-39AD-248A-E469-7937B91590F9}"/>
                </a:ext>
              </a:extLst>
            </p:cNvPr>
            <p:cNvSpPr/>
            <p:nvPr/>
          </p:nvSpPr>
          <p:spPr>
            <a:xfrm>
              <a:off x="239486" y="3331029"/>
              <a:ext cx="2209800" cy="97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41223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Berätta om ändringen för era kunder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1" y="486721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Det är viktigt att berätta om den elektroniska kommunikationen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FI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Beslut, delgivande, begäran om utredning, fakturor och andra Suomi.fi-meddelanden som organisationer inom den offentliga förvaltningen skickar är viktiga i kundens liv och kan ha stora konsekvenser för personens liv.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Det väsentliga är </a:t>
            </a:r>
            <a:r>
              <a:rPr lang="sv-FI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INTE</a:t>
            </a: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 om er organisation skickar meddelanden via Suomi.fi-meddelanden.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Era kunder stöter på en ändring när de identifierar sig i er e-tjänst som använder Suomi.fi-identifikation för identifiering.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Det är alltså av yttersta viktigt att berätta för kunderna i er organisation att myndighetsposten i fortsättningen skickas elektroniskt.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504307" y="206292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Tidsbokning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Faktura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Begäran om tilläggs-uppgifter</a:t>
              </a: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Beslut</a:t>
              </a: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En bokad tid kan förbises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(t.ex. operationstid, besökstid).</a:t>
              </a: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Fakturan blir obemärkt och obetald.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Kunden kan hamna i utsökning. 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Fordonet beläggs med användarförbud.</a:t>
              </a: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FI" sz="1400">
                  <a:solidFill>
                    <a:srgbClr val="003479"/>
                  </a:solidFill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Om tidsfristen löper ut kan det påverka innehållet i beslutet, vilket t.ex. kan ha en direkt inverkan på personens ekonomi.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Besvärstiden kan löpa ut och personen kan inte söka ändring/korrigering i beslutet.</a:t>
              </a: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 organisaatiot.potx" id="{8DD19D6E-F3B8-413C-8AF2-0ACEEBF5E1FD}" vid="{56B0AD86-2401-4F88-A1FF-5EED155BB897}"/>
    </a:ext>
  </a:extLst>
</a:theme>
</file>

<file path=ppt/theme/theme8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 yleinen.potx" id="{BBE183DB-0258-421F-AD78-0FF0B4CDCAEB}" vid="{8B008161-7A97-49C7-8036-9F63E5CE2DE7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D7A337-1D1F-4C0B-A2C8-4C453D59B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ebb82943-49da-4504-a2f3-a33fb2eb95f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7342</TotalTime>
  <Words>1474</Words>
  <Application>Microsoft Office PowerPoint</Application>
  <PresentationFormat>Laajakuva</PresentationFormat>
  <Paragraphs>144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16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DVV SE</vt:lpstr>
      <vt:lpstr>1_DVV FI</vt:lpstr>
      <vt:lpstr>Myndighetsposten blir i första hand digital våren 2026</vt:lpstr>
      <vt:lpstr>PowerPoint-esitys</vt:lpstr>
      <vt:lpstr>Över 1,5 miljoner nya användare av Suomi.fi-meddelanden</vt:lpstr>
      <vt:lpstr>Genomförande av ändringen</vt:lpstr>
      <vt:lpstr>Ändringen görs stegvis</vt:lpstr>
      <vt:lpstr>PowerPoint-esitys</vt:lpstr>
      <vt:lpstr>PowerPoint-esitys</vt:lpstr>
      <vt:lpstr>Berätta om ändringen för era kunder</vt:lpstr>
      <vt:lpstr>Det är viktigt att berätta om den elektroniska kommunikationen</vt:lpstr>
      <vt:lpstr>Alla behövs för kommunikationen</vt:lpstr>
      <vt:lpstr>Var får jag stöd och information?</vt:lpstr>
      <vt:lpstr>Prioritera Digitalt- förändringen fortsätter  </vt:lpstr>
      <vt:lpstr>PowerPoint-esitys</vt:lpstr>
      <vt:lpstr>Vad lönar det sig att göra nu?</vt:lpstr>
      <vt:lpstr>Håll dig uppdaterad med framskridandet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15</cp:revision>
  <dcterms:created xsi:type="dcterms:W3CDTF">2025-08-14T04:16:04Z</dcterms:created>
  <dcterms:modified xsi:type="dcterms:W3CDTF">2026-04-02T12:10:16Z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