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28" r:id="rId6"/>
    <p:sldMasterId id="2147483740" r:id="rId7"/>
    <p:sldMasterId id="2147483752" r:id="rId8"/>
    <p:sldMasterId id="2147483780" r:id="rId9"/>
    <p:sldMasterId id="2147483808" r:id="rId10"/>
    <p:sldMasterId id="2147483836" r:id="rId11"/>
  </p:sldMasterIdLst>
  <p:notesMasterIdLst>
    <p:notesMasterId r:id="rId28"/>
  </p:notesMasterIdLst>
  <p:sldIdLst>
    <p:sldId id="2147479829" r:id="rId12"/>
    <p:sldId id="2146846818" r:id="rId13"/>
    <p:sldId id="2146846828" r:id="rId14"/>
    <p:sldId id="2147479826" r:id="rId15"/>
    <p:sldId id="2146846823" r:id="rId16"/>
    <p:sldId id="2146846770" r:id="rId17"/>
    <p:sldId id="2147479830" r:id="rId18"/>
    <p:sldId id="2147479765" r:id="rId19"/>
    <p:sldId id="2146846805" r:id="rId20"/>
    <p:sldId id="2146846804" r:id="rId21"/>
    <p:sldId id="2146846754" r:id="rId22"/>
    <p:sldId id="2147479766" r:id="rId23"/>
    <p:sldId id="2147479828" r:id="rId24"/>
    <p:sldId id="2147479764" r:id="rId25"/>
    <p:sldId id="2146846829" r:id="rId26"/>
    <p:sldId id="262" r:id="rId27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0007-8351-31DE-4293-2C1DB6DF9D65}" name="Gullman Mirva (DVV)" initials="MG" userId="S::mirva.gullman@dvv.fi::90d7f82a-acb2-4ac9-a936-044f7baf5164" providerId="AD"/>
  <p188:author id="{C18B851C-0FE9-CB3D-9102-3288EBDEE29B}" name="Karoliina Liimatainen" initials="KL" userId="SAROLIINA.LIIMATAINEN@DVV.FI" providerId="AD"/>
  <p188:author id="{43B83C75-EB68-EC30-A1C3-70447FC4CCE2}" name="Railotie Päivi (DVV)" initials="PR" userId="S::paivi.railotie@dvv.fi::32d4d7b1-cfda-446f-b284-6112945698ac" providerId="AD"/>
  <p188:author id="{34258ACE-E74C-A337-ACB6-22C11D0AF218}" name="Vähämäki Henna-Maria (DVV)" initials="HV" userId="S::henna-maria.vahamaki@dvv.fi::a84a5a5f-94fe-4472-9b7b-a3cd47d0f594" providerId="AD"/>
  <p188:author id="{94B334DA-C7B3-43D2-2E7B-A85F8D3A7B7E}" name="Hotari Annette (DVV)" initials="AH" userId="S::annette.hotari@dvv.fi::8a04ca01-de08-41d4-8b59-aa4564bcd225" providerId="AD"/>
  <p188:author id="{463B4EDE-6455-06C7-A546-5FBC1141CD0F}" name="Liimatainen Karoliina (DVV)" initials="KL" userId="S::karoliina.liimatainen@dvv.fi::ab311fd8-7186-4226-a6be-a589d2d1b3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ina Liimatainen" initials="KL" lastIdx="7" clrIdx="0">
    <p:extLst>
      <p:ext uri="{19B8F6BF-5375-455C-9EA6-DF929625EA0E}">
        <p15:presenceInfo xmlns:p15="http://schemas.microsoft.com/office/powerpoint/2012/main" userId="SAROLIINA.LIIMATAINEN@DVV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ED"/>
    <a:srgbClr val="CEF3F2"/>
    <a:srgbClr val="D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B10E3-841C-4653-AF0F-EF73C7019AC0}" v="6" dt="2026-03-19T07:39:58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lotie Päivi (DVV)" userId="32d4d7b1-cfda-446f-b284-6112945698ac" providerId="ADAL" clId="{CE45F7F3-7E30-40B8-BC0F-4C9AE4E7093A}"/>
    <pc:docChg chg="modSld">
      <pc:chgData name="Railotie Päivi (DVV)" userId="32d4d7b1-cfda-446f-b284-6112945698ac" providerId="ADAL" clId="{CE45F7F3-7E30-40B8-BC0F-4C9AE4E7093A}" dt="2026-03-19T07:40:54.748" v="67" actId="1036"/>
      <pc:docMkLst>
        <pc:docMk/>
      </pc:docMkLst>
      <pc:sldChg chg="modSp mod">
        <pc:chgData name="Railotie Päivi (DVV)" userId="32d4d7b1-cfda-446f-b284-6112945698ac" providerId="ADAL" clId="{CE45F7F3-7E30-40B8-BC0F-4C9AE4E7093A}" dt="2026-03-19T07:40:02.319" v="47" actId="113"/>
        <pc:sldMkLst>
          <pc:docMk/>
          <pc:sldMk cId="1585083794" sldId="2146846754"/>
        </pc:sldMkLst>
        <pc:spChg chg="mod">
          <ac:chgData name="Railotie Päivi (DVV)" userId="32d4d7b1-cfda-446f-b284-6112945698ac" providerId="ADAL" clId="{CE45F7F3-7E30-40B8-BC0F-4C9AE4E7093A}" dt="2026-03-19T07:40:02.319" v="47" actId="113"/>
          <ac:spMkLst>
            <pc:docMk/>
            <pc:sldMk cId="1585083794" sldId="2146846754"/>
            <ac:spMk id="2" creationId="{2D0D1699-FA30-5A0B-FCCF-C778235DB4C9}"/>
          </ac:spMkLst>
        </pc:spChg>
        <pc:spChg chg="mod">
          <ac:chgData name="Railotie Päivi (DVV)" userId="32d4d7b1-cfda-446f-b284-6112945698ac" providerId="ADAL" clId="{CE45F7F3-7E30-40B8-BC0F-4C9AE4E7093A}" dt="2026-03-19T07:39:52.044" v="44" actId="20577"/>
          <ac:spMkLst>
            <pc:docMk/>
            <pc:sldMk cId="1585083794" sldId="2146846754"/>
            <ac:spMk id="8" creationId="{CC81E3AF-2B34-2CBF-FA09-841FEF502BEA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9:40.458" v="34" actId="1036"/>
        <pc:sldMkLst>
          <pc:docMk/>
          <pc:sldMk cId="3548389475" sldId="2146846804"/>
        </pc:sldMkLst>
        <pc:spChg chg="mod">
          <ac:chgData name="Railotie Päivi (DVV)" userId="32d4d7b1-cfda-446f-b284-6112945698ac" providerId="ADAL" clId="{CE45F7F3-7E30-40B8-BC0F-4C9AE4E7093A}" dt="2026-03-19T07:39:40.458" v="34" actId="1036"/>
          <ac:spMkLst>
            <pc:docMk/>
            <pc:sldMk cId="3548389475" sldId="2146846804"/>
            <ac:spMk id="4" creationId="{A5F15C4F-950E-DEBA-49DF-A16A9DEB9A86}"/>
          </ac:spMkLst>
        </pc:spChg>
      </pc:sldChg>
      <pc:sldChg chg="modSp mod">
        <pc:chgData name="Railotie Päivi (DVV)" userId="32d4d7b1-cfda-446f-b284-6112945698ac" providerId="ADAL" clId="{CE45F7F3-7E30-40B8-BC0F-4C9AE4E7093A}" dt="2026-03-19T07:39:33.473" v="29" actId="113"/>
        <pc:sldMkLst>
          <pc:docMk/>
          <pc:sldMk cId="3459391582" sldId="2146846805"/>
        </pc:sldMkLst>
        <pc:spChg chg="mod">
          <ac:chgData name="Railotie Päivi (DVV)" userId="32d4d7b1-cfda-446f-b284-6112945698ac" providerId="ADAL" clId="{CE45F7F3-7E30-40B8-BC0F-4C9AE4E7093A}" dt="2026-03-19T07:39:33.473" v="29" actId="113"/>
          <ac:spMkLst>
            <pc:docMk/>
            <pc:sldMk cId="3459391582" sldId="2146846805"/>
            <ac:spMk id="3" creationId="{D7D0AAA4-5027-5981-E0D8-68A7D6DFA6EF}"/>
          </ac:spMkLst>
        </pc:spChg>
      </pc:sldChg>
      <pc:sldChg chg="addSp modSp mod">
        <pc:chgData name="Railotie Päivi (DVV)" userId="32d4d7b1-cfda-446f-b284-6112945698ac" providerId="ADAL" clId="{CE45F7F3-7E30-40B8-BC0F-4C9AE4E7093A}" dt="2026-03-19T07:37:29.137" v="14"/>
        <pc:sldMkLst>
          <pc:docMk/>
          <pc:sldMk cId="1384639891" sldId="2146846818"/>
        </pc:sldMkLst>
        <pc:spChg chg="mod">
          <ac:chgData name="Railotie Päivi (DVV)" userId="32d4d7b1-cfda-446f-b284-6112945698ac" providerId="ADAL" clId="{CE45F7F3-7E30-40B8-BC0F-4C9AE4E7093A}" dt="2026-03-19T07:37:29.137" v="14"/>
          <ac:spMkLst>
            <pc:docMk/>
            <pc:sldMk cId="1384639891" sldId="2146846818"/>
            <ac:spMk id="3" creationId="{79F6460E-8BF6-A2F0-885F-14390A05DCCB}"/>
          </ac:spMkLst>
        </pc:spChg>
        <pc:spChg chg="mod">
          <ac:chgData name="Railotie Päivi (DVV)" userId="32d4d7b1-cfda-446f-b284-6112945698ac" providerId="ADAL" clId="{CE45F7F3-7E30-40B8-BC0F-4C9AE4E7093A}" dt="2026-03-13T14:40:45.938" v="11" actId="20577"/>
          <ac:spMkLst>
            <pc:docMk/>
            <pc:sldMk cId="1384639891" sldId="2146846818"/>
            <ac:spMk id="9" creationId="{F5202633-44AE-A490-4F27-60F973F296F2}"/>
          </ac:spMkLst>
        </pc:spChg>
        <pc:graphicFrameChg chg="add mod">
          <ac:chgData name="Railotie Päivi (DVV)" userId="32d4d7b1-cfda-446f-b284-6112945698ac" providerId="ADAL" clId="{CE45F7F3-7E30-40B8-BC0F-4C9AE4E7093A}" dt="2026-03-19T07:37:24.140" v="12"/>
          <ac:graphicFrameMkLst>
            <pc:docMk/>
            <pc:sldMk cId="1384639891" sldId="2146846818"/>
            <ac:graphicFrameMk id="2" creationId="{973A6F8A-CB22-841F-0D59-481EB4C1A20E}"/>
          </ac:graphicFrameMkLst>
        </pc:graphicFrameChg>
      </pc:sldChg>
      <pc:sldChg chg="modSp mod">
        <pc:chgData name="Railotie Päivi (DVV)" userId="32d4d7b1-cfda-446f-b284-6112945698ac" providerId="ADAL" clId="{CE45F7F3-7E30-40B8-BC0F-4C9AE4E7093A}" dt="2026-03-19T07:38:43.500" v="28" actId="113"/>
        <pc:sldMkLst>
          <pc:docMk/>
          <pc:sldMk cId="2876117148" sldId="2146846823"/>
        </pc:sldMkLst>
        <pc:spChg chg="mod">
          <ac:chgData name="Railotie Päivi (DVV)" userId="32d4d7b1-cfda-446f-b284-6112945698ac" providerId="ADAL" clId="{CE45F7F3-7E30-40B8-BC0F-4C9AE4E7093A}" dt="2026-03-19T07:37:41.385" v="15" actId="20577"/>
          <ac:spMkLst>
            <pc:docMk/>
            <pc:sldMk cId="2876117148" sldId="2146846823"/>
            <ac:spMk id="3" creationId="{9A58F001-22F1-839E-30F2-E8324854E6C1}"/>
          </ac:spMkLst>
        </pc:spChg>
        <pc:spChg chg="mod">
          <ac:chgData name="Railotie Päivi (DVV)" userId="32d4d7b1-cfda-446f-b284-6112945698ac" providerId="ADAL" clId="{CE45F7F3-7E30-40B8-BC0F-4C9AE4E7093A}" dt="2026-03-19T07:38:43.500" v="28" actId="113"/>
          <ac:spMkLst>
            <pc:docMk/>
            <pc:sldMk cId="2876117148" sldId="2146846823"/>
            <ac:spMk id="10" creationId="{A5FF156F-BB2C-E42E-AFA1-788660517B8E}"/>
          </ac:spMkLst>
        </pc:spChg>
        <pc:spChg chg="mod">
          <ac:chgData name="Railotie Päivi (DVV)" userId="32d4d7b1-cfda-446f-b284-6112945698ac" providerId="ADAL" clId="{CE45F7F3-7E30-40B8-BC0F-4C9AE4E7093A}" dt="2026-03-19T07:38:37.283" v="27" actId="14100"/>
          <ac:spMkLst>
            <pc:docMk/>
            <pc:sldMk cId="2876117148" sldId="2146846823"/>
            <ac:spMk id="18" creationId="{1B2F39AF-C407-60EC-B039-8043429A7BE7}"/>
          </ac:spMkLst>
        </pc:spChg>
      </pc:sldChg>
      <pc:sldChg chg="modSp mod">
        <pc:chgData name="Railotie Päivi (DVV)" userId="32d4d7b1-cfda-446f-b284-6112945698ac" providerId="ADAL" clId="{CE45F7F3-7E30-40B8-BC0F-4C9AE4E7093A}" dt="2026-03-19T07:40:54.748" v="67" actId="1036"/>
        <pc:sldMkLst>
          <pc:docMk/>
          <pc:sldMk cId="1595263030" sldId="2147479826"/>
        </pc:sldMkLst>
        <pc:spChg chg="mod">
          <ac:chgData name="Railotie Päivi (DVV)" userId="32d4d7b1-cfda-446f-b284-6112945698ac" providerId="ADAL" clId="{CE45F7F3-7E30-40B8-BC0F-4C9AE4E7093A}" dt="2026-03-19T07:40:49.645" v="48"/>
          <ac:spMkLst>
            <pc:docMk/>
            <pc:sldMk cId="1595263030" sldId="2147479826"/>
            <ac:spMk id="38" creationId="{FDB668EC-4EA5-20E6-23B4-9DDAE1BF7CA3}"/>
          </ac:spMkLst>
        </pc:spChg>
        <pc:spChg chg="mod">
          <ac:chgData name="Railotie Päivi (DVV)" userId="32d4d7b1-cfda-446f-b284-6112945698ac" providerId="ADAL" clId="{CE45F7F3-7E30-40B8-BC0F-4C9AE4E7093A}" dt="2026-03-19T07:40:54.748" v="67" actId="1036"/>
          <ac:spMkLst>
            <pc:docMk/>
            <pc:sldMk cId="1595263030" sldId="2147479826"/>
            <ac:spMk id="42" creationId="{253AA954-2888-C288-82A9-9951E17B66EF}"/>
          </ac:spMkLst>
        </pc:spChg>
      </pc:sldChg>
      <pc:sldChg chg="modSp mod">
        <pc:chgData name="Railotie Päivi (DVV)" userId="32d4d7b1-cfda-446f-b284-6112945698ac" providerId="ADAL" clId="{CE45F7F3-7E30-40B8-BC0F-4C9AE4E7093A}" dt="2026-03-12T18:00:12.888" v="5" actId="14100"/>
        <pc:sldMkLst>
          <pc:docMk/>
          <pc:sldMk cId="1229465117" sldId="2147479828"/>
        </pc:sldMkLst>
        <pc:spChg chg="mod">
          <ac:chgData name="Railotie Päivi (DVV)" userId="32d4d7b1-cfda-446f-b284-6112945698ac" providerId="ADAL" clId="{CE45F7F3-7E30-40B8-BC0F-4C9AE4E7093A}" dt="2026-03-12T18:00:12.888" v="5" actId="14100"/>
          <ac:spMkLst>
            <pc:docMk/>
            <pc:sldMk cId="1229465117" sldId="2147479828"/>
            <ac:spMk id="16" creationId="{0C12A26B-9CE5-1A28-E409-774143D119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1FEB-145E-41A9-9497-323D1ADD8D71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2BF9-27EC-43F2-AD3C-48F351FB6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Således tas aktiveras Suomi.fi-meddelanden i samband med identifieringen i myndigheternas webbtjänster från och med 1.1.2026.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D2BF9-27EC-43F2-AD3C-48F351FB6F7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0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5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Nedan har en balk med följande text tagits bort: </a:t>
            </a:r>
          </a:p>
          <a:p>
            <a:r>
              <a:rPr lang="sv-FI"/>
              <a:t>Skyldigheten att använda Suomi.fi-meddelanden kvarstår, direktanslutningar till andra tjänster är inte lagenliga.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2BF9-27EC-43F2-AD3C-48F351FB6F7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25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Dian har utrymme för en eventuell tredje synvinkel.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0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65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89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81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3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1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3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81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786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3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1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03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35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323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246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836C77-DF8A-474A-891F-37B0718F990D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D45F654-812C-44B6-A9F2-170D4FAB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0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B016-79BC-4370-AA5B-E3EA44F35E22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293321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4D75-840E-4566-AF9C-3FB97F16B251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374924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DD24831-56B3-4858-8245-BDBC00D34678}"/>
              </a:ext>
            </a:extLst>
          </p:cNvPr>
          <p:cNvSpPr/>
          <p:nvPr/>
        </p:nvSpPr>
        <p:spPr bwMode="hidden">
          <a:xfrm>
            <a:off x="-3349" y="4984860"/>
            <a:ext cx="6099349" cy="1901629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F11C5D-BDB1-4A2D-9AD2-DFE0C964F259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Digi- ja väestötietoviraston tunnus">
            <a:extLst>
              <a:ext uri="{FF2B5EF4-FFF2-40B4-BE49-F238E27FC236}">
                <a16:creationId xmlns:a16="http://schemas.microsoft.com/office/drawing/2014/main" id="{E00DFDA2-E927-495E-8EEE-78CFE8FE5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invGray">
          <a:xfrm>
            <a:off x="1666800" y="5223600"/>
            <a:ext cx="3539426" cy="12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47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B995C-C79A-4015-A10D-F333DE3B5F76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9256066A-40E3-46C4-B2D6-CEDE7B65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4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00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032-6D35-4555-8623-E5F95C025D5B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37445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67800A-CF1F-45F9-9EDF-614F3A239FE5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5" name="Kuva 4" descr="Digi- ja väestötietoviraston tunnus">
            <a:extLst>
              <a:ext uri="{FF2B5EF4-FFF2-40B4-BE49-F238E27FC236}">
                <a16:creationId xmlns:a16="http://schemas.microsoft.com/office/drawing/2014/main" id="{C50A79D3-38F5-4FE7-B58C-5AA85913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881841" y="5310000"/>
            <a:ext cx="4428319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5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33128-85DA-443B-8A21-8E6F8613974F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579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846247-BE84-4CBF-8F32-F1A076D73628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3558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496E67-9ECF-475F-A9A0-56C4E35E31F7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029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D7D81E-F7C8-4F07-B6EB-BC12228ACC1E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46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F241B-4108-4785-AD3C-B1D320AE400D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6716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241AD3-489A-46F9-9DD9-4750A8E488A7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534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80988D-2B68-4A9F-9551-57688EBBDAE2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75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20CFF4-27F4-4BDE-9DF6-1CB68BBFB1E7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00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116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E1AF7-810E-49F4-BBCD-99CC68616256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98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AF2527-4765-4F6E-B75D-5132E66909F1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00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5BE71-9D0F-4989-AFDF-363D6B2D31FB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7696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7B42B3-8FED-49FD-97FD-AE13FD6FE83A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845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03EE-85B1-4316-94FF-AA3908984289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297994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6B36-9B45-44AA-ADF8-6DEA1F153082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9741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5B4-C050-4A73-A70F-7F0F2E5640A5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4989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9A4625-8212-4732-8C82-18D79F6B89F4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3610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53285F-68A2-4B8B-B963-8773DDBB7CF5}" type="datetime1">
              <a:rPr lang="fi-FI" smtClean="0"/>
              <a:t>19.3.2026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D1A0B9B4-8252-4322-8BD9-F432AA86B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03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9CA7F6-895B-4796-8E10-3C8DCC2B7830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B037F644-4073-481C-A431-0693D2ABE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851" y="2329200"/>
            <a:ext cx="6062298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A61499-81CF-445E-9413-2EEC6BB096BC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434E0B0B-AFF3-48E2-9C2B-F4B3512B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60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F6A5A4-07F7-4117-A4F0-DE1BDF8DF5F1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8235373-5A31-4848-8A14-71421E38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521" y="2880000"/>
            <a:ext cx="6606958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851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246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21344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3416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9672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28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320626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52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62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280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78080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1709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419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5751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5714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79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153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35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5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7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4047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78861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8198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2478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5208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19.3.2026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0798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3849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6971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73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8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9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495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4179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2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2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0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16A549-B916-8C69-DFFD-6C400738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13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996CEA-7D28-AE53-D624-6D1A16D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8564"/>
            <a:ext cx="6613200" cy="580743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39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BBFB988-501D-2FAC-2604-96291ECC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5698BC-97EA-438A-C346-425E2598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9255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8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9D8C36-7D4F-72CA-8AD9-B9E56606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457C5-20A8-1527-6D75-4E551F6F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58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10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AE4BBB1-8DE9-2A53-44CF-D70A5783B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E30450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E30450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E30450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2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35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C8B8CF-6F18-4FDE-49BB-1846445E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413026D-E86C-EFF6-4617-C20A5380F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620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B8842-ACED-6B6C-FA0E-7729123F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B818-DD62-E772-D714-2F26192A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1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83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A02544-63D4-3C60-8FFE-09BC6C13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F60B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9F60B5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9F60B5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9F6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7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9BF5DCD-5A2F-2BBF-3BA0-20EA42F9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36B3E27-B142-1007-573F-E2C6EC4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4360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0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90513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8EB62-122D-8B7E-B6A2-70F7550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9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65892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941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634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3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2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101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34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451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19.3.2026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35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19.3.2026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7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157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0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79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19.3.2026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87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19.3.2026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962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22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4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975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47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7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9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4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7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1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42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58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84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26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5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24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23" Type="http://schemas.openxmlformats.org/officeDocument/2006/relationships/slideLayout" Target="../slideLayouts/slideLayout164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Relationship Id="rId22" Type="http://schemas.openxmlformats.org/officeDocument/2006/relationships/slideLayout" Target="../slideLayouts/slideLayout163.xml"/><Relationship Id="rId27" Type="http://schemas.openxmlformats.org/officeDocument/2006/relationships/slideLayout" Target="../slideLayouts/slideLayout16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03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479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4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304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9F60B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DA0A-C49F-4782-8C4A-CF23B4534BB8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DB73-D50C-4AC0-931D-37E9E3954012}" type="datetime1">
              <a:rPr lang="fi-FI" smtClean="0"/>
              <a:t>19.3.2026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omi.fi/sv/meddelanden" TargetMode="Externa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esponse.questback.com/dvv/digiensin-jakelulistat" TargetMode="Externa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90E6045-7DC8-C9EC-0454-D620F3615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Myndighetsposten blir i första hand digital våren 2026</a:t>
            </a:r>
            <a:endParaRPr lang="fi-FI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288A29E-B853-3CB8-5F28-5385D65F2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Vad innebär ändringen?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F5C588-9466-4136-8D40-032D52CB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4A0BE-416C-4810-A0B7-A88BD60BEF9D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19.3.2026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701E64-DCF4-4694-A9D8-337221A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731813-F5F7-4DE3-A4D0-18982DDA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452234" y="1103947"/>
            <a:ext cx="6693101" cy="4156845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sv-FI" sz="1800">
                <a:solidFill>
                  <a:schemeClr val="accent1"/>
                </a:solidFill>
              </a:rPr>
              <a:t>Vi behöver alla organisationers insatser för kommunikationen för att medborgarna ska förstå vad förändringen handlar om.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sv-FI" sz="1800">
                <a:solidFill>
                  <a:schemeClr val="accent1"/>
                </a:solidFill>
              </a:rPr>
              <a:t>Kom ihåg att berätta om övergången till elektronisk kommunikation i alla era servicekanaler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vid kundbesök på servicestället 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chattkanalerna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telefontjänsten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ärendehanteringen via e-post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e-tjänsten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sv-FI" sz="1800">
                <a:solidFill>
                  <a:schemeClr val="accent1"/>
                </a:solidFill>
              </a:rPr>
              <a:t>i andra kundservicekanaler.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fi-FI" sz="2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sv-FI" sz="2000">
                <a:solidFill>
                  <a:schemeClr val="accent1"/>
                </a:solidFill>
                <a:ea typeface="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tx2"/>
                </a:solidFill>
              </a:rPr>
              <a:t>Alla behövs för kommunikationen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4B9AD3-A7EF-CDDB-A288-927D302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5" r="27300"/>
          <a:stretch/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5F15C4F-950E-DEBA-49DF-A16A9DEB9A86}"/>
              </a:ext>
            </a:extLst>
          </p:cNvPr>
          <p:cNvSpPr/>
          <p:nvPr/>
        </p:nvSpPr>
        <p:spPr>
          <a:xfrm>
            <a:off x="548476" y="5209262"/>
            <a:ext cx="6335450" cy="110858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Använd det färdiga kommunikationsmaterialet:</a:t>
            </a:r>
            <a:r>
              <a:rPr kumimoji="0" lang="sv-FI" sz="16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  <a:br>
              <a:rPr kumimoji="0" lang="sv-FI" sz="16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</a:br>
            <a:r>
              <a:rPr lang="sv-FI" sz="1600" u="sng" dirty="0">
                <a:solidFill>
                  <a:schemeClr val="bg1"/>
                </a:solidFill>
                <a:latin typeface="Arial" panose="020B0604020202020204"/>
                <a:ea typeface="Arial"/>
              </a:rPr>
              <a:t>dvv.fi/</a:t>
            </a:r>
            <a:r>
              <a:rPr lang="sv-FI" sz="1600" u="sng" dirty="0" err="1">
                <a:solidFill>
                  <a:schemeClr val="bg1"/>
                </a:solidFill>
                <a:latin typeface="Arial" panose="020B0604020202020204"/>
                <a:ea typeface="Arial"/>
              </a:rPr>
              <a:t>sv</a:t>
            </a:r>
            <a:r>
              <a:rPr lang="sv-FI" sz="1600" u="sng" dirty="0">
                <a:solidFill>
                  <a:schemeClr val="bg1"/>
                </a:solidFill>
                <a:latin typeface="Arial" panose="020B0604020202020204"/>
                <a:ea typeface="Arial"/>
              </a:rPr>
              <a:t>/prioritera-digitalt-projektet/organisationer/kommunikationsmaterial 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23BA3E4-5DA2-8585-4B92-CB56E9C55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435" y="5805809"/>
            <a:ext cx="68106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4865AC1-7EEE-93B6-74A2-B7B99953E571}"/>
              </a:ext>
            </a:extLst>
          </p:cNvPr>
          <p:cNvSpPr>
            <a:spLocks/>
          </p:cNvSpPr>
          <p:nvPr/>
        </p:nvSpPr>
        <p:spPr>
          <a:xfrm rot="11769045">
            <a:off x="6786505" y="-1764497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D0716E7-B21A-0393-319B-7B3498D1D8DA}"/>
              </a:ext>
            </a:extLst>
          </p:cNvPr>
          <p:cNvSpPr>
            <a:spLocks/>
          </p:cNvSpPr>
          <p:nvPr/>
        </p:nvSpPr>
        <p:spPr>
          <a:xfrm rot="11769045">
            <a:off x="-433425" y="1462253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8299A41-6890-53F0-0F1A-9DE82AD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6241428" cy="1224000"/>
          </a:xfrm>
        </p:spPr>
        <p:txBody>
          <a:bodyPr>
            <a:normAutofit fontScale="90000"/>
          </a:bodyPr>
          <a:lstStyle/>
          <a:p>
            <a:r>
              <a:rPr lang="sv-FI">
                <a:solidFill>
                  <a:schemeClr val="tx2"/>
                </a:solidFill>
              </a:rPr>
              <a:t>Var får jag stöd och information?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81E3AF-2B34-2CBF-FA09-841FEF502BEA}"/>
              </a:ext>
            </a:extLst>
          </p:cNvPr>
          <p:cNvSpPr txBox="1"/>
          <p:nvPr/>
        </p:nvSpPr>
        <p:spPr>
          <a:xfrm>
            <a:off x="911424" y="1754977"/>
            <a:ext cx="518457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b="1" dirty="0">
                <a:solidFill>
                  <a:schemeClr val="accent1"/>
                </a:solidFill>
              </a:rPr>
              <a:t>Medborgare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Om frågan gäller pågående ärenden ger den myndighet vars ärende frågan gäller stöd.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Om frågan gäller digital förändring eller användning av meddelanden erbjuds stöd per telefon i </a:t>
            </a:r>
            <a:r>
              <a:rPr lang="sv-FI" b="1" dirty="0">
                <a:solidFill>
                  <a:schemeClr val="accent1"/>
                </a:solidFill>
              </a:rPr>
              <a:t>Rådgivning i Suomi.fi-tjänster mån–</a:t>
            </a:r>
            <a:r>
              <a:rPr lang="sv-FI" b="1" dirty="0" err="1">
                <a:solidFill>
                  <a:schemeClr val="accent1"/>
                </a:solidFill>
              </a:rPr>
              <a:t>fre</a:t>
            </a:r>
            <a:r>
              <a:rPr lang="sv-FI" b="1" dirty="0">
                <a:solidFill>
                  <a:schemeClr val="accent1"/>
                </a:solidFill>
              </a:rPr>
              <a:t> kl. 9–15, telefonnummer 0295 000</a:t>
            </a:r>
            <a:r>
              <a:rPr lang="sv-FI" dirty="0">
                <a:solidFill>
                  <a:schemeClr val="accent1"/>
                </a:solidFill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Även många som ger allmänt digitalt stöd kan svara på de vanligaste frågorna om Suomi.fi-meddelanden.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b="1" dirty="0">
                <a:solidFill>
                  <a:schemeClr val="accent1"/>
                </a:solidFill>
              </a:rPr>
              <a:t>Anvisningar för Suomi.fi-meddelanden: </a:t>
            </a:r>
            <a:r>
              <a:rPr lang="sv-FI" dirty="0">
                <a:solidFill>
                  <a:schemeClr val="accent1"/>
                </a:solidFill>
                <a:hlinkClick r:id="rId2"/>
              </a:rPr>
              <a:t>https://suomi.fi/sv/meddelanden</a:t>
            </a:r>
            <a:r>
              <a:rPr lang="sv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AutoShape 2" descr="preview">
            <a:extLst>
              <a:ext uri="{FF2B5EF4-FFF2-40B4-BE49-F238E27FC236}">
                <a16:creationId xmlns:a16="http://schemas.microsoft.com/office/drawing/2014/main" id="{FE9B6139-5787-D41F-2AC8-9121D4C5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D0D1699-FA30-5A0B-FCCF-C778235DB4C9}"/>
              </a:ext>
            </a:extLst>
          </p:cNvPr>
          <p:cNvSpPr txBox="1"/>
          <p:nvPr/>
        </p:nvSpPr>
        <p:spPr>
          <a:xfrm>
            <a:off x="6384032" y="1754977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b="1" dirty="0">
                <a:solidFill>
                  <a:schemeClr val="accent1"/>
                </a:solidFill>
              </a:rPr>
              <a:t>Digitala stödjare och kundservice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dirty="0">
                <a:solidFill>
                  <a:schemeClr val="accent1"/>
                </a:solidFill>
              </a:rPr>
              <a:t>Mer information om Suomi.fi-meddelanden: </a:t>
            </a:r>
            <a:r>
              <a:rPr lang="sv-FI" dirty="0">
                <a:solidFill>
                  <a:schemeClr val="accent1"/>
                </a:solidFill>
                <a:hlinkClick r:id="rId2"/>
              </a:rPr>
              <a:t>https://suomi.fi/sv/meddelanden</a:t>
            </a:r>
            <a:r>
              <a:rPr lang="sv-FI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b="1" dirty="0">
                <a:solidFill>
                  <a:schemeClr val="accent1"/>
                </a:solidFill>
              </a:rPr>
              <a:t>Bekanta dig med evenemang och material för digitala stödjare: </a:t>
            </a:r>
            <a:r>
              <a:rPr lang="sv-FI" dirty="0">
                <a:solidFill>
                  <a:schemeClr val="accent1"/>
                </a:solidFill>
              </a:rPr>
              <a:t>https://dvv.fi/sv/evenemang-inom-digitalt-stod</a:t>
            </a:r>
          </a:p>
        </p:txBody>
      </p:sp>
    </p:spTree>
    <p:extLst>
      <p:ext uri="{BB962C8B-B14F-4D97-AF65-F5344CB8AC3E}">
        <p14:creationId xmlns:p14="http://schemas.microsoft.com/office/powerpoint/2010/main" val="15850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49-8EE5-425C-D2BC-AE404354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9573798-4168-726F-50A2-82EDB564C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FI" dirty="0"/>
              <a:t>Prioritera Digitalt- förändringen fortsätter 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2CFCCD-8892-4435-EB5E-0A957511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ADF0F-00B6-EC67-AD41-83F54C40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0742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F0A0-DBB2-3B4D-F667-B3FC411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37A14C2-5025-6456-FB1D-487D4BB0DEB2}"/>
              </a:ext>
            </a:extLst>
          </p:cNvPr>
          <p:cNvCxnSpPr>
            <a:cxnSpLocks/>
          </p:cNvCxnSpPr>
          <p:nvPr/>
        </p:nvCxnSpPr>
        <p:spPr>
          <a:xfrm>
            <a:off x="412956" y="1405836"/>
            <a:ext cx="1152858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12A26B-9CE5-1A28-E409-774143D11908}"/>
              </a:ext>
            </a:extLst>
          </p:cNvPr>
          <p:cNvSpPr txBox="1"/>
          <p:nvPr/>
        </p:nvSpPr>
        <p:spPr>
          <a:xfrm>
            <a:off x="371391" y="1058630"/>
            <a:ext cx="2197638" cy="439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4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12.5.2025- 13.4.2026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0CCFB8-AA23-BA70-AA80-CC42AAA5DCE0}"/>
              </a:ext>
            </a:extLst>
          </p:cNvPr>
          <p:cNvSpPr txBox="1">
            <a:spLocks/>
          </p:cNvSpPr>
          <p:nvPr/>
        </p:nvSpPr>
        <p:spPr>
          <a:xfrm>
            <a:off x="347373" y="199587"/>
            <a:ext cx="8420544" cy="104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2400"/>
              <a:t>Faserna i Prioritera Digitalt-förändringen ur avsändarorganisationens synvinkel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57E4D7-094E-B411-BD5E-635D162EBD5C}"/>
              </a:ext>
            </a:extLst>
          </p:cNvPr>
          <p:cNvSpPr txBox="1"/>
          <p:nvPr/>
        </p:nvSpPr>
        <p:spPr>
          <a:xfrm>
            <a:off x="3262253" y="1058631"/>
            <a:ext cx="2354775" cy="355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>
                <a:solidFill>
                  <a:srgbClr val="003479"/>
                </a:solidFill>
                <a:latin typeface="Arial" panose="020B0604020202020204"/>
              </a:rPr>
              <a:t>Från och med 14.4.2026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FDD718-8245-A601-3954-3767B0717499}"/>
              </a:ext>
            </a:extLst>
          </p:cNvPr>
          <p:cNvSpPr txBox="1"/>
          <p:nvPr/>
        </p:nvSpPr>
        <p:spPr>
          <a:xfrm>
            <a:off x="8619744" y="1058631"/>
            <a:ext cx="3321800" cy="33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400" b="1" dirty="0">
                <a:solidFill>
                  <a:srgbClr val="003479"/>
                </a:solidFill>
                <a:latin typeface="Arial" panose="020B0604020202020204"/>
              </a:rPr>
              <a:t>Slutet av 2026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79F4F5-9EC6-9EBA-31CC-E42A61719A95}"/>
              </a:ext>
            </a:extLst>
          </p:cNvPr>
          <p:cNvSpPr/>
          <p:nvPr/>
        </p:nvSpPr>
        <p:spPr>
          <a:xfrm>
            <a:off x="412956" y="1575857"/>
            <a:ext cx="2796490" cy="5160223"/>
          </a:xfrm>
          <a:prstGeom prst="rect">
            <a:avLst/>
          </a:prstGeom>
          <a:solidFill>
            <a:srgbClr val="DEF7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1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Uppmaning att aktivera Suomi.fi-meddelanden</a:t>
            </a:r>
            <a:br>
              <a:rPr lang="sv-FI" sz="1400" b="1" dirty="0">
                <a:solidFill>
                  <a:schemeClr val="tx2"/>
                </a:solidFill>
              </a:rPr>
            </a:br>
            <a:r>
              <a:rPr lang="sv-FI" sz="1400" b="1" dirty="0">
                <a:solidFill>
                  <a:schemeClr val="tx2"/>
                </a:solidFill>
              </a:rPr>
              <a:t>(12.5.2025 – 13.4.2026)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Man blir erbjuden att aktivera Suomi-fi-meddelanden när man identifierar sig starkt i någon av den offentliga förvaltningens e-tjänster.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Förslaget kan förbigås.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Suomi.fi-meddelanden används för närvarande av över 2,6 miljoner användare, medan cirka 4,3 miljoner använder den offentliga förvaltningens tjänster elektroniskt.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EA15300-8B57-9E0F-00DE-F0BFF7E825EE}"/>
              </a:ext>
            </a:extLst>
          </p:cNvPr>
          <p:cNvSpPr/>
          <p:nvPr/>
        </p:nvSpPr>
        <p:spPr>
          <a:xfrm>
            <a:off x="3203854" y="1575857"/>
            <a:ext cx="5404699" cy="5160223"/>
          </a:xfrm>
          <a:prstGeom prst="rect">
            <a:avLst/>
          </a:prstGeom>
          <a:solidFill>
            <a:srgbClr val="CE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2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Myndighetskommunikation i första hand digitalt</a:t>
            </a:r>
            <a:br>
              <a:rPr lang="sv-FI" sz="1400" b="1" dirty="0">
                <a:solidFill>
                  <a:schemeClr val="tx2"/>
                </a:solidFill>
              </a:rPr>
            </a:br>
            <a:r>
              <a:rPr lang="sv-FI" sz="1400" b="1" dirty="0">
                <a:solidFill>
                  <a:schemeClr val="tx2"/>
                </a:solidFill>
              </a:rPr>
              <a:t>(lagen träder i kraft 14.4.2026)</a:t>
            </a:r>
            <a:r>
              <a:rPr lang="sv-FI" sz="14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En digital postlåda i Suomi.fi-meddelanden skapas när personen identifierar sig i den offentliga förvaltningens elektroniska tjänst (såsom kommunens, välfärdsområdets eller statens e-tjänst).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Användaren kan inte neka till att skapa en postlåda, men kan återgå till </a:t>
            </a:r>
            <a:r>
              <a:rPr lang="sv-FI" sz="1200" dirty="0" err="1">
                <a:solidFill>
                  <a:schemeClr val="tx2"/>
                </a:solidFill>
              </a:rPr>
              <a:t>papperspost</a:t>
            </a:r>
            <a:r>
              <a:rPr lang="sv-FI" sz="1200" dirty="0">
                <a:solidFill>
                  <a:schemeClr val="tx2"/>
                </a:solidFill>
              </a:rPr>
              <a:t> om hen så önskar.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Ändringen gäller endast myndiga personer som uträttar ärenden elektroniskt och som har ett finländskt identifieringsverktyg.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Postlådan skapas inte för dem som inte har identifieringsverktyg, som inte använder tjänster som kräver stark autentisering, är minderåriga eller står under intressebevakning.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Man ska komma ihåg att besöka och följa upp posten i den digitala postlådan.</a:t>
            </a:r>
          </a:p>
          <a:p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93777BA-23B8-17BC-1AB9-08641C6958A2}"/>
              </a:ext>
            </a:extLst>
          </p:cNvPr>
          <p:cNvSpPr/>
          <p:nvPr/>
        </p:nvSpPr>
        <p:spPr>
          <a:xfrm>
            <a:off x="8614148" y="1575856"/>
            <a:ext cx="3352719" cy="5160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sv-FI" sz="1400" b="1" dirty="0">
                <a:solidFill>
                  <a:schemeClr val="tx2"/>
                </a:solidFill>
              </a:rPr>
              <a:t>STEG 3 </a:t>
            </a:r>
          </a:p>
          <a:p>
            <a:pPr>
              <a:spcAft>
                <a:spcPts val="1200"/>
              </a:spcAft>
            </a:pPr>
            <a:r>
              <a:rPr lang="sv-FI" sz="1400" b="1" dirty="0">
                <a:solidFill>
                  <a:schemeClr val="tx2"/>
                </a:solidFill>
              </a:rPr>
              <a:t>Möjlighet att välja digital posttjänst (i slutet av 2026):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Personen kan välja att ta emot myndighetspost, förutom via Suomi.fi, även på en så kallad privat digital posttjänst som uppfyller informationssäkerhetskraven och andra krav för myndigheternas förmedlande av meddelanden.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 dirty="0">
                <a:solidFill>
                  <a:schemeClr val="tx2"/>
                </a:solidFill>
              </a:rPr>
              <a:t>Valfriheten förutsätter lagstiftning och tekniska framsteg som bara är i startgroparna.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418D6EF-0014-93F0-BE71-BBEDA28A56D2}"/>
              </a:ext>
            </a:extLst>
          </p:cNvPr>
          <p:cNvCxnSpPr>
            <a:cxnSpLocks/>
          </p:cNvCxnSpPr>
          <p:nvPr/>
        </p:nvCxnSpPr>
        <p:spPr>
          <a:xfrm flipV="1">
            <a:off x="3209449" y="1133392"/>
            <a:ext cx="0" cy="558575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82C24CF-FF0E-64E6-A242-17E6552DE38A}"/>
              </a:ext>
            </a:extLst>
          </p:cNvPr>
          <p:cNvCxnSpPr>
            <a:cxnSpLocks/>
          </p:cNvCxnSpPr>
          <p:nvPr/>
        </p:nvCxnSpPr>
        <p:spPr>
          <a:xfrm flipV="1">
            <a:off x="8614148" y="1133392"/>
            <a:ext cx="0" cy="552792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A0E22B0-F319-63EC-034D-F721AAF52226}"/>
              </a:ext>
            </a:extLst>
          </p:cNvPr>
          <p:cNvSpPr/>
          <p:nvPr/>
        </p:nvSpPr>
        <p:spPr>
          <a:xfrm>
            <a:off x="519260" y="4878220"/>
            <a:ext cx="8062329" cy="1780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000" tIns="72000" rIns="144000" rtlCol="0" anchor="t"/>
          <a:lstStyle/>
          <a:p>
            <a:pPr>
              <a:spcAft>
                <a:spcPts val="600"/>
              </a:spcAft>
            </a:pPr>
            <a:r>
              <a:rPr lang="sv-FI" sz="1400" b="1">
                <a:solidFill>
                  <a:schemeClr val="tx2"/>
                </a:solidFill>
              </a:rPr>
              <a:t>Vad innebär det för avsändarorganisationen?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Användningen av Suomi.fi-meddelanden bör utvidgas och REST-gränssnittet tas i användning.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De gamla anslutningstyperna tas ur bruk i slutet av 2026.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Organisationerna når mer heltäckande och omfattande ut genom Suomi.fi-meddelanden då antalet mottagare av myndighetspost hela tiden ökar – 2026 till och med över 4 miljoner personer.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07D287-B100-5031-FB9D-E9A7F70A3551}"/>
              </a:ext>
            </a:extLst>
          </p:cNvPr>
          <p:cNvSpPr/>
          <p:nvPr/>
        </p:nvSpPr>
        <p:spPr>
          <a:xfrm>
            <a:off x="8680945" y="4881454"/>
            <a:ext cx="3207933" cy="1790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>
              <a:spcAft>
                <a:spcPts val="600"/>
              </a:spcAft>
            </a:pPr>
            <a:r>
              <a:rPr lang="sv-FI" sz="1200" b="1">
                <a:solidFill>
                  <a:schemeClr val="tx2"/>
                </a:solidFill>
              </a:rPr>
              <a:t>Vad innebär det för avsändarorganisationen?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Ändringsbehoven för avsändarna minimeras.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sv-FI" sz="1200">
                <a:solidFill>
                  <a:schemeClr val="tx2"/>
                </a:solidFill>
              </a:rPr>
              <a:t>MDB informerar närmare om saken när planeringen preciseras och lagberedningen framskrider.</a:t>
            </a:r>
          </a:p>
        </p:txBody>
      </p:sp>
    </p:spTree>
    <p:extLst>
      <p:ext uri="{BB962C8B-B14F-4D97-AF65-F5344CB8AC3E}">
        <p14:creationId xmlns:p14="http://schemas.microsoft.com/office/powerpoint/2010/main" val="1229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tx2"/>
                </a:solidFill>
              </a:rPr>
              <a:t>Vad lönar det sig att göra nu?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95920D0-0467-3231-1A00-EA953518C1D0}"/>
              </a:ext>
            </a:extLst>
          </p:cNvPr>
          <p:cNvSpPr txBox="1">
            <a:spLocks/>
          </p:cNvSpPr>
          <p:nvPr/>
        </p:nvSpPr>
        <p:spPr>
          <a:xfrm>
            <a:off x="506664" y="1844824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Främja användningen och utnyttjandet av Suomi.fi-meddelanden 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kumimoji="0" lang="sv-FI" sz="2000" b="0" i="0" u="none" strike="noStrike" cap="none" normalizeH="0" baseline="0" noProof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5AF3F6-F471-C830-AED1-D0D8AD27E1F2}"/>
              </a:ext>
            </a:extLst>
          </p:cNvPr>
          <p:cNvSpPr txBox="1"/>
          <p:nvPr/>
        </p:nvSpPr>
        <p:spPr>
          <a:xfrm>
            <a:off x="506664" y="2268781"/>
            <a:ext cx="1069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Skyldigheten att använda Suomi.fi-meddelanden förblir oförändrad och i och med prioriteringen är det möjligt att nå över fyra miljoner medborgare. Övergå också till att använda REST-gränssnittet för Suomi.fi-meddelanden. Egenskaperna i gränssnittet utvecklas så att de motsvarar de ändringar som krävs för privata aktörer att delta. Alla organisationer som använder Suomi.fi-meddelanden ska övergå till REST-gränssnittet senast 1.1.2027.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A78929F-82BB-2CF0-D7C1-E19A5EADF065}"/>
              </a:ext>
            </a:extLst>
          </p:cNvPr>
          <p:cNvSpPr txBox="1">
            <a:spLocks/>
          </p:cNvSpPr>
          <p:nvPr/>
        </p:nvSpPr>
        <p:spPr>
          <a:xfrm>
            <a:off x="506664" y="3801838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Det lönar sig inte att utföra separata anslutningar till privata digitala posttjänster</a:t>
            </a: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b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kumimoji="0" lang="sv-FI" sz="2000" b="0" i="0" u="none" strike="noStrike" cap="none" normalizeH="0" baseline="0" noProof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61C3F-EBBD-2247-7895-095C288E9913}"/>
              </a:ext>
            </a:extLst>
          </p:cNvPr>
          <p:cNvSpPr txBox="1"/>
          <p:nvPr/>
        </p:nvSpPr>
        <p:spPr>
          <a:xfrm>
            <a:off x="506664" y="4541482"/>
            <a:ext cx="1069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Även i framtiden går myndighetskommunikationen via en centraliserad bakgrundstjänst som administreras av MDB, där integrationen med privata tjänster äger rum. 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Lagstiftningen gör det inte möjligt för organisationer med användningsskyldighet att använda privata aktörer för myndighetsdelgivningar </a:t>
            </a: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nu eller i fortsättningen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, om organisationen inte sökt undantagslov.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3479"/>
              </a:solidFill>
              <a:latin typeface="Arial" panose="020B0604020202020204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Organisationer är även i fortsättningen skyldiga att använda Suomi.fi-meddelanden.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>
                <a:solidFill>
                  <a:schemeClr val="bg1"/>
                </a:solidFill>
              </a:rPr>
              <a:t>Håll dig uppdaterad med framskridandet</a:t>
            </a:r>
          </a:p>
        </p:txBody>
      </p:sp>
      <p:sp>
        <p:nvSpPr>
          <p:cNvPr id="3" name="Kyynel 2">
            <a:extLst>
              <a:ext uri="{FF2B5EF4-FFF2-40B4-BE49-F238E27FC236}">
                <a16:creationId xmlns:a16="http://schemas.microsoft.com/office/drawing/2014/main" id="{D190FD88-2354-1890-D630-51CAD1838655}"/>
              </a:ext>
            </a:extLst>
          </p:cNvPr>
          <p:cNvSpPr/>
          <p:nvPr/>
        </p:nvSpPr>
        <p:spPr>
          <a:xfrm rot="10800000">
            <a:off x="4655840" y="1628800"/>
            <a:ext cx="4032448" cy="4015224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Kyynel 3">
            <a:extLst>
              <a:ext uri="{FF2B5EF4-FFF2-40B4-BE49-F238E27FC236}">
                <a16:creationId xmlns:a16="http://schemas.microsoft.com/office/drawing/2014/main" id="{6728FA1A-8DEE-9EE8-D5BE-A372717FD7F0}"/>
              </a:ext>
            </a:extLst>
          </p:cNvPr>
          <p:cNvSpPr/>
          <p:nvPr/>
        </p:nvSpPr>
        <p:spPr>
          <a:xfrm rot="5400000">
            <a:off x="632064" y="1945696"/>
            <a:ext cx="3677980" cy="3677980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7D5A65-4A7C-33DA-6148-0E4F4CF2BB95}"/>
              </a:ext>
            </a:extLst>
          </p:cNvPr>
          <p:cNvSpPr txBox="1"/>
          <p:nvPr/>
        </p:nvSpPr>
        <p:spPr>
          <a:xfrm>
            <a:off x="8943621" y="4050288"/>
            <a:ext cx="3139522" cy="1593736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</a:rPr>
              <a:t>Anslut dig till distributionslistorna</a:t>
            </a:r>
            <a:b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</a:rPr>
            </a:br>
            <a:r>
              <a:rPr kumimoji="0" lang="sv-FI" sz="17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https://response.questback.com/dvv/digiensin-jakelulistat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9E48BD-EF0E-8794-3F30-95004251D85D}"/>
              </a:ext>
            </a:extLst>
          </p:cNvPr>
          <p:cNvSpPr txBox="1"/>
          <p:nvPr/>
        </p:nvSpPr>
        <p:spPr>
          <a:xfrm>
            <a:off x="640906" y="2824749"/>
            <a:ext cx="3677979" cy="66764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Följ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7C930A-61DF-6A40-E58C-22E38058A794}"/>
              </a:ext>
            </a:extLst>
          </p:cNvPr>
          <p:cNvSpPr txBox="1"/>
          <p:nvPr/>
        </p:nvSpPr>
        <p:spPr>
          <a:xfrm>
            <a:off x="4718373" y="2423455"/>
            <a:ext cx="4179129" cy="80258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Delta</a:t>
            </a:r>
          </a:p>
        </p:txBody>
      </p:sp>
      <p:sp>
        <p:nvSpPr>
          <p:cNvPr id="9" name="Kyynel 8">
            <a:extLst>
              <a:ext uri="{FF2B5EF4-FFF2-40B4-BE49-F238E27FC236}">
                <a16:creationId xmlns:a16="http://schemas.microsoft.com/office/drawing/2014/main" id="{7911B8F1-14FC-D7C5-08BE-0D27D89B4240}"/>
              </a:ext>
            </a:extLst>
          </p:cNvPr>
          <p:cNvSpPr/>
          <p:nvPr/>
        </p:nvSpPr>
        <p:spPr>
          <a:xfrm rot="10800000">
            <a:off x="8968768" y="1979656"/>
            <a:ext cx="1690185" cy="169018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kuvio, kuvakaappaus, mustavalkoinen, ommel&#10;&#10;Kuvaus luotu automaattisesti">
            <a:extLst>
              <a:ext uri="{FF2B5EF4-FFF2-40B4-BE49-F238E27FC236}">
                <a16:creationId xmlns:a16="http://schemas.microsoft.com/office/drawing/2014/main" id="{FE7D0F64-4952-432D-16D5-58D879AF0D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32" y="2326601"/>
            <a:ext cx="1121025" cy="112102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39AC354-F3A4-F28C-DB95-9AA7C18CCADB}"/>
              </a:ext>
            </a:extLst>
          </p:cNvPr>
          <p:cNvSpPr txBox="1"/>
          <p:nvPr/>
        </p:nvSpPr>
        <p:spPr>
          <a:xfrm>
            <a:off x="856324" y="3492396"/>
            <a:ext cx="342335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Nyhetsbrev, meddelanden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Projektets webbplats och material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Sociala medier: @dvvfi, #PrioriteraDigitalt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C2D5906-1C85-F20C-27AA-96BA500D0621}"/>
              </a:ext>
            </a:extLst>
          </p:cNvPr>
          <p:cNvSpPr txBox="1"/>
          <p:nvPr/>
        </p:nvSpPr>
        <p:spPr>
          <a:xfrm>
            <a:off x="5098039" y="3170937"/>
            <a:ext cx="39000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Projektpresentationer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Information om Suomi.fi-meddelanden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Samarbete i utvecklingen, kommunikation och ordnandet av digitalt stöd</a:t>
            </a:r>
          </a:p>
        </p:txBody>
      </p:sp>
    </p:spTree>
    <p:extLst>
      <p:ext uri="{BB962C8B-B14F-4D97-AF65-F5344CB8AC3E}">
        <p14:creationId xmlns:p14="http://schemas.microsoft.com/office/powerpoint/2010/main" val="29864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95AA03-E77A-48B7-A760-A6FA4714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731D7-63D0-4C91-AF44-68EB4D46157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19.3.2026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A46A82-D4BF-4AAA-A55C-B866ABE7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D658B6-901E-4DC3-8BE8-B1C22EE8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216A4-0EFA-4E1D-957F-65BF0187D28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32F3052-8C37-0643-B88B-156E3435596A}"/>
              </a:ext>
            </a:extLst>
          </p:cNvPr>
          <p:cNvSpPr>
            <a:spLocks/>
          </p:cNvSpPr>
          <p:nvPr/>
        </p:nvSpPr>
        <p:spPr>
          <a:xfrm rot="17453783">
            <a:off x="7154408" y="1468210"/>
            <a:ext cx="4352861" cy="4357958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567629" y="1253086"/>
            <a:ext cx="6741037" cy="416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1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I enlighet med regeringsprogrammet övergår Finland stegvis till att prioritera digitala tjänster i myndighetsärenden. Lagstiftningen ändras så att den digitala myndighetskommunikationen blir den primära kanalen.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1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sv-FI" sz="21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Från och med 14.4.2026</a:t>
            </a:r>
            <a:r>
              <a:rPr lang="sv-FI" sz="2100" dirty="0">
                <a:solidFill>
                  <a:srgbClr val="003479"/>
                </a:solidFill>
                <a:ea typeface="Arial"/>
              </a:rPr>
              <a:t>, när lagstiftningen om digital prioritering av officiell post träder i kraft,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får </a:t>
            </a:r>
            <a:r>
              <a:rPr kumimoji="0" lang="sv-FI" sz="21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de som uträttar ärenden digitalt i första hand myndighetspost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(t.ex. beslut) </a:t>
            </a:r>
            <a:r>
              <a:rPr kumimoji="0" lang="sv-FI" sz="21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digitalt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i stället för </a:t>
            </a:r>
            <a:r>
              <a:rPr kumimoji="0" lang="sv-FI" sz="210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papperspost</a:t>
            </a:r>
            <a:r>
              <a:rPr kumimoji="0" lang="sv-FI" sz="21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.</a:t>
            </a:r>
            <a:r>
              <a:rPr kumimoji="0" lang="sv-FI" sz="21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1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1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En person som sköter sina ärenden digitalt styrs till att ta Suomi.fi‑meddelanden i bruk när hen starkt identifierar sig i en elektronisk tjänst inom den offentliga förvaltningen.</a:t>
            </a:r>
            <a:endParaRPr kumimoji="0" lang="sv-FI" sz="2100" b="0" i="0" u="none" strike="noStrike" cap="none" normalizeH="0" baseline="0" noProof="0" dirty="0">
              <a:ln>
                <a:noFill/>
              </a:ln>
              <a:solidFill>
                <a:srgbClr val="003479"/>
              </a:solidFill>
              <a:uLnTx/>
              <a:uFillTx/>
              <a:latin typeface="Arial" panose="020B0604020202020204"/>
              <a:ea typeface="Arial"/>
              <a:cs typeface="+mn-cs"/>
            </a:endParaRP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/>
          </p:cNvSpPr>
          <p:nvPr/>
        </p:nvSpPr>
        <p:spPr>
          <a:xfrm>
            <a:off x="506664" y="227844"/>
            <a:ext cx="10989936" cy="76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2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j-cs"/>
              </a:rPr>
              <a:t>Vad handlar Prioritera Digitalt -förändringen om?</a:t>
            </a:r>
          </a:p>
        </p:txBody>
      </p:sp>
      <p:sp>
        <p:nvSpPr>
          <p:cNvPr id="108" name="Vapaamuotoinen: Muoto 107">
            <a:extLst>
              <a:ext uri="{FF2B5EF4-FFF2-40B4-BE49-F238E27FC236}">
                <a16:creationId xmlns:a16="http://schemas.microsoft.com/office/drawing/2014/main" id="{FE564ED7-3BFA-226F-6BE3-A98F41BF007E}"/>
              </a:ext>
            </a:extLst>
          </p:cNvPr>
          <p:cNvSpPr/>
          <p:nvPr/>
        </p:nvSpPr>
        <p:spPr>
          <a:xfrm rot="19918147">
            <a:off x="8392589" y="2218682"/>
            <a:ext cx="442169" cy="195262"/>
          </a:xfrm>
          <a:custGeom>
            <a:avLst/>
            <a:gdLst>
              <a:gd name="connsiteX0" fmla="*/ 0 w 498157"/>
              <a:gd name="connsiteY0" fmla="*/ 7620 h 202882"/>
              <a:gd name="connsiteX1" fmla="*/ 248603 w 498157"/>
              <a:gd name="connsiteY1" fmla="*/ 202882 h 202882"/>
              <a:gd name="connsiteX2" fmla="*/ 498158 w 498157"/>
              <a:gd name="connsiteY2" fmla="*/ 0 h 202882"/>
              <a:gd name="connsiteX0" fmla="*/ 0 w 442169"/>
              <a:gd name="connsiteY0" fmla="*/ 0 h 195262"/>
              <a:gd name="connsiteX1" fmla="*/ 248603 w 442169"/>
              <a:gd name="connsiteY1" fmla="*/ 195262 h 195262"/>
              <a:gd name="connsiteX2" fmla="*/ 442169 w 442169"/>
              <a:gd name="connsiteY2" fmla="*/ 48899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69" h="195262">
                <a:moveTo>
                  <a:pt x="0" y="0"/>
                </a:moveTo>
                <a:lnTo>
                  <a:pt x="248603" y="195262"/>
                </a:lnTo>
                <a:cubicBezTo>
                  <a:pt x="331470" y="127635"/>
                  <a:pt x="358349" y="116526"/>
                  <a:pt x="442169" y="48899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Vapaamuotoinen: Muoto 130">
            <a:extLst>
              <a:ext uri="{FF2B5EF4-FFF2-40B4-BE49-F238E27FC236}">
                <a16:creationId xmlns:a16="http://schemas.microsoft.com/office/drawing/2014/main" id="{091FCB87-4E88-509E-311B-FA7D88EC13A0}"/>
              </a:ext>
            </a:extLst>
          </p:cNvPr>
          <p:cNvSpPr/>
          <p:nvPr/>
        </p:nvSpPr>
        <p:spPr>
          <a:xfrm rot="19918147">
            <a:off x="8404845" y="2182124"/>
            <a:ext cx="515303" cy="344805"/>
          </a:xfrm>
          <a:custGeom>
            <a:avLst/>
            <a:gdLst>
              <a:gd name="connsiteX0" fmla="*/ 952 w 515303"/>
              <a:gd name="connsiteY0" fmla="*/ 0 h 344805"/>
              <a:gd name="connsiteX1" fmla="*/ 955 w 515303"/>
              <a:gd name="connsiteY1" fmla="*/ 952 h 344805"/>
              <a:gd name="connsiteX2" fmla="*/ 0 w 515303"/>
              <a:gd name="connsiteY2" fmla="*/ 952 h 344805"/>
              <a:gd name="connsiteX3" fmla="*/ 332806 w 515303"/>
              <a:gd name="connsiteY3" fmla="*/ 952 h 344805"/>
              <a:gd name="connsiteX4" fmla="*/ 515303 w 515303"/>
              <a:gd name="connsiteY4" fmla="*/ 98113 h 344805"/>
              <a:gd name="connsiteX5" fmla="*/ 515303 w 515303"/>
              <a:gd name="connsiteY5" fmla="*/ 344805 h 344805"/>
              <a:gd name="connsiteX6" fmla="*/ 1905 w 515303"/>
              <a:gd name="connsiteY6" fmla="*/ 344805 h 344805"/>
              <a:gd name="connsiteX7" fmla="*/ 955 w 515303"/>
              <a:gd name="connsiteY7" fmla="*/ 952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03" h="344805">
                <a:moveTo>
                  <a:pt x="952" y="0"/>
                </a:moveTo>
                <a:lnTo>
                  <a:pt x="955" y="952"/>
                </a:lnTo>
                <a:lnTo>
                  <a:pt x="0" y="952"/>
                </a:lnTo>
                <a:close/>
                <a:moveTo>
                  <a:pt x="332806" y="952"/>
                </a:moveTo>
                <a:lnTo>
                  <a:pt x="515303" y="98113"/>
                </a:lnTo>
                <a:lnTo>
                  <a:pt x="515303" y="344805"/>
                </a:lnTo>
                <a:cubicBezTo>
                  <a:pt x="343853" y="344805"/>
                  <a:pt x="172403" y="344805"/>
                  <a:pt x="1905" y="344805"/>
                </a:cubicBezTo>
                <a:lnTo>
                  <a:pt x="955" y="952"/>
                </a:lnTo>
                <a:close/>
              </a:path>
            </a:pathLst>
          </a:custGeom>
          <a:noFill/>
          <a:ln w="38100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Kuva 3">
            <a:extLst>
              <a:ext uri="{FF2B5EF4-FFF2-40B4-BE49-F238E27FC236}">
                <a16:creationId xmlns:a16="http://schemas.microsoft.com/office/drawing/2014/main" id="{EC5F60E1-A225-E79E-FE4E-8C13E539F4BF}"/>
              </a:ext>
            </a:extLst>
          </p:cNvPr>
          <p:cNvGrpSpPr/>
          <p:nvPr/>
        </p:nvGrpSpPr>
        <p:grpSpPr>
          <a:xfrm>
            <a:off x="9491058" y="3456125"/>
            <a:ext cx="1218632" cy="2070332"/>
            <a:chOff x="9412842" y="3393477"/>
            <a:chExt cx="1218632" cy="2070332"/>
          </a:xfrm>
          <a:noFill/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F991DE5D-C1A7-B47B-64DB-8AC08F54E2E5}"/>
                </a:ext>
              </a:extLst>
            </p:cNvPr>
            <p:cNvSpPr/>
            <p:nvPr/>
          </p:nvSpPr>
          <p:spPr>
            <a:xfrm>
              <a:off x="9421792" y="3735052"/>
              <a:ext cx="1199241" cy="14915"/>
            </a:xfrm>
            <a:custGeom>
              <a:avLst/>
              <a:gdLst>
                <a:gd name="connsiteX0" fmla="*/ 0 w 1199241"/>
                <a:gd name="connsiteY0" fmla="*/ 0 h 14915"/>
                <a:gd name="connsiteX1" fmla="*/ 1199242 w 119924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9241" h="14915">
                  <a:moveTo>
                    <a:pt x="0" y="0"/>
                  </a:moveTo>
                  <a:lnTo>
                    <a:pt x="119924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Kuva 3">
              <a:extLst>
                <a:ext uri="{FF2B5EF4-FFF2-40B4-BE49-F238E27FC236}">
                  <a16:creationId xmlns:a16="http://schemas.microsoft.com/office/drawing/2014/main" id="{8DF80E3A-20DB-CFF4-A785-320DCE5040A4}"/>
                </a:ext>
              </a:extLst>
            </p:cNvPr>
            <p:cNvGrpSpPr/>
            <p:nvPr/>
          </p:nvGrpSpPr>
          <p:grpSpPr>
            <a:xfrm>
              <a:off x="9412842" y="3393477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93F30C3E-A879-8BAB-31A4-351B8B92BBFE}"/>
                  </a:ext>
                </a:extLst>
              </p:cNvPr>
              <p:cNvSpPr/>
              <p:nvPr/>
            </p:nvSpPr>
            <p:spPr>
              <a:xfrm>
                <a:off x="9412842" y="3393477"/>
                <a:ext cx="1218632" cy="2070332"/>
              </a:xfrm>
              <a:custGeom>
                <a:avLst/>
                <a:gdLst>
                  <a:gd name="connsiteX0" fmla="*/ 1062015 w 1218632"/>
                  <a:gd name="connsiteY0" fmla="*/ 0 h 2070332"/>
                  <a:gd name="connsiteX1" fmla="*/ 1218633 w 1218632"/>
                  <a:gd name="connsiteY1" fmla="*/ 156617 h 2070332"/>
                  <a:gd name="connsiteX2" fmla="*/ 1218633 w 1218632"/>
                  <a:gd name="connsiteY2" fmla="*/ 1913716 h 2070332"/>
                  <a:gd name="connsiteX3" fmla="*/ 1062015 w 1218632"/>
                  <a:gd name="connsiteY3" fmla="*/ 2070333 h 2070332"/>
                  <a:gd name="connsiteX4" fmla="*/ 156617 w 1218632"/>
                  <a:gd name="connsiteY4" fmla="*/ 2070333 h 2070332"/>
                  <a:gd name="connsiteX5" fmla="*/ 0 w 1218632"/>
                  <a:gd name="connsiteY5" fmla="*/ 1913715 h 2070332"/>
                  <a:gd name="connsiteX6" fmla="*/ 0 w 1218632"/>
                  <a:gd name="connsiteY6" fmla="*/ 156617 h 2070332"/>
                  <a:gd name="connsiteX7" fmla="*/ 156617 w 1218632"/>
                  <a:gd name="connsiteY7" fmla="*/ 0 h 20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8632" h="2070332">
                    <a:moveTo>
                      <a:pt x="1062015" y="0"/>
                    </a:moveTo>
                    <a:cubicBezTo>
                      <a:pt x="1148513" y="0"/>
                      <a:pt x="1218633" y="70120"/>
                      <a:pt x="1218633" y="156617"/>
                    </a:cubicBezTo>
                    <a:lnTo>
                      <a:pt x="1218633" y="1913716"/>
                    </a:lnTo>
                    <a:cubicBezTo>
                      <a:pt x="1218633" y="2000213"/>
                      <a:pt x="1148513" y="2070333"/>
                      <a:pt x="1062015" y="2070333"/>
                    </a:cubicBezTo>
                    <a:lnTo>
                      <a:pt x="156617" y="2070333"/>
                    </a:lnTo>
                    <a:cubicBezTo>
                      <a:pt x="70120" y="2070333"/>
                      <a:pt x="0" y="2000213"/>
                      <a:pt x="0" y="1913715"/>
                    </a:cubicBezTo>
                    <a:lnTo>
                      <a:pt x="0" y="156617"/>
                    </a:lnTo>
                    <a:cubicBezTo>
                      <a:pt x="0" y="70120"/>
                      <a:pt x="70120" y="0"/>
                      <a:pt x="156617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EC33CDDB-619C-873E-7BDF-D4544E249A70}"/>
                  </a:ext>
                </a:extLst>
              </p:cNvPr>
              <p:cNvSpPr/>
              <p:nvPr/>
            </p:nvSpPr>
            <p:spPr>
              <a:xfrm>
                <a:off x="9421792" y="5195323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D70262C-AAC1-5153-6132-47AB9533ABB5}"/>
                  </a:ext>
                </a:extLst>
              </p:cNvPr>
              <p:cNvSpPr/>
              <p:nvPr/>
            </p:nvSpPr>
            <p:spPr>
              <a:xfrm>
                <a:off x="9960257" y="5335532"/>
                <a:ext cx="122310" cy="14915"/>
              </a:xfrm>
              <a:custGeom>
                <a:avLst/>
                <a:gdLst>
                  <a:gd name="connsiteX0" fmla="*/ 0 w 122310"/>
                  <a:gd name="connsiteY0" fmla="*/ 0 h 14915"/>
                  <a:gd name="connsiteX1" fmla="*/ 122311 w 122310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10" h="14915">
                    <a:moveTo>
                      <a:pt x="0" y="0"/>
                    </a:moveTo>
                    <a:lnTo>
                      <a:pt x="122311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Kuva 3">
                <a:extLst>
                  <a:ext uri="{FF2B5EF4-FFF2-40B4-BE49-F238E27FC236}">
                    <a16:creationId xmlns:a16="http://schemas.microsoft.com/office/drawing/2014/main" id="{6926FA8B-785E-9966-7722-F2C2AE68DD00}"/>
                  </a:ext>
                </a:extLst>
              </p:cNvPr>
              <p:cNvGrpSpPr/>
              <p:nvPr/>
            </p:nvGrpSpPr>
            <p:grpSpPr>
              <a:xfrm>
                <a:off x="9785741" y="3573960"/>
                <a:ext cx="471343" cy="14915"/>
                <a:chOff x="9785741" y="3573960"/>
                <a:chExt cx="471343" cy="14915"/>
              </a:xfrm>
              <a:noFill/>
            </p:grpSpPr>
            <p:sp>
              <p:nvSpPr>
                <p:cNvPr id="22" name="Vapaamuotoinen: Muoto 21">
                  <a:extLst>
                    <a:ext uri="{FF2B5EF4-FFF2-40B4-BE49-F238E27FC236}">
                      <a16:creationId xmlns:a16="http://schemas.microsoft.com/office/drawing/2014/main" id="{3871A2B1-8436-078C-0B24-D590455D5132}"/>
                    </a:ext>
                  </a:extLst>
                </p:cNvPr>
                <p:cNvSpPr/>
                <p:nvPr/>
              </p:nvSpPr>
              <p:spPr>
                <a:xfrm>
                  <a:off x="9930426" y="3573960"/>
                  <a:ext cx="326659" cy="14915"/>
                </a:xfrm>
                <a:custGeom>
                  <a:avLst/>
                  <a:gdLst>
                    <a:gd name="connsiteX0" fmla="*/ 0 w 326659"/>
                    <a:gd name="connsiteY0" fmla="*/ 0 h 14915"/>
                    <a:gd name="connsiteX1" fmla="*/ 326659 w 326659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659" h="14915">
                      <a:moveTo>
                        <a:pt x="0" y="0"/>
                      </a:moveTo>
                      <a:lnTo>
                        <a:pt x="326659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apaamuotoinen: Muoto 23">
                  <a:extLst>
                    <a:ext uri="{FF2B5EF4-FFF2-40B4-BE49-F238E27FC236}">
                      <a16:creationId xmlns:a16="http://schemas.microsoft.com/office/drawing/2014/main" id="{6EF5F3AE-DE29-DE60-84E4-B4D5412655EB}"/>
                    </a:ext>
                  </a:extLst>
                </p:cNvPr>
                <p:cNvSpPr/>
                <p:nvPr/>
              </p:nvSpPr>
              <p:spPr>
                <a:xfrm>
                  <a:off x="9785741" y="3573960"/>
                  <a:ext cx="14915" cy="14915"/>
                </a:xfrm>
                <a:custGeom>
                  <a:avLst/>
                  <a:gdLst>
                    <a:gd name="connsiteX0" fmla="*/ 0 w 14915"/>
                    <a:gd name="connsiteY0" fmla="*/ 0 h 14915"/>
                    <a:gd name="connsiteX1" fmla="*/ 0 w 14915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15" h="1491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" name="Kuva 3">
            <a:extLst>
              <a:ext uri="{FF2B5EF4-FFF2-40B4-BE49-F238E27FC236}">
                <a16:creationId xmlns:a16="http://schemas.microsoft.com/office/drawing/2014/main" id="{3969DC55-97C3-E86C-6830-EA8CFDD7AD42}"/>
              </a:ext>
            </a:extLst>
          </p:cNvPr>
          <p:cNvGrpSpPr/>
          <p:nvPr/>
        </p:nvGrpSpPr>
        <p:grpSpPr>
          <a:xfrm>
            <a:off x="10737145" y="3090060"/>
            <a:ext cx="271470" cy="349033"/>
            <a:chOff x="10612084" y="3022070"/>
            <a:chExt cx="271470" cy="349033"/>
          </a:xfrm>
        </p:grpSpPr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C4538C6A-8CCE-B1FA-842C-6CE0D205F35D}"/>
                </a:ext>
              </a:extLst>
            </p:cNvPr>
            <p:cNvSpPr/>
            <p:nvPr/>
          </p:nvSpPr>
          <p:spPr>
            <a:xfrm>
              <a:off x="10752294" y="3327846"/>
              <a:ext cx="131260" cy="43256"/>
            </a:xfrm>
            <a:custGeom>
              <a:avLst/>
              <a:gdLst>
                <a:gd name="connsiteX0" fmla="*/ 0 w 131260"/>
                <a:gd name="connsiteY0" fmla="*/ 43256 h 43256"/>
                <a:gd name="connsiteX1" fmla="*/ 131260 w 131260"/>
                <a:gd name="connsiteY1" fmla="*/ 0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260" h="43256">
                  <a:moveTo>
                    <a:pt x="0" y="43256"/>
                  </a:moveTo>
                  <a:lnTo>
                    <a:pt x="131260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E2BF0F3-EEAD-FFEB-AA4D-13EA8416ECA6}"/>
                </a:ext>
              </a:extLst>
            </p:cNvPr>
            <p:cNvSpPr/>
            <p:nvPr/>
          </p:nvSpPr>
          <p:spPr>
            <a:xfrm>
              <a:off x="10612084" y="3022070"/>
              <a:ext cx="79054" cy="232688"/>
            </a:xfrm>
            <a:custGeom>
              <a:avLst/>
              <a:gdLst>
                <a:gd name="connsiteX0" fmla="*/ 0 w 79054"/>
                <a:gd name="connsiteY0" fmla="*/ 232689 h 232688"/>
                <a:gd name="connsiteX1" fmla="*/ 79055 w 79054"/>
                <a:gd name="connsiteY1" fmla="*/ 0 h 2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4" h="232688">
                  <a:moveTo>
                    <a:pt x="0" y="232689"/>
                  </a:moveTo>
                  <a:lnTo>
                    <a:pt x="79055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Kuva 3">
            <a:extLst>
              <a:ext uri="{FF2B5EF4-FFF2-40B4-BE49-F238E27FC236}">
                <a16:creationId xmlns:a16="http://schemas.microsoft.com/office/drawing/2014/main" id="{B8D22EEE-FAD0-F9FF-74AF-85CCE556E75A}"/>
              </a:ext>
            </a:extLst>
          </p:cNvPr>
          <p:cNvGrpSpPr/>
          <p:nvPr/>
        </p:nvGrpSpPr>
        <p:grpSpPr>
          <a:xfrm>
            <a:off x="8112224" y="1628800"/>
            <a:ext cx="1099014" cy="1847331"/>
            <a:chOff x="7931689" y="3022070"/>
            <a:chExt cx="754746" cy="1390165"/>
          </a:xfrm>
        </p:grpSpPr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362442A-4849-2D4F-B86A-303076E2FE79}"/>
                </a:ext>
              </a:extLst>
            </p:cNvPr>
            <p:cNvSpPr/>
            <p:nvPr/>
          </p:nvSpPr>
          <p:spPr>
            <a:xfrm>
              <a:off x="7977929" y="3277132"/>
              <a:ext cx="663759" cy="619011"/>
            </a:xfrm>
            <a:custGeom>
              <a:avLst/>
              <a:gdLst>
                <a:gd name="connsiteX0" fmla="*/ 0 w 663759"/>
                <a:gd name="connsiteY0" fmla="*/ 2983 h 619011"/>
                <a:gd name="connsiteX1" fmla="*/ 0 w 663759"/>
                <a:gd name="connsiteY1" fmla="*/ 619012 h 619011"/>
                <a:gd name="connsiteX2" fmla="*/ 663759 w 663759"/>
                <a:gd name="connsiteY2" fmla="*/ 619012 h 619011"/>
                <a:gd name="connsiteX3" fmla="*/ 663759 w 663759"/>
                <a:gd name="connsiteY3" fmla="*/ 0 h 6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59" h="619011">
                  <a:moveTo>
                    <a:pt x="0" y="2983"/>
                  </a:moveTo>
                  <a:lnTo>
                    <a:pt x="0" y="619012"/>
                  </a:lnTo>
                  <a:lnTo>
                    <a:pt x="663759" y="619012"/>
                  </a:lnTo>
                  <a:lnTo>
                    <a:pt x="663759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1E34C27E-B1A5-B07D-2079-DF7D61E71C80}"/>
                </a:ext>
              </a:extLst>
            </p:cNvPr>
            <p:cNvSpPr/>
            <p:nvPr/>
          </p:nvSpPr>
          <p:spPr>
            <a:xfrm>
              <a:off x="8103223" y="3430766"/>
              <a:ext cx="413171" cy="14915"/>
            </a:xfrm>
            <a:custGeom>
              <a:avLst/>
              <a:gdLst>
                <a:gd name="connsiteX0" fmla="*/ 0 w 413171"/>
                <a:gd name="connsiteY0" fmla="*/ 0 h 14915"/>
                <a:gd name="connsiteX1" fmla="*/ 413172 w 41317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171" h="14915">
                  <a:moveTo>
                    <a:pt x="0" y="0"/>
                  </a:moveTo>
                  <a:lnTo>
                    <a:pt x="41317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8BF67181-E9EA-D34F-B18A-0D31CB6975B8}"/>
                </a:ext>
              </a:extLst>
            </p:cNvPr>
            <p:cNvSpPr/>
            <p:nvPr/>
          </p:nvSpPr>
          <p:spPr>
            <a:xfrm>
              <a:off x="7931689" y="3022070"/>
              <a:ext cx="754746" cy="250587"/>
            </a:xfrm>
            <a:custGeom>
              <a:avLst/>
              <a:gdLst>
                <a:gd name="connsiteX0" fmla="*/ 1492 w 754746"/>
                <a:gd name="connsiteY0" fmla="*/ 250588 h 250587"/>
                <a:gd name="connsiteX1" fmla="*/ 754747 w 754746"/>
                <a:gd name="connsiteY1" fmla="*/ 250588 h 250587"/>
                <a:gd name="connsiteX2" fmla="*/ 677184 w 754746"/>
                <a:gd name="connsiteY2" fmla="*/ 0 h 250587"/>
                <a:gd name="connsiteX3" fmla="*/ 77563 w 754746"/>
                <a:gd name="connsiteY3" fmla="*/ 0 h 250587"/>
                <a:gd name="connsiteX4" fmla="*/ 0 w 754746"/>
                <a:gd name="connsiteY4" fmla="*/ 250588 h 2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746" h="250587">
                  <a:moveTo>
                    <a:pt x="1492" y="250588"/>
                  </a:moveTo>
                  <a:lnTo>
                    <a:pt x="754747" y="250588"/>
                  </a:lnTo>
                  <a:cubicBezTo>
                    <a:pt x="729390" y="167059"/>
                    <a:pt x="702541" y="83529"/>
                    <a:pt x="677184" y="0"/>
                  </a:cubicBezTo>
                  <a:lnTo>
                    <a:pt x="77563" y="0"/>
                  </a:lnTo>
                  <a:cubicBezTo>
                    <a:pt x="52206" y="83529"/>
                    <a:pt x="26849" y="167059"/>
                    <a:pt x="0" y="250588"/>
                  </a:cubicBez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069F23EB-7A7A-1451-9992-F4F38FBBE549}"/>
                </a:ext>
              </a:extLst>
            </p:cNvPr>
            <p:cNvSpPr/>
            <p:nvPr/>
          </p:nvSpPr>
          <p:spPr>
            <a:xfrm>
              <a:off x="8112172" y="4397320"/>
              <a:ext cx="395272" cy="14915"/>
            </a:xfrm>
            <a:custGeom>
              <a:avLst/>
              <a:gdLst>
                <a:gd name="connsiteX0" fmla="*/ 0 w 395272"/>
                <a:gd name="connsiteY0" fmla="*/ 0 h 14915"/>
                <a:gd name="connsiteX1" fmla="*/ 395273 w 395272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72" h="14915">
                  <a:moveTo>
                    <a:pt x="0" y="0"/>
                  </a:moveTo>
                  <a:lnTo>
                    <a:pt x="395273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AAE5578-ED87-BF72-A5AB-889A4EBAFEF0}"/>
                </a:ext>
              </a:extLst>
            </p:cNvPr>
            <p:cNvSpPr/>
            <p:nvPr/>
          </p:nvSpPr>
          <p:spPr>
            <a:xfrm>
              <a:off x="8310554" y="3914043"/>
              <a:ext cx="14915" cy="471343"/>
            </a:xfrm>
            <a:custGeom>
              <a:avLst/>
              <a:gdLst>
                <a:gd name="connsiteX0" fmla="*/ 0 w 14915"/>
                <a:gd name="connsiteY0" fmla="*/ 0 h 471343"/>
                <a:gd name="connsiteX1" fmla="*/ 0 w 14915"/>
                <a:gd name="connsiteY1" fmla="*/ 471344 h 4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15" h="471343">
                  <a:moveTo>
                    <a:pt x="0" y="0"/>
                  </a:moveTo>
                  <a:lnTo>
                    <a:pt x="0" y="471344"/>
                  </a:lnTo>
                </a:path>
              </a:pathLst>
            </a:custGeom>
            <a:solidFill>
              <a:srgbClr val="002E5F"/>
            </a:solidFill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Kuva 66">
            <a:extLst>
              <a:ext uri="{FF2B5EF4-FFF2-40B4-BE49-F238E27FC236}">
                <a16:creationId xmlns:a16="http://schemas.microsoft.com/office/drawing/2014/main" id="{46C04DE3-1EDD-456E-7BB5-DC533EE8EE9E}"/>
              </a:ext>
            </a:extLst>
          </p:cNvPr>
          <p:cNvGrpSpPr/>
          <p:nvPr/>
        </p:nvGrpSpPr>
        <p:grpSpPr>
          <a:xfrm>
            <a:off x="9793628" y="4319293"/>
            <a:ext cx="612000" cy="432000"/>
            <a:chOff x="6735885" y="4959339"/>
            <a:chExt cx="515302" cy="344804"/>
          </a:xfrm>
          <a:noFill/>
        </p:grpSpPr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DB3FCBD1-46E7-11C6-A2E1-1018FFA8E589}"/>
                </a:ext>
              </a:extLst>
            </p:cNvPr>
            <p:cNvSpPr/>
            <p:nvPr/>
          </p:nvSpPr>
          <p:spPr>
            <a:xfrm>
              <a:off x="6735885" y="4959339"/>
              <a:ext cx="515302" cy="344804"/>
            </a:xfrm>
            <a:custGeom>
              <a:avLst/>
              <a:gdLst>
                <a:gd name="connsiteX0" fmla="*/ 0 w 515302"/>
                <a:gd name="connsiteY0" fmla="*/ 952 h 344804"/>
                <a:gd name="connsiteX1" fmla="*/ 515303 w 515302"/>
                <a:gd name="connsiteY1" fmla="*/ 952 h 344804"/>
                <a:gd name="connsiteX2" fmla="*/ 515303 w 515302"/>
                <a:gd name="connsiteY2" fmla="*/ 344805 h 344804"/>
                <a:gd name="connsiteX3" fmla="*/ 1905 w 515302"/>
                <a:gd name="connsiteY3" fmla="*/ 344805 h 344804"/>
                <a:gd name="connsiteX4" fmla="*/ 952 w 515302"/>
                <a:gd name="connsiteY4" fmla="*/ 0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302" h="344804">
                  <a:moveTo>
                    <a:pt x="0" y="952"/>
                  </a:moveTo>
                  <a:cubicBezTo>
                    <a:pt x="171450" y="952"/>
                    <a:pt x="343853" y="952"/>
                    <a:pt x="515303" y="952"/>
                  </a:cubicBezTo>
                  <a:cubicBezTo>
                    <a:pt x="515303" y="115253"/>
                    <a:pt x="515303" y="229553"/>
                    <a:pt x="515303" y="344805"/>
                  </a:cubicBezTo>
                  <a:cubicBezTo>
                    <a:pt x="343853" y="344805"/>
                    <a:pt x="172403" y="344805"/>
                    <a:pt x="1905" y="344805"/>
                  </a:cubicBezTo>
                  <a:cubicBezTo>
                    <a:pt x="1905" y="229553"/>
                    <a:pt x="1905" y="115253"/>
                    <a:pt x="952" y="0"/>
                  </a:cubicBez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45A731B-F8AD-A337-D5AF-E4FE83044FFB}"/>
                </a:ext>
              </a:extLst>
            </p:cNvPr>
            <p:cNvSpPr/>
            <p:nvPr/>
          </p:nvSpPr>
          <p:spPr>
            <a:xfrm>
              <a:off x="6747315" y="4969816"/>
              <a:ext cx="498157" cy="20288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7" h="202882">
                  <a:moveTo>
                    <a:pt x="0" y="7620"/>
                  </a:moveTo>
                  <a:cubicBezTo>
                    <a:pt x="82868" y="72390"/>
                    <a:pt x="165735" y="137160"/>
                    <a:pt x="248603" y="202882"/>
                  </a:cubicBezTo>
                  <a:cubicBezTo>
                    <a:pt x="331470" y="135255"/>
                    <a:pt x="414338" y="67627"/>
                    <a:pt x="498158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F9E377C4-8DE8-D3F5-0FEA-0482224B44A0}"/>
                </a:ext>
              </a:extLst>
            </p:cNvPr>
            <p:cNvSpPr/>
            <p:nvPr/>
          </p:nvSpPr>
          <p:spPr>
            <a:xfrm>
              <a:off x="6740648" y="5124122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B90C23B8-93E0-7B78-EC2F-CF7074E4DD47}"/>
                </a:ext>
              </a:extLst>
            </p:cNvPr>
            <p:cNvSpPr/>
            <p:nvPr/>
          </p:nvSpPr>
          <p:spPr>
            <a:xfrm>
              <a:off x="7064498" y="512412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9" name="Vapaamuotoinen: Muoto 108">
            <a:extLst>
              <a:ext uri="{FF2B5EF4-FFF2-40B4-BE49-F238E27FC236}">
                <a16:creationId xmlns:a16="http://schemas.microsoft.com/office/drawing/2014/main" id="{60B7A7CA-521A-4883-2958-F87A4F82B1B0}"/>
              </a:ext>
            </a:extLst>
          </p:cNvPr>
          <p:cNvSpPr/>
          <p:nvPr/>
        </p:nvSpPr>
        <p:spPr>
          <a:xfrm rot="19918147">
            <a:off x="8449810" y="2416521"/>
            <a:ext cx="186690" cy="106679"/>
          </a:xfrm>
          <a:custGeom>
            <a:avLst/>
            <a:gdLst>
              <a:gd name="connsiteX0" fmla="*/ 0 w 186690"/>
              <a:gd name="connsiteY0" fmla="*/ 106680 h 106679"/>
              <a:gd name="connsiteX1" fmla="*/ 186690 w 186690"/>
              <a:gd name="connsiteY1" fmla="*/ 0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06679">
                <a:moveTo>
                  <a:pt x="0" y="106680"/>
                </a:moveTo>
                <a:cubicBezTo>
                  <a:pt x="61913" y="71438"/>
                  <a:pt x="124777" y="35242"/>
                  <a:pt x="18669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Vapaamuotoinen: Muoto 109">
            <a:extLst>
              <a:ext uri="{FF2B5EF4-FFF2-40B4-BE49-F238E27FC236}">
                <a16:creationId xmlns:a16="http://schemas.microsoft.com/office/drawing/2014/main" id="{F119A91D-CE5E-428B-7B0E-8E3D5124FEB9}"/>
              </a:ext>
            </a:extLst>
          </p:cNvPr>
          <p:cNvSpPr/>
          <p:nvPr/>
        </p:nvSpPr>
        <p:spPr>
          <a:xfrm rot="19918147">
            <a:off x="8736341" y="2265112"/>
            <a:ext cx="182879" cy="108584"/>
          </a:xfrm>
          <a:custGeom>
            <a:avLst/>
            <a:gdLst>
              <a:gd name="connsiteX0" fmla="*/ 182880 w 182879"/>
              <a:gd name="connsiteY0" fmla="*/ 108585 h 108584"/>
              <a:gd name="connsiteX1" fmla="*/ 0 w 182879"/>
              <a:gd name="connsiteY1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79" h="108584">
                <a:moveTo>
                  <a:pt x="182880" y="108585"/>
                </a:moveTo>
                <a:cubicBezTo>
                  <a:pt x="121920" y="72390"/>
                  <a:pt x="60960" y="36195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Vapaamuotoinen: Muoto 137">
            <a:extLst>
              <a:ext uri="{FF2B5EF4-FFF2-40B4-BE49-F238E27FC236}">
                <a16:creationId xmlns:a16="http://schemas.microsoft.com/office/drawing/2014/main" id="{809A320B-03F1-3585-9204-FA5A1CF4E20D}"/>
              </a:ext>
            </a:extLst>
          </p:cNvPr>
          <p:cNvSpPr/>
          <p:nvPr/>
        </p:nvSpPr>
        <p:spPr>
          <a:xfrm flipH="1">
            <a:off x="9341218" y="2135309"/>
            <a:ext cx="1084638" cy="1116142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>
            <a:extLst>
              <a:ext uri="{FF2B5EF4-FFF2-40B4-BE49-F238E27FC236}">
                <a16:creationId xmlns:a16="http://schemas.microsoft.com/office/drawing/2014/main" id="{5FD09B28-E265-F67D-FA32-BE46019C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16" y="285773"/>
            <a:ext cx="10989936" cy="764720"/>
          </a:xfrm>
        </p:spPr>
        <p:txBody>
          <a:bodyPr>
            <a:normAutofit fontScale="90000"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Över 1,5 miljoner nya användare av Suomi.fi-meddelanden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D9D25E-E60B-8250-8870-CEBEF4CC934D}"/>
              </a:ext>
            </a:extLst>
          </p:cNvPr>
          <p:cNvSpPr/>
          <p:nvPr/>
        </p:nvSpPr>
        <p:spPr>
          <a:xfrm>
            <a:off x="623392" y="2666503"/>
            <a:ext cx="10657184" cy="72008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4 300 000</a:t>
            </a:r>
            <a:r>
              <a:rPr kumimoji="0" lang="sv-FI" sz="260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74D9304-8364-E6B8-5E2F-966A153ACE0F}"/>
              </a:ext>
            </a:extLst>
          </p:cNvPr>
          <p:cNvSpPr txBox="1"/>
          <p:nvPr/>
        </p:nvSpPr>
        <p:spPr>
          <a:xfrm>
            <a:off x="551384" y="226639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Suomi.fi-identifikation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A141438-CD75-2E64-30D9-2F2106ADEA8D}"/>
              </a:ext>
            </a:extLst>
          </p:cNvPr>
          <p:cNvSpPr/>
          <p:nvPr/>
        </p:nvSpPr>
        <p:spPr>
          <a:xfrm>
            <a:off x="5627392" y="4005144"/>
            <a:ext cx="5653184" cy="720000"/>
          </a:xfrm>
          <a:prstGeom prst="rect">
            <a:avLst/>
          </a:prstGeom>
          <a:solidFill>
            <a:srgbClr val="D4F5F4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1 700 000</a:t>
            </a:r>
            <a:r>
              <a:rPr kumimoji="0" lang="sv-FI" sz="26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587F3E-7BBD-186C-BB6C-291C96368434}"/>
              </a:ext>
            </a:extLst>
          </p:cNvPr>
          <p:cNvSpPr txBox="1"/>
          <p:nvPr/>
        </p:nvSpPr>
        <p:spPr>
          <a:xfrm>
            <a:off x="551384" y="3602607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Suomi.fi-meddelanden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0B684D-19D5-C779-E7DE-CE226E628B6D}"/>
              </a:ext>
            </a:extLst>
          </p:cNvPr>
          <p:cNvSpPr/>
          <p:nvPr/>
        </p:nvSpPr>
        <p:spPr>
          <a:xfrm>
            <a:off x="623392" y="4005144"/>
            <a:ext cx="5004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2 </a:t>
            </a:r>
            <a:r>
              <a:rPr lang="sv-FI" sz="2600" b="1" dirty="0">
                <a:solidFill>
                  <a:prstClr val="white"/>
                </a:solidFill>
                <a:latin typeface="Arial" panose="020B0604020202020204"/>
                <a:ea typeface="Arial"/>
              </a:rPr>
              <a:t>6</a:t>
            </a:r>
            <a:r>
              <a:rPr kumimoji="0" lang="sv-FI" sz="26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00 000</a:t>
            </a:r>
            <a:r>
              <a:rPr kumimoji="0" lang="sv-FI" sz="260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 personer</a:t>
            </a:r>
          </a:p>
        </p:txBody>
      </p:sp>
      <p:cxnSp>
        <p:nvCxnSpPr>
          <p:cNvPr id="28" name="Yhdistin: Kaareva 27">
            <a:extLst>
              <a:ext uri="{FF2B5EF4-FFF2-40B4-BE49-F238E27FC236}">
                <a16:creationId xmlns:a16="http://schemas.microsoft.com/office/drawing/2014/main" id="{905A6210-DEFF-442F-AE38-CA24C82676C3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5951984" y="1900905"/>
            <a:ext cx="864096" cy="765598"/>
          </a:xfrm>
          <a:prstGeom prst="curvedConnector2">
            <a:avLst/>
          </a:prstGeom>
          <a:ln w="1905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E4D45E9-7B65-081A-6CD4-BCEBCA391F11}"/>
              </a:ext>
            </a:extLst>
          </p:cNvPr>
          <p:cNvSpPr txBox="1"/>
          <p:nvPr/>
        </p:nvSpPr>
        <p:spPr>
          <a:xfrm>
            <a:off x="6816080" y="139307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använder Suomi.fi-identifikation för elektronisk ärendehantering med myndigheter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A0D925-5F4D-BEB9-B309-29890C87FA78}"/>
              </a:ext>
            </a:extLst>
          </p:cNvPr>
          <p:cNvSpPr txBox="1"/>
          <p:nvPr/>
        </p:nvSpPr>
        <p:spPr>
          <a:xfrm>
            <a:off x="8112224" y="508700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blir nya användare </a:t>
            </a:r>
            <a:b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</a:br>
            <a:r>
              <a:rPr kumimoji="0" lang="sv-FI" sz="20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under 2026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47AE753-A065-44D4-F655-5EEB7457B12A}"/>
              </a:ext>
            </a:extLst>
          </p:cNvPr>
          <p:cNvSpPr txBox="1"/>
          <p:nvPr/>
        </p:nvSpPr>
        <p:spPr>
          <a:xfrm>
            <a:off x="3359696" y="5085184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000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tar för närvarande emot myndighetsmeddelanden elektroniskt med Suomi.fi-meddelanden </a:t>
            </a:r>
            <a:r>
              <a:rPr lang="sv-FI" sz="2000" i="1" dirty="0">
                <a:solidFill>
                  <a:srgbClr val="003479"/>
                </a:solidFill>
                <a:latin typeface="Arial" panose="020B0604020202020204"/>
                <a:ea typeface="Arial"/>
                <a:cs typeface="+mn-cs"/>
              </a:rPr>
              <a:t>(läge i mars 2025)</a:t>
            </a:r>
          </a:p>
        </p:txBody>
      </p: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5D9111B-68E1-A35C-8039-6750AF5B7F33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3016" y="47799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A2710A46-7219-A007-CD3C-D36D265E7978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204" y="47743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ABEA-4B4E-A36E-91E5-BA276775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FA4E8E-F676-B118-878A-EEC2255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1277968" cy="764720"/>
          </a:xfrm>
        </p:spPr>
        <p:txBody>
          <a:bodyPr>
            <a:normAutofit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Genomförande av ändringen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0F72BCAF-A6FB-AB12-19B8-3527BC3FCC79}"/>
              </a:ext>
            </a:extLst>
          </p:cNvPr>
          <p:cNvSpPr/>
          <p:nvPr/>
        </p:nvSpPr>
        <p:spPr>
          <a:xfrm>
            <a:off x="6168008" y="1340768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12CC38-1BE1-A186-DBDE-7C59040CA9C9}"/>
              </a:ext>
            </a:extLst>
          </p:cNvPr>
          <p:cNvSpPr txBox="1"/>
          <p:nvPr/>
        </p:nvSpPr>
        <p:spPr>
          <a:xfrm>
            <a:off x="6766108" y="1374713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Ändringen gäller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E850949-B82B-CB00-2BE5-EE506B20F7B0}"/>
              </a:ext>
            </a:extLst>
          </p:cNvPr>
          <p:cNvSpPr txBox="1"/>
          <p:nvPr/>
        </p:nvSpPr>
        <p:spPr>
          <a:xfrm>
            <a:off x="6769392" y="3046286"/>
            <a:ext cx="3733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Ändringen gäller inte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471CC60-775A-37B6-7ABE-D8F293BCB3BF}"/>
              </a:ext>
            </a:extLst>
          </p:cNvPr>
          <p:cNvGrpSpPr/>
          <p:nvPr/>
        </p:nvGrpSpPr>
        <p:grpSpPr>
          <a:xfrm>
            <a:off x="6177320" y="2996952"/>
            <a:ext cx="468000" cy="468000"/>
            <a:chOff x="6735408" y="4319405"/>
            <a:chExt cx="468000" cy="468000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52DB43E-CF27-EC65-6F2A-F46AFFBB76B5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6E6AAE21-3C97-E4CB-6EF3-A8A36B6F1180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FF8ACEB8-8116-51E8-7DA0-280FD697B880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C639D015-BD7F-8BBF-F7CD-79AB7DC11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415F4698-8A05-DA36-5F56-687ABE814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91C125E-57A4-5469-4AC5-D5CAF937E140}"/>
              </a:ext>
            </a:extLst>
          </p:cNvPr>
          <p:cNvSpPr txBox="1"/>
          <p:nvPr/>
        </p:nvSpPr>
        <p:spPr>
          <a:xfrm>
            <a:off x="6483328" y="3516321"/>
            <a:ext cx="53013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redan använder elektroniska meddelanden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inte uträttar ärenden digitalt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personer som står under intressebevakning eller som har en gällande intressebevakningsfullmakt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minderåriga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företag.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32213BF-32D4-F375-73A8-50368D7BE43C}"/>
              </a:ext>
            </a:extLst>
          </p:cNvPr>
          <p:cNvSpPr txBox="1"/>
          <p:nvPr/>
        </p:nvSpPr>
        <p:spPr>
          <a:xfrm>
            <a:off x="6483328" y="1856524"/>
            <a:ext cx="4676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1800" b="0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myndiga personer som identifierar sig i myndigheternas webbtjänster.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DB668EC-4EA5-20E6-23B4-9DDAE1BF7CA3}"/>
              </a:ext>
            </a:extLst>
          </p:cNvPr>
          <p:cNvSpPr txBox="1"/>
          <p:nvPr/>
        </p:nvSpPr>
        <p:spPr>
          <a:xfrm>
            <a:off x="407368" y="2212850"/>
            <a:ext cx="5397576" cy="163121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sv-SE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En person som sköter sina ärenden digitalt styrs till att ta Suomi.fi‑meddelanden i bruk när hen starkt identifierar sig i en elektronisk tjänst inom den offentliga förvaltningen.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3AA954-2888-C288-82A9-9951E17B66EF}"/>
              </a:ext>
            </a:extLst>
          </p:cNvPr>
          <p:cNvSpPr txBox="1"/>
          <p:nvPr/>
        </p:nvSpPr>
        <p:spPr>
          <a:xfrm>
            <a:off x="413073" y="4021068"/>
            <a:ext cx="5754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9D8D7"/>
              </a:buClr>
            </a:pPr>
            <a:r>
              <a:rPr lang="sv-FI" dirty="0">
                <a:solidFill>
                  <a:srgbClr val="003479"/>
                </a:solidFill>
              </a:rPr>
              <a:t>Personen kan gå tillbaka till </a:t>
            </a:r>
            <a:r>
              <a:rPr lang="sv-FI" dirty="0" err="1">
                <a:solidFill>
                  <a:srgbClr val="003479"/>
                </a:solidFill>
              </a:rPr>
              <a:t>papperspost</a:t>
            </a:r>
            <a:r>
              <a:rPr lang="sv-FI" dirty="0">
                <a:solidFill>
                  <a:srgbClr val="003479"/>
                </a:solidFill>
              </a:rPr>
              <a:t> genom att anmäla det i sina inställningar för Suomi.fi-meddelanden eller via Suomi.fi-tjänsternas kundtjänst.</a:t>
            </a:r>
          </a:p>
        </p:txBody>
      </p:sp>
    </p:spTree>
    <p:extLst>
      <p:ext uri="{BB962C8B-B14F-4D97-AF65-F5344CB8AC3E}">
        <p14:creationId xmlns:p14="http://schemas.microsoft.com/office/powerpoint/2010/main" val="15952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-66074"/>
            <a:ext cx="10989936" cy="764720"/>
          </a:xfrm>
        </p:spPr>
        <p:txBody>
          <a:bodyPr>
            <a:normAutofit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Ändringen görs stegvis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2F39AF-C407-60EC-B039-8043429A7BE7}"/>
              </a:ext>
            </a:extLst>
          </p:cNvPr>
          <p:cNvSpPr txBox="1"/>
          <p:nvPr/>
        </p:nvSpPr>
        <p:spPr>
          <a:xfrm>
            <a:off x="623391" y="6220078"/>
            <a:ext cx="914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8D7"/>
              </a:buClr>
              <a:buSzTx/>
              <a:buFontTx/>
              <a:buNone/>
              <a:tabLst/>
              <a:defRPr/>
            </a:pP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Bägge faser gäller endast myndiga personer som uträttar ärenden elektroniskt. 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F175E64-B126-2D54-B312-5809FBD5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34296"/>
              </p:ext>
            </p:extLst>
          </p:nvPr>
        </p:nvGraphicFramePr>
        <p:xfrm>
          <a:off x="623392" y="1188259"/>
          <a:ext cx="10989936" cy="4392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4968">
                  <a:extLst>
                    <a:ext uri="{9D8B030D-6E8A-4147-A177-3AD203B41FA5}">
                      <a16:colId xmlns:a16="http://schemas.microsoft.com/office/drawing/2014/main" val="3204308731"/>
                    </a:ext>
                  </a:extLst>
                </a:gridCol>
                <a:gridCol w="5494968">
                  <a:extLst>
                    <a:ext uri="{9D8B030D-6E8A-4147-A177-3AD203B41FA5}">
                      <a16:colId xmlns:a16="http://schemas.microsoft.com/office/drawing/2014/main" val="1238520402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71762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A58F001-22F1-839E-30F2-E8324854E6C1}"/>
              </a:ext>
            </a:extLst>
          </p:cNvPr>
          <p:cNvSpPr txBox="1"/>
          <p:nvPr/>
        </p:nvSpPr>
        <p:spPr>
          <a:xfrm>
            <a:off x="746236" y="926905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fi-FI" sz="2400" b="1" dirty="0">
                <a:solidFill>
                  <a:srgbClr val="2AB4B1"/>
                </a:solidFill>
              </a:rPr>
              <a:t>12.5.2025-13.4.2026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3A7AD-3F9F-28EE-76A4-E937A7481994}"/>
              </a:ext>
            </a:extLst>
          </p:cNvPr>
          <p:cNvSpPr txBox="1">
            <a:spLocks/>
          </p:cNvSpPr>
          <p:nvPr/>
        </p:nvSpPr>
        <p:spPr>
          <a:xfrm>
            <a:off x="746236" y="1378317"/>
            <a:ext cx="5327992" cy="367822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Förslag att aktivera Suomi.fi-meddelanden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8460FD44-1504-739E-AFC5-9CE67DE077DD}"/>
              </a:ext>
            </a:extLst>
          </p:cNvPr>
          <p:cNvSpPr txBox="1">
            <a:spLocks/>
          </p:cNvSpPr>
          <p:nvPr/>
        </p:nvSpPr>
        <p:spPr>
          <a:xfrm>
            <a:off x="769653" y="1946246"/>
            <a:ext cx="5111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När personen identifierar sig i myndighetens elektroniska e-tjänster får hen förslaget om att ta i bruk Suomi.fi-meddelanden.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</a:t>
            </a:r>
            <a:r>
              <a:rPr kumimoji="0" lang="sv-FI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kan själv besluta om</a:t>
            </a:r>
            <a:r>
              <a:rPr kumimoji="0" lang="sv-FI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aktiveringen: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Suomi.fi-meddelanden aktiveras inte automatiskt. Du kan hoppa över aktiveringen om du vill.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måste ange sin e-postadress och</a:t>
            </a:r>
            <a:b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fastställa den för att Suomi.fi-meddelanden ska aktiveras.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kan återvända till att ta emot meddelanden som </a:t>
            </a:r>
            <a:r>
              <a:rPr kumimoji="0" lang="sv-FI" sz="18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papperspost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FE37D0-A92E-7148-2D08-B78A5342FF20}"/>
              </a:ext>
            </a:extLst>
          </p:cNvPr>
          <p:cNvSpPr txBox="1"/>
          <p:nvPr/>
        </p:nvSpPr>
        <p:spPr>
          <a:xfrm>
            <a:off x="6201519" y="940884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400" b="1" i="0" u="none" strike="noStrike" cap="none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Från och med 14.4.2026</a:t>
            </a:r>
            <a:endParaRPr kumimoji="0" lang="sv-FI" b="1" i="0" u="none" strike="noStrike" cap="none" normalizeH="0" baseline="0" noProof="0" dirty="0">
              <a:ln>
                <a:noFill/>
              </a:ln>
              <a:solidFill>
                <a:srgbClr val="FFC658">
                  <a:lumMod val="75000"/>
                </a:srgbClr>
              </a:solidFill>
              <a:uLnTx/>
              <a:uFillTx/>
              <a:latin typeface="Arial" panose="020B0604020202020204"/>
              <a:ea typeface="Arial"/>
              <a:cs typeface="+mn-cs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11AE3C-A60B-F9A7-5B8F-0C4CD7A57934}"/>
              </a:ext>
            </a:extLst>
          </p:cNvPr>
          <p:cNvSpPr txBox="1">
            <a:spLocks/>
          </p:cNvSpPr>
          <p:nvPr/>
        </p:nvSpPr>
        <p:spPr>
          <a:xfrm>
            <a:off x="6201519" y="1392296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sv-FI" sz="2000" b="1" i="0" u="none" strike="noStrike" cap="none" normalizeH="0" baseline="0" noProof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+mn-cs"/>
              </a:rPr>
              <a:t>Suomi.fi-meddelanden tas i bruk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A5FF156F-BB2C-E42E-AFA1-788660517B8E}"/>
              </a:ext>
            </a:extLst>
          </p:cNvPr>
          <p:cNvSpPr txBox="1">
            <a:spLocks/>
          </p:cNvSpPr>
          <p:nvPr/>
        </p:nvSpPr>
        <p:spPr>
          <a:xfrm>
            <a:off x="6201519" y="1954381"/>
            <a:ext cx="5441342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SE" sz="180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Personer får Suomi.fi‑meddelanden i bruk i samband med identifieringen. </a:t>
            </a:r>
            <a:r>
              <a:rPr kumimoji="0" lang="sv-SE" sz="1800" b="1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Det går inte att hoppa över införandet.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I samband med aktiveringen kan personen</a:t>
            </a:r>
            <a:b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ange den e-postadress dit Suomi.fi-meddelanden skickar notifikationer om inkomna meddelanden.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Personen kan återgå till att ta emot </a:t>
            </a:r>
            <a:r>
              <a:rPr kumimoji="0" lang="sv-FI" sz="1800" b="0" i="0" u="none" strike="noStrike" cap="none" normalizeH="0" baseline="0" noProof="0" dirty="0" err="1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papperspost</a:t>
            </a:r>
            <a:r>
              <a:rPr kumimoji="0" lang="sv-FI" sz="1800" b="0" i="0" u="none" strike="noStrike" cap="none" normalizeH="0" baseline="0" noProof="0" dirty="0">
                <a:ln>
                  <a:noFill/>
                </a:ln>
                <a:solidFill>
                  <a:srgbClr val="003479"/>
                </a:solidFill>
                <a:uLnTx/>
                <a:uFillTx/>
                <a:latin typeface="Arial" panose="020B0604020202020204"/>
                <a:ea typeface="Arial"/>
                <a:cs typeface="Times New Roman" panose="02020603050405020304" pitchFamily="18" charset="0"/>
              </a:rPr>
              <a:t> genom att meddela detta. </a:t>
            </a:r>
            <a: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Personen erbjuds på </a:t>
            </a:r>
            <a:b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nytt aktivering av Suomi.fi-meddelanden om </a:t>
            </a:r>
            <a:b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</a:br>
            <a:r>
              <a:rPr lang="sv-FI" sz="1800" dirty="0">
                <a:solidFill>
                  <a:srgbClr val="003479"/>
                </a:solidFill>
                <a:latin typeface="Arial" panose="020B0604020202020204"/>
                <a:ea typeface="Arial"/>
                <a:cs typeface="Times New Roman" panose="02020603050405020304" pitchFamily="18" charset="0"/>
              </a:rPr>
              <a:t>365 dagar om hen identifierar sig i myndigheternas e-tjänster.</a:t>
            </a:r>
          </a:p>
        </p:txBody>
      </p:sp>
    </p:spTree>
    <p:extLst>
      <p:ext uri="{BB962C8B-B14F-4D97-AF65-F5344CB8AC3E}">
        <p14:creationId xmlns:p14="http://schemas.microsoft.com/office/powerpoint/2010/main" val="287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67D33-0A69-8EA2-8648-D1033336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Verkkosivusto, Verkkomainonta&#10;&#10;Tekoälyllä luotu sisältö voi olla virheellistä.">
            <a:extLst>
              <a:ext uri="{FF2B5EF4-FFF2-40B4-BE49-F238E27FC236}">
                <a16:creationId xmlns:a16="http://schemas.microsoft.com/office/drawing/2014/main" id="{4F205341-3D2A-BB13-0778-C8E29C77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B8B3FCC0-7631-A903-4747-6998E1E31C41}"/>
              </a:ext>
            </a:extLst>
          </p:cNvPr>
          <p:cNvGrpSpPr/>
          <p:nvPr/>
        </p:nvGrpSpPr>
        <p:grpSpPr>
          <a:xfrm>
            <a:off x="239486" y="358294"/>
            <a:ext cx="11717972" cy="6352062"/>
            <a:chOff x="239486" y="358294"/>
            <a:chExt cx="11717972" cy="63520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28FA9C-93FB-349D-E402-AE058719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3642" y="358294"/>
              <a:ext cx="8383816" cy="6352062"/>
            </a:xfrm>
            <a:prstGeom prst="rect">
              <a:avLst/>
            </a:prstGeom>
          </p:spPr>
        </p:pic>
        <p:sp>
          <p:nvSpPr>
            <p:cNvPr id="2" name="Kaari 1">
              <a:extLst>
                <a:ext uri="{FF2B5EF4-FFF2-40B4-BE49-F238E27FC236}">
                  <a16:creationId xmlns:a16="http://schemas.microsoft.com/office/drawing/2014/main" id="{21B0E97F-F408-4301-B83B-A387DF561BDF}"/>
                </a:ext>
              </a:extLst>
            </p:cNvPr>
            <p:cNvSpPr/>
            <p:nvPr/>
          </p:nvSpPr>
          <p:spPr>
            <a:xfrm rot="5400000">
              <a:off x="851679" y="2602843"/>
              <a:ext cx="2652333" cy="2791592"/>
            </a:xfrm>
            <a:prstGeom prst="arc">
              <a:avLst>
                <a:gd name="adj1" fmla="val 17915569"/>
                <a:gd name="adj2" fmla="val 682886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61DE54-E2D4-7A3E-9DEC-93BD39C6A4EF}"/>
                </a:ext>
              </a:extLst>
            </p:cNvPr>
            <p:cNvSpPr txBox="1"/>
            <p:nvPr/>
          </p:nvSpPr>
          <p:spPr>
            <a:xfrm>
              <a:off x="503437" y="638141"/>
              <a:ext cx="2791593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Således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aktiveras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Suomi.fi-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meddelanden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samband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med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identifieringen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myndigheternas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webbtjänster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2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Kaari 1">
              <a:extLst>
                <a:ext uri="{FF2B5EF4-FFF2-40B4-BE49-F238E27FC236}">
                  <a16:creationId xmlns:a16="http://schemas.microsoft.com/office/drawing/2014/main" id="{9D3AA151-5202-6C5C-4550-5564F43BCCE0}"/>
                </a:ext>
              </a:extLst>
            </p:cNvPr>
            <p:cNvSpPr/>
            <p:nvPr/>
          </p:nvSpPr>
          <p:spPr>
            <a:xfrm rot="5400000" flipH="1">
              <a:off x="7404757" y="614884"/>
              <a:ext cx="1000550" cy="1545422"/>
            </a:xfrm>
            <a:prstGeom prst="arc">
              <a:avLst>
                <a:gd name="adj1" fmla="val 17122003"/>
                <a:gd name="adj2" fmla="val 4408062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Kaari 1">
              <a:extLst>
                <a:ext uri="{FF2B5EF4-FFF2-40B4-BE49-F238E27FC236}">
                  <a16:creationId xmlns:a16="http://schemas.microsoft.com/office/drawing/2014/main" id="{C754C424-C2EE-8FB5-D56E-316B8334B8C6}"/>
                </a:ext>
              </a:extLst>
            </p:cNvPr>
            <p:cNvSpPr/>
            <p:nvPr/>
          </p:nvSpPr>
          <p:spPr>
            <a:xfrm rot="5400000" flipH="1">
              <a:off x="9473104" y="614884"/>
              <a:ext cx="1000550" cy="1545422"/>
            </a:xfrm>
            <a:prstGeom prst="arc">
              <a:avLst>
                <a:gd name="adj1" fmla="val 17122003"/>
                <a:gd name="adj2" fmla="val 4408062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Kaari 1">
              <a:extLst>
                <a:ext uri="{FF2B5EF4-FFF2-40B4-BE49-F238E27FC236}">
                  <a16:creationId xmlns:a16="http://schemas.microsoft.com/office/drawing/2014/main" id="{B00078FF-EDF3-D3E0-F981-F8E02FD223AE}"/>
                </a:ext>
              </a:extLst>
            </p:cNvPr>
            <p:cNvSpPr/>
            <p:nvPr/>
          </p:nvSpPr>
          <p:spPr>
            <a:xfrm rot="5400000" flipH="1">
              <a:off x="5336410" y="614884"/>
              <a:ext cx="1000550" cy="1545422"/>
            </a:xfrm>
            <a:prstGeom prst="arc">
              <a:avLst>
                <a:gd name="adj1" fmla="val 17122003"/>
                <a:gd name="adj2" fmla="val 973683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32EE25-688E-FB53-F4E6-F1FF41CB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276" y="3097573"/>
              <a:ext cx="1131338" cy="3562263"/>
            </a:xfrm>
            <a:prstGeom prst="rect">
              <a:avLst/>
            </a:prstGeom>
          </p:spPr>
        </p:pic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A893F91C-39AD-248A-E469-7937B91590F9}"/>
                </a:ext>
              </a:extLst>
            </p:cNvPr>
            <p:cNvSpPr/>
            <p:nvPr/>
          </p:nvSpPr>
          <p:spPr>
            <a:xfrm>
              <a:off x="239486" y="3331029"/>
              <a:ext cx="2209800" cy="979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41223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BF26A8-1D94-9D64-1734-A67FA6D2E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Berätta om ändringen för era kunder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FB2746-6EE7-BDE7-E9CC-F419BA778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3764A-922A-E7EF-8E68-BA3FC53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12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1" y="486721"/>
            <a:ext cx="10989936" cy="764720"/>
          </a:xfrm>
        </p:spPr>
        <p:txBody>
          <a:bodyPr>
            <a:normAutofit fontScale="90000"/>
          </a:bodyPr>
          <a:lstStyle/>
          <a:p>
            <a:r>
              <a:rPr lang="sv-FI" sz="3200" dirty="0">
                <a:solidFill>
                  <a:schemeClr val="tx2"/>
                </a:solidFill>
              </a:rPr>
              <a:t>Det är viktigt att berätta om den elektroniska kommunikationen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6023992" y="1511305"/>
            <a:ext cx="5782092" cy="4948488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sv-FI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Beslut, delgivande, begäran om utredning, fakturor och andra Suomi.fi-meddelanden som organisationer inom den offentliga förvaltningen skickar är viktiga i kundens liv och kan ha stora konsekvenser för personens liv.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Det väsentliga är </a:t>
            </a:r>
            <a:r>
              <a:rPr lang="sv-FI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INTE</a:t>
            </a:r>
            <a:r>
              <a:rPr lang="sv-FI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 om er organisation skickar meddelanden via Suomi.fi-meddelanden.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Era kunder stöter på en ändring när de identifierar sig i er e-tjänst som använder Suomi.fi-identifikation för identifiering.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FI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Det är alltså av yttersta viktigt att berätta för kunderna i er organisation att myndighetsposten i fortsättningen skickas elektroniskt.</a:t>
            </a:r>
          </a:p>
          <a:p>
            <a:pPr marL="0" indent="0">
              <a:spcAft>
                <a:spcPts val="1200"/>
              </a:spcAft>
              <a:buNone/>
            </a:pPr>
            <a:endParaRPr lang="fi-FI" sz="20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BD2F9125-B05D-C2EB-8C3C-C5DE375A86A9}"/>
              </a:ext>
            </a:extLst>
          </p:cNvPr>
          <p:cNvGrpSpPr/>
          <p:nvPr/>
        </p:nvGrpSpPr>
        <p:grpSpPr>
          <a:xfrm>
            <a:off x="504307" y="2062927"/>
            <a:ext cx="5087637" cy="3397633"/>
            <a:chOff x="731468" y="3464072"/>
            <a:chExt cx="6817831" cy="277324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6B46E835-1D8C-D27A-4D3E-D3815E4D24C2}"/>
                </a:ext>
              </a:extLst>
            </p:cNvPr>
            <p:cNvSpPr/>
            <p:nvPr/>
          </p:nvSpPr>
          <p:spPr>
            <a:xfrm>
              <a:off x="742903" y="3472413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</a:rPr>
                <a:t>Tidsbokning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FBBBBDC-7BFB-01A1-87BD-3B4057F2BC37}"/>
                </a:ext>
              </a:extLst>
            </p:cNvPr>
            <p:cNvSpPr/>
            <p:nvPr/>
          </p:nvSpPr>
          <p:spPr>
            <a:xfrm>
              <a:off x="731468" y="4184152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</a:rPr>
                <a:t>Faktura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EA9AC080-37C6-3D79-5E68-C0A9BF7F3C7B}"/>
                </a:ext>
              </a:extLst>
            </p:cNvPr>
            <p:cNvSpPr/>
            <p:nvPr/>
          </p:nvSpPr>
          <p:spPr>
            <a:xfrm>
              <a:off x="731468" y="4887439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Begäran om tilläggs-uppgifter</a:t>
              </a: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DA659C21-50D4-C91E-2F22-20AA590F0FF6}"/>
                </a:ext>
              </a:extLst>
            </p:cNvPr>
            <p:cNvSpPr/>
            <p:nvPr/>
          </p:nvSpPr>
          <p:spPr>
            <a:xfrm>
              <a:off x="742903" y="5582875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Beslut</a:t>
              </a: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04220FCB-1FB5-AED6-9F4B-BBF63BAC413D}"/>
                </a:ext>
              </a:extLst>
            </p:cNvPr>
            <p:cNvSpPr/>
            <p:nvPr/>
          </p:nvSpPr>
          <p:spPr>
            <a:xfrm>
              <a:off x="2699562" y="346407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En bokad tid kan förbises</a:t>
              </a:r>
              <a:b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</a:b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(t.ex. operationstid, besökstid).</a:t>
              </a: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230AFD1E-4A7F-3363-A11E-51D6C2F46914}"/>
                </a:ext>
              </a:extLst>
            </p:cNvPr>
            <p:cNvSpPr/>
            <p:nvPr/>
          </p:nvSpPr>
          <p:spPr>
            <a:xfrm>
              <a:off x="2699562" y="418415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Fakturan blir obemärkt och obetald.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Kunden kan hamna i utsökning. </a:t>
              </a:r>
              <a:b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</a:b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Fordonet beläggs med användarförbud.</a:t>
              </a: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442ECC1F-48DA-6B8A-4F32-EB03CE5CABA8}"/>
                </a:ext>
              </a:extLst>
            </p:cNvPr>
            <p:cNvSpPr/>
            <p:nvPr/>
          </p:nvSpPr>
          <p:spPr>
            <a:xfrm>
              <a:off x="2699562" y="4887439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FI" sz="1400">
                  <a:solidFill>
                    <a:srgbClr val="003479"/>
                  </a:solidFill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Om tidsfristen löper ut kan det påverka innehållet i beslutet, vilket t.ex. kan ha en direkt inverkan på personens ekonomi.</a:t>
              </a: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548EDFE-6A4C-061B-E485-1FE87B70B648}"/>
                </a:ext>
              </a:extLst>
            </p:cNvPr>
            <p:cNvSpPr/>
            <p:nvPr/>
          </p:nvSpPr>
          <p:spPr>
            <a:xfrm>
              <a:off x="2699562" y="5589240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400" b="0" i="0" u="none" strike="noStrike" cap="none" normalizeH="0" baseline="0" noProof="0">
                  <a:ln>
                    <a:noFill/>
                  </a:ln>
                  <a:solidFill>
                    <a:srgbClr val="003479"/>
                  </a:solidFill>
                  <a:uLnTx/>
                  <a:uFillTx/>
                  <a:latin typeface="Arial" panose="020B0604020202020204"/>
                  <a:ea typeface="Arial"/>
                  <a:cs typeface="+mn-cs"/>
                  <a:sym typeface="Wingdings" panose="05000000000000000000" pitchFamily="2" charset="2"/>
                </a:rPr>
                <a:t>Besvärstiden kan löpa ut och personen kan inte söka ändring/korrigering i beslutet.</a:t>
              </a:r>
            </a:p>
          </p:txBody>
        </p:sp>
        <p:sp>
          <p:nvSpPr>
            <p:cNvPr id="9" name="Nuoli: Oikea 8">
              <a:extLst>
                <a:ext uri="{FF2B5EF4-FFF2-40B4-BE49-F238E27FC236}">
                  <a16:creationId xmlns:a16="http://schemas.microsoft.com/office/drawing/2014/main" id="{0ED61C11-03EE-92DB-7425-BFF369D90E44}"/>
                </a:ext>
              </a:extLst>
            </p:cNvPr>
            <p:cNvSpPr/>
            <p:nvPr/>
          </p:nvSpPr>
          <p:spPr>
            <a:xfrm>
              <a:off x="2465955" y="3722010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30882D65-CDED-6CEE-BEAA-A770E6970A87}"/>
                </a:ext>
              </a:extLst>
            </p:cNvPr>
            <p:cNvSpPr/>
            <p:nvPr/>
          </p:nvSpPr>
          <p:spPr>
            <a:xfrm>
              <a:off x="2465955" y="4414426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Nuoli: Oikea 10">
              <a:extLst>
                <a:ext uri="{FF2B5EF4-FFF2-40B4-BE49-F238E27FC236}">
                  <a16:creationId xmlns:a16="http://schemas.microsoft.com/office/drawing/2014/main" id="{C3063A12-33B7-012B-E64C-CD9A9F4D77A0}"/>
                </a:ext>
              </a:extLst>
            </p:cNvPr>
            <p:cNvSpPr/>
            <p:nvPr/>
          </p:nvSpPr>
          <p:spPr>
            <a:xfrm>
              <a:off x="2465955" y="5090161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Nuoli: Oikea 11">
              <a:extLst>
                <a:ext uri="{FF2B5EF4-FFF2-40B4-BE49-F238E27FC236}">
                  <a16:creationId xmlns:a16="http://schemas.microsoft.com/office/drawing/2014/main" id="{07480299-E9FE-4820-890B-F36923DDB18A}"/>
                </a:ext>
              </a:extLst>
            </p:cNvPr>
            <p:cNvSpPr/>
            <p:nvPr/>
          </p:nvSpPr>
          <p:spPr>
            <a:xfrm>
              <a:off x="2465955" y="5782578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002E5F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" id="{3C9C5D93-F78D-4C29-A90D-80B619609BA4}" vid="{6865E8C4-A1B9-4284-B144-64F8CF6ECC14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A2BD2EA-C6CE-4A12-916E-8689B2F0AD7E}"/>
    </a:ext>
  </a:extLst>
</a:theme>
</file>

<file path=ppt/theme/theme4.xml><?xml version="1.0" encoding="utf-8"?>
<a:theme xmlns:a="http://schemas.openxmlformats.org/drawingml/2006/main" name="Suomi_fi vaalean violetti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E311034-E54D-46EC-BDA5-DE8EB4CD8459}"/>
    </a:ext>
  </a:extLst>
</a:theme>
</file>

<file path=ppt/theme/theme5.xml><?xml version="1.0" encoding="utf-8"?>
<a:theme xmlns:a="http://schemas.openxmlformats.org/drawingml/2006/main" name="2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6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7.xml><?xml version="1.0" encoding="utf-8"?>
<a:theme xmlns:a="http://schemas.openxmlformats.org/drawingml/2006/main" name="DVV SE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_SWE esitysmalli organisaatiot.potx" id="{8DD19D6E-F3B8-413C-8AF2-0ACEEBF5E1FD}" vid="{56B0AD86-2401-4F88-A1FF-5EED155BB897}"/>
    </a:ext>
  </a:extLst>
</a:theme>
</file>

<file path=ppt/theme/theme8.xml><?xml version="1.0" encoding="utf-8"?>
<a:theme xmlns:a="http://schemas.openxmlformats.org/drawingml/2006/main" name="1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 yleinen.potx" id="{BBE183DB-0258-421F-AD78-0FF0B4CDCAEB}" vid="{8B008161-7A97-49C7-8036-9F63E5CE2DE7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80547C-5A65-4157-BEFB-3BEDBC348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1D36B-F422-433D-8DB5-DD5680357962}">
  <ds:schemaRefs>
    <ds:schemaRef ds:uri="http://purl.org/dc/terms/"/>
    <ds:schemaRef ds:uri="ebb82943-49da-4504-a2f3-a33fb2eb95f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D7A337-1D1F-4C0B-A2C8-4C453D59B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a215772-83bf-4788-8065-52456fa26027}" enabled="0" method="" siteId="{aa215772-83bf-4788-8065-52456fa260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7342</TotalTime>
  <Words>1474</Words>
  <Application>Microsoft Office PowerPoint</Application>
  <PresentationFormat>Laajakuva</PresentationFormat>
  <Paragraphs>144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16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Microsoft Sans Serif</vt:lpstr>
      <vt:lpstr>Times New Roman</vt:lpstr>
      <vt:lpstr>Wingdings</vt:lpstr>
      <vt:lpstr>DVV FI</vt:lpstr>
      <vt:lpstr>Suomi_fi</vt:lpstr>
      <vt:lpstr>Suomi_fi punainen</vt:lpstr>
      <vt:lpstr>Suomi_fi vaalean violetti</vt:lpstr>
      <vt:lpstr>2_DVV FI</vt:lpstr>
      <vt:lpstr>vihreä</vt:lpstr>
      <vt:lpstr>DVV SE</vt:lpstr>
      <vt:lpstr>1_DVV FI</vt:lpstr>
      <vt:lpstr>Myndighetsposten blir i första hand digital våren 2026</vt:lpstr>
      <vt:lpstr>PowerPoint-esitys</vt:lpstr>
      <vt:lpstr>Över 1,5 miljoner nya användare av Suomi.fi-meddelanden</vt:lpstr>
      <vt:lpstr>Genomförande av ändringen</vt:lpstr>
      <vt:lpstr>Ändringen görs stegvis</vt:lpstr>
      <vt:lpstr>PowerPoint-esitys</vt:lpstr>
      <vt:lpstr>PowerPoint-esitys</vt:lpstr>
      <vt:lpstr>Berätta om ändringen för era kunder</vt:lpstr>
      <vt:lpstr>Det är viktigt att berätta om den elektroniska kommunikationen</vt:lpstr>
      <vt:lpstr>Alla behövs för kommunikationen</vt:lpstr>
      <vt:lpstr>Var får jag stöd och information?</vt:lpstr>
      <vt:lpstr>Prioritera Digitalt- förändringen fortsätter  </vt:lpstr>
      <vt:lpstr>PowerPoint-esitys</vt:lpstr>
      <vt:lpstr>Vad lönar det sig att göra nu?</vt:lpstr>
      <vt:lpstr>Håll dig uppdaterad med framskridandet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Digitaalisten viranomaisviestien ensisijaisuus</dc:title>
  <dc:creator>Gullman Mirva (DVV)</dc:creator>
  <cp:lastModifiedBy>Railotie Päivi (DVV)</cp:lastModifiedBy>
  <cp:revision>15</cp:revision>
  <dcterms:created xsi:type="dcterms:W3CDTF">2025-08-14T04:16:04Z</dcterms:created>
  <dcterms:modified xsi:type="dcterms:W3CDTF">2026-03-19T07:40:59Z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