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6" r:id="rId5"/>
    <p:sldMasterId id="2147483728" r:id="rId6"/>
    <p:sldMasterId id="2147483740" r:id="rId7"/>
    <p:sldMasterId id="2147483752" r:id="rId8"/>
    <p:sldMasterId id="2147483780" r:id="rId9"/>
    <p:sldMasterId id="2147483808" r:id="rId10"/>
    <p:sldMasterId id="2147483836" r:id="rId11"/>
  </p:sldMasterIdLst>
  <p:notesMasterIdLst>
    <p:notesMasterId r:id="rId28"/>
  </p:notesMasterIdLst>
  <p:sldIdLst>
    <p:sldId id="259" r:id="rId12"/>
    <p:sldId id="2146846818" r:id="rId13"/>
    <p:sldId id="2146846828" r:id="rId14"/>
    <p:sldId id="2147479826" r:id="rId15"/>
    <p:sldId id="2146846823" r:id="rId16"/>
    <p:sldId id="2146846772" r:id="rId17"/>
    <p:sldId id="2147479830" r:id="rId18"/>
    <p:sldId id="2147479765" r:id="rId19"/>
    <p:sldId id="2146846805" r:id="rId20"/>
    <p:sldId id="2146846804" r:id="rId21"/>
    <p:sldId id="2146846754" r:id="rId22"/>
    <p:sldId id="2147479766" r:id="rId23"/>
    <p:sldId id="2147479828" r:id="rId24"/>
    <p:sldId id="2147479764" r:id="rId25"/>
    <p:sldId id="2146846829" r:id="rId26"/>
    <p:sldId id="2147479829" r:id="rId27"/>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60007-8351-31DE-4293-2C1DB6DF9D65}" name="Gullman Mirva (DVV)" initials="MG" userId="S::mirva.gullman@dvv.fi::90d7f82a-acb2-4ac9-a936-044f7baf5164" providerId="AD"/>
  <p188:author id="{C18B851C-0FE9-CB3D-9102-3288EBDEE29B}" name="Karoliina Liimatainen" initials="KL" userId="SAROLIINA.LIIMATAINEN@DVV.FI" providerId="AD"/>
  <p188:author id="{43B83C75-EB68-EC30-A1C3-70447FC4CCE2}" name="Railotie Päivi (DVV)" initials="PR" userId="S::paivi.railotie@dvv.fi::32d4d7b1-cfda-446f-b284-6112945698ac" providerId="AD"/>
  <p188:author id="{34258ACE-E74C-A337-ACB6-22C11D0AF218}" name="Vähämäki Henna-Maria (DVV)" initials="HV" userId="S::henna-maria.vahamaki@dvv.fi::a84a5a5f-94fe-4472-9b7b-a3cd47d0f594" providerId="AD"/>
  <p188:author id="{94B334DA-C7B3-43D2-2E7B-A85F8D3A7B7E}" name="Hotari Annette (DVV)" initials="AH" userId="S::annette.hotari@dvv.fi::8a04ca01-de08-41d4-8b59-aa4564bcd225" providerId="AD"/>
  <p188:author id="{463B4EDE-6455-06C7-A546-5FBC1141CD0F}" name="Liimatainen Karoliina (DVV)" initials="KL" userId="S::karoliina.liimatainen@dvv.fi::ab311fd8-7186-4226-a6be-a589d2d1b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ina Liimatainen" initials="KL" lastIdx="7" clrIdx="0">
    <p:extLst>
      <p:ext uri="{19B8F6BF-5375-455C-9EA6-DF929625EA0E}">
        <p15:presenceInfo xmlns:p15="http://schemas.microsoft.com/office/powerpoint/2012/main" userId="SAROLIINA.LIIMATAINEN@DVV.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EED"/>
    <a:srgbClr val="CEF3F2"/>
    <a:srgbClr val="DEF7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63268-519F-4693-8D51-7AAA98830FE8}" v="6" dt="2026-03-19T07:43:43.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lotie Päivi (DVV)" userId="32d4d7b1-cfda-446f-b284-6112945698ac" providerId="ADAL" clId="{CE45F7F3-7E30-40B8-BC0F-4C9AE4E7093A}"/>
    <pc:docChg chg="custSel modSld">
      <pc:chgData name="Railotie Päivi (DVV)" userId="32d4d7b1-cfda-446f-b284-6112945698ac" providerId="ADAL" clId="{CE45F7F3-7E30-40B8-BC0F-4C9AE4E7093A}" dt="2026-04-02T12:10:42.313" v="61" actId="207"/>
      <pc:docMkLst>
        <pc:docMk/>
      </pc:docMkLst>
      <pc:sldChg chg="modSp mod">
        <pc:chgData name="Railotie Päivi (DVV)" userId="32d4d7b1-cfda-446f-b284-6112945698ac" providerId="ADAL" clId="{CE45F7F3-7E30-40B8-BC0F-4C9AE4E7093A}" dt="2026-03-19T07:43:43.025" v="60" actId="20577"/>
        <pc:sldMkLst>
          <pc:docMk/>
          <pc:sldMk cId="1585083794" sldId="2146846754"/>
        </pc:sldMkLst>
        <pc:spChg chg="mod">
          <ac:chgData name="Railotie Päivi (DVV)" userId="32d4d7b1-cfda-446f-b284-6112945698ac" providerId="ADAL" clId="{CE45F7F3-7E30-40B8-BC0F-4C9AE4E7093A}" dt="2026-03-19T07:43:43.025" v="60" actId="20577"/>
          <ac:spMkLst>
            <pc:docMk/>
            <pc:sldMk cId="1585083794" sldId="2146846754"/>
            <ac:spMk id="2" creationId="{2D0D1699-FA30-5A0B-FCCF-C778235DB4C9}"/>
          </ac:spMkLst>
        </pc:spChg>
        <pc:spChg chg="mod">
          <ac:chgData name="Railotie Päivi (DVV)" userId="32d4d7b1-cfda-446f-b284-6112945698ac" providerId="ADAL" clId="{CE45F7F3-7E30-40B8-BC0F-4C9AE4E7093A}" dt="2026-03-19T07:43:20.250" v="48" actId="20577"/>
          <ac:spMkLst>
            <pc:docMk/>
            <pc:sldMk cId="1585083794" sldId="2146846754"/>
            <ac:spMk id="8" creationId="{CC81E3AF-2B34-2CBF-FA09-841FEF502BEA}"/>
          </ac:spMkLst>
        </pc:spChg>
      </pc:sldChg>
      <pc:sldChg chg="modSp mod">
        <pc:chgData name="Railotie Päivi (DVV)" userId="32d4d7b1-cfda-446f-b284-6112945698ac" providerId="ADAL" clId="{CE45F7F3-7E30-40B8-BC0F-4C9AE4E7093A}" dt="2026-03-19T07:43:00.404" v="34" actId="1036"/>
        <pc:sldMkLst>
          <pc:docMk/>
          <pc:sldMk cId="3548389475" sldId="2146846804"/>
        </pc:sldMkLst>
        <pc:spChg chg="mod">
          <ac:chgData name="Railotie Päivi (DVV)" userId="32d4d7b1-cfda-446f-b284-6112945698ac" providerId="ADAL" clId="{CE45F7F3-7E30-40B8-BC0F-4C9AE4E7093A}" dt="2026-03-19T07:43:00.404" v="34" actId="1036"/>
          <ac:spMkLst>
            <pc:docMk/>
            <pc:sldMk cId="3548389475" sldId="2146846804"/>
            <ac:spMk id="4" creationId="{A5F15C4F-950E-DEBA-49DF-A16A9DEB9A86}"/>
          </ac:spMkLst>
        </pc:spChg>
      </pc:sldChg>
      <pc:sldChg chg="modSp mod">
        <pc:chgData name="Railotie Päivi (DVV)" userId="32d4d7b1-cfda-446f-b284-6112945698ac" providerId="ADAL" clId="{CE45F7F3-7E30-40B8-BC0F-4C9AE4E7093A}" dt="2026-03-19T07:42:55.261" v="28" actId="113"/>
        <pc:sldMkLst>
          <pc:docMk/>
          <pc:sldMk cId="3459391582" sldId="2146846805"/>
        </pc:sldMkLst>
        <pc:spChg chg="mod">
          <ac:chgData name="Railotie Päivi (DVV)" userId="32d4d7b1-cfda-446f-b284-6112945698ac" providerId="ADAL" clId="{CE45F7F3-7E30-40B8-BC0F-4C9AE4E7093A}" dt="2026-03-19T07:42:55.261" v="28" actId="113"/>
          <ac:spMkLst>
            <pc:docMk/>
            <pc:sldMk cId="3459391582" sldId="2146846805"/>
            <ac:spMk id="3" creationId="{D7D0AAA4-5027-5981-E0D8-68A7D6DFA6EF}"/>
          </ac:spMkLst>
        </pc:spChg>
      </pc:sldChg>
      <pc:sldChg chg="modSp mod">
        <pc:chgData name="Railotie Päivi (DVV)" userId="32d4d7b1-cfda-446f-b284-6112945698ac" providerId="ADAL" clId="{CE45F7F3-7E30-40B8-BC0F-4C9AE4E7093A}" dt="2026-03-19T07:41:46.717" v="2"/>
        <pc:sldMkLst>
          <pc:docMk/>
          <pc:sldMk cId="1384639891" sldId="2146846818"/>
        </pc:sldMkLst>
        <pc:spChg chg="mod">
          <ac:chgData name="Railotie Päivi (DVV)" userId="32d4d7b1-cfda-446f-b284-6112945698ac" providerId="ADAL" clId="{CE45F7F3-7E30-40B8-BC0F-4C9AE4E7093A}" dt="2026-03-19T07:41:46.717" v="2"/>
          <ac:spMkLst>
            <pc:docMk/>
            <pc:sldMk cId="1384639891" sldId="2146846818"/>
            <ac:spMk id="3" creationId="{79F6460E-8BF6-A2F0-885F-14390A05DCCB}"/>
          </ac:spMkLst>
        </pc:spChg>
      </pc:sldChg>
      <pc:sldChg chg="modSp mod">
        <pc:chgData name="Railotie Päivi (DVV)" userId="32d4d7b1-cfda-446f-b284-6112945698ac" providerId="ADAL" clId="{CE45F7F3-7E30-40B8-BC0F-4C9AE4E7093A}" dt="2026-03-19T07:42:46.275" v="27" actId="1035"/>
        <pc:sldMkLst>
          <pc:docMk/>
          <pc:sldMk cId="2876117148" sldId="2146846823"/>
        </pc:sldMkLst>
        <pc:spChg chg="mod">
          <ac:chgData name="Railotie Päivi (DVV)" userId="32d4d7b1-cfda-446f-b284-6112945698ac" providerId="ADAL" clId="{CE45F7F3-7E30-40B8-BC0F-4C9AE4E7093A}" dt="2026-03-19T07:42:46.275" v="27" actId="1035"/>
          <ac:spMkLst>
            <pc:docMk/>
            <pc:sldMk cId="2876117148" sldId="2146846823"/>
            <ac:spMk id="3" creationId="{9A58F001-22F1-839E-30F2-E8324854E6C1}"/>
          </ac:spMkLst>
        </pc:spChg>
        <pc:spChg chg="mod">
          <ac:chgData name="Railotie Päivi (DVV)" userId="32d4d7b1-cfda-446f-b284-6112945698ac" providerId="ADAL" clId="{CE45F7F3-7E30-40B8-BC0F-4C9AE4E7093A}" dt="2026-03-19T07:42:46.275" v="27" actId="1035"/>
          <ac:spMkLst>
            <pc:docMk/>
            <pc:sldMk cId="2876117148" sldId="2146846823"/>
            <ac:spMk id="8" creationId="{D8FE37D0-A92E-7148-2D08-B78A5342FF20}"/>
          </ac:spMkLst>
        </pc:spChg>
        <pc:spChg chg="mod">
          <ac:chgData name="Railotie Päivi (DVV)" userId="32d4d7b1-cfda-446f-b284-6112945698ac" providerId="ADAL" clId="{CE45F7F3-7E30-40B8-BC0F-4C9AE4E7093A}" dt="2026-03-19T07:42:37.751" v="23" actId="113"/>
          <ac:spMkLst>
            <pc:docMk/>
            <pc:sldMk cId="2876117148" sldId="2146846823"/>
            <ac:spMk id="10" creationId="{A5FF156F-BB2C-E42E-AFA1-788660517B8E}"/>
          </ac:spMkLst>
        </pc:spChg>
        <pc:spChg chg="mod">
          <ac:chgData name="Railotie Päivi (DVV)" userId="32d4d7b1-cfda-446f-b284-6112945698ac" providerId="ADAL" clId="{CE45F7F3-7E30-40B8-BC0F-4C9AE4E7093A}" dt="2026-03-19T07:42:09.495" v="19" actId="113"/>
          <ac:spMkLst>
            <pc:docMk/>
            <pc:sldMk cId="2876117148" sldId="2146846823"/>
            <ac:spMk id="18" creationId="{1B2F39AF-C407-60EC-B039-8043429A7BE7}"/>
          </ac:spMkLst>
        </pc:spChg>
      </pc:sldChg>
      <pc:sldChg chg="modSp mod">
        <pc:chgData name="Railotie Päivi (DVV)" userId="32d4d7b1-cfda-446f-b284-6112945698ac" providerId="ADAL" clId="{CE45F7F3-7E30-40B8-BC0F-4C9AE4E7093A}" dt="2026-04-02T12:10:42.313" v="61" actId="207"/>
        <pc:sldMkLst>
          <pc:docMk/>
          <pc:sldMk cId="1595263030" sldId="2147479826"/>
        </pc:sldMkLst>
        <pc:spChg chg="mod">
          <ac:chgData name="Railotie Päivi (DVV)" userId="32d4d7b1-cfda-446f-b284-6112945698ac" providerId="ADAL" clId="{CE45F7F3-7E30-40B8-BC0F-4C9AE4E7093A}" dt="2026-04-02T12:10:42.313" v="61" actId="207"/>
          <ac:spMkLst>
            <pc:docMk/>
            <pc:sldMk cId="1595263030" sldId="2147479826"/>
            <ac:spMk id="7" creationId="{052DB43E-CF27-EC65-6F2A-F46AFFBB76B5}"/>
          </ac:spMkLst>
        </pc:spChg>
        <pc:spChg chg="mod">
          <ac:chgData name="Railotie Päivi (DVV)" userId="32d4d7b1-cfda-446f-b284-6112945698ac" providerId="ADAL" clId="{CE45F7F3-7E30-40B8-BC0F-4C9AE4E7093A}" dt="2026-04-02T12:10:42.313" v="61" actId="207"/>
          <ac:spMkLst>
            <pc:docMk/>
            <pc:sldMk cId="1595263030" sldId="2147479826"/>
            <ac:spMk id="13" creationId="{6E6AAE21-3C97-E4CB-6EF3-A8A36B6F1180}"/>
          </ac:spMkLst>
        </pc:spChg>
        <pc:spChg chg="mod">
          <ac:chgData name="Railotie Päivi (DVV)" userId="32d4d7b1-cfda-446f-b284-6112945698ac" providerId="ADAL" clId="{CE45F7F3-7E30-40B8-BC0F-4C9AE4E7093A}" dt="2026-03-19T07:41:55.001" v="4"/>
          <ac:spMkLst>
            <pc:docMk/>
            <pc:sldMk cId="1595263030" sldId="2147479826"/>
            <ac:spMk id="38" creationId="{FDB668EC-4EA5-20E6-23B4-9DDAE1BF7CA3}"/>
          </ac:spMkLst>
        </pc:spChg>
        <pc:spChg chg="mod">
          <ac:chgData name="Railotie Päivi (DVV)" userId="32d4d7b1-cfda-446f-b284-6112945698ac" providerId="ADAL" clId="{CE45F7F3-7E30-40B8-BC0F-4C9AE4E7093A}" dt="2026-03-19T07:41:58.593" v="17" actId="1036"/>
          <ac:spMkLst>
            <pc:docMk/>
            <pc:sldMk cId="1595263030" sldId="2147479826"/>
            <ac:spMk id="42" creationId="{253AA954-2888-C288-82A9-9951E17B66EF}"/>
          </ac:spMkLst>
        </pc:spChg>
        <pc:grpChg chg="mod">
          <ac:chgData name="Railotie Päivi (DVV)" userId="32d4d7b1-cfda-446f-b284-6112945698ac" providerId="ADAL" clId="{CE45F7F3-7E30-40B8-BC0F-4C9AE4E7093A}" dt="2026-04-02T12:10:42.313" v="61" actId="207"/>
          <ac:grpSpMkLst>
            <pc:docMk/>
            <pc:sldMk cId="1595263030" sldId="2147479826"/>
            <ac:grpSpMk id="24" creationId="{FF8ACEB8-8116-51E8-7DA0-280FD697B880}"/>
          </ac:grpSpMkLst>
        </pc:grpChg>
        <pc:grpChg chg="mod">
          <ac:chgData name="Railotie Päivi (DVV)" userId="32d4d7b1-cfda-446f-b284-6112945698ac" providerId="ADAL" clId="{CE45F7F3-7E30-40B8-BC0F-4C9AE4E7093A}" dt="2026-04-02T12:10:42.313" v="61" actId="207"/>
          <ac:grpSpMkLst>
            <pc:docMk/>
            <pc:sldMk cId="1595263030" sldId="2147479826"/>
            <ac:grpSpMk id="25" creationId="{2471CC60-775A-37B6-7ABE-D8F293BCB3BF}"/>
          </ac:grpSpMkLst>
        </pc:grpChg>
        <pc:cxnChg chg="mod">
          <ac:chgData name="Railotie Päivi (DVV)" userId="32d4d7b1-cfda-446f-b284-6112945698ac" providerId="ADAL" clId="{CE45F7F3-7E30-40B8-BC0F-4C9AE4E7093A}" dt="2026-04-02T12:10:42.313" v="61" actId="207"/>
          <ac:cxnSpMkLst>
            <pc:docMk/>
            <pc:sldMk cId="1595263030" sldId="2147479826"/>
            <ac:cxnSpMk id="15" creationId="{C639D015-BD7F-8BBF-F7CD-79AB7DC1115F}"/>
          </ac:cxnSpMkLst>
        </pc:cxnChg>
        <pc:cxnChg chg="mod">
          <ac:chgData name="Railotie Päivi (DVV)" userId="32d4d7b1-cfda-446f-b284-6112945698ac" providerId="ADAL" clId="{CE45F7F3-7E30-40B8-BC0F-4C9AE4E7093A}" dt="2026-04-02T12:10:42.313" v="61" actId="207"/>
          <ac:cxnSpMkLst>
            <pc:docMk/>
            <pc:sldMk cId="1595263030" sldId="2147479826"/>
            <ac:cxnSpMk id="23" creationId="{415F4698-8A05-DA36-5F56-687ABE814DCB}"/>
          </ac:cxnSpMkLst>
        </pc:cxnChg>
      </pc:sldChg>
      <pc:sldChg chg="delSp mod">
        <pc:chgData name="Railotie Päivi (DVV)" userId="32d4d7b1-cfda-446f-b284-6112945698ac" providerId="ADAL" clId="{CE45F7F3-7E30-40B8-BC0F-4C9AE4E7093A}" dt="2026-03-12T18:01:33.271" v="0" actId="478"/>
        <pc:sldMkLst>
          <pc:docMk/>
          <pc:sldMk cId="1229465117" sldId="21474798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B1FEB-145E-41A9-9497-323D1ADD8D71}" type="datetimeFigureOut">
              <a:rPr lang="fi-FI" smtClean="0"/>
              <a:t>2.4.2026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D2BF9-27EC-43F2-AD3C-48F351FB6F72}" type="slidenum">
              <a:rPr lang="fi-FI" smtClean="0"/>
              <a:t>‹#›</a:t>
            </a:fld>
            <a:endParaRPr lang="fi-FI"/>
          </a:p>
        </p:txBody>
      </p:sp>
    </p:spTree>
    <p:extLst>
      <p:ext uri="{BB962C8B-B14F-4D97-AF65-F5344CB8AC3E}">
        <p14:creationId xmlns:p14="http://schemas.microsoft.com/office/powerpoint/2010/main" val="11494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Suomi.fi Messages is activated when identifying in an authority's e-service from 1 January 2026</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55D2BF9-27EC-43F2-AD3C-48F351FB6F72}"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30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10</a:t>
            </a:fld>
            <a:endParaRPr lang="fi-FI"/>
          </a:p>
        </p:txBody>
      </p:sp>
    </p:spTree>
    <p:extLst>
      <p:ext uri="{BB962C8B-B14F-4D97-AF65-F5344CB8AC3E}">
        <p14:creationId xmlns:p14="http://schemas.microsoft.com/office/powerpoint/2010/main" val="410805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Bar removed from the bottom: </a:t>
            </a:r>
          </a:p>
          <a:p>
            <a:r>
              <a:rPr lang="en-GB"/>
              <a:t>The obligation to use Suomi.fi Messages remains, direct connections to other services are not legal.</a:t>
            </a:r>
          </a:p>
        </p:txBody>
      </p:sp>
      <p:sp>
        <p:nvSpPr>
          <p:cNvPr id="4" name="Dian numeron paikkamerkki 3"/>
          <p:cNvSpPr>
            <a:spLocks noGrp="1"/>
          </p:cNvSpPr>
          <p:nvPr>
            <p:ph type="sldNum" sz="quarter" idx="5"/>
          </p:nvPr>
        </p:nvSpPr>
        <p:spPr/>
        <p:txBody>
          <a:bodyPr/>
          <a:lstStyle/>
          <a:p>
            <a:fld id="{D55D2BF9-27EC-43F2-AD3C-48F351FB6F72}" type="slidenum">
              <a:rPr lang="fi-FI" smtClean="0"/>
              <a:t>13</a:t>
            </a:fld>
            <a:endParaRPr lang="fi-FI"/>
          </a:p>
        </p:txBody>
      </p:sp>
    </p:spTree>
    <p:extLst>
      <p:ext uri="{BB962C8B-B14F-4D97-AF65-F5344CB8AC3E}">
        <p14:creationId xmlns:p14="http://schemas.microsoft.com/office/powerpoint/2010/main" val="87625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Slide has room for a third possible perspective. </a:t>
            </a:r>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2003DD-B956-4332-B588-A05840B6A93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164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335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0822657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24789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66565572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857816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55133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39410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95893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943481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a:xfrm>
            <a:off x="492408" y="6390590"/>
            <a:ext cx="1512000" cy="216000"/>
          </a:xfrm>
        </p:spPr>
        <p:txBody>
          <a:bodyPr/>
          <a:lstStyle>
            <a:lvl1pPr>
              <a:defRPr sz="1400">
                <a:solidFill>
                  <a:schemeClr val="tx2"/>
                </a:solidFill>
              </a:defRPr>
            </a:lvl1p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901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114786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8638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282173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147221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r>
              <a:rPr lang="fi-FI"/>
              <a:t>18.7.2025</a:t>
            </a:r>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9972037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r>
              <a:rPr lang="fi-FI"/>
              <a:t>18.7.2025</a:t>
            </a:r>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1658358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707323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292469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A1439B7-1638-4211-A07B-966B67D21DDD}" type="datetime1">
              <a:rPr lang="fi-FI" smtClean="0"/>
              <a:t>2.4.2026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3" name="Kuva 12" descr="Digi- ja väestötietoviraston tunnus&#10;">
            <a:extLst>
              <a:ext uri="{FF2B5EF4-FFF2-40B4-BE49-F238E27FC236}">
                <a16:creationId xmlns:a16="http://schemas.microsoft.com/office/drawing/2014/main" id="{A6073CE3-4005-4710-BA5A-1DF9A30370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800" y="5223600"/>
            <a:ext cx="3294702" cy="1278000"/>
          </a:xfrm>
          <a:prstGeom prst="rect">
            <a:avLst/>
          </a:prstGeom>
        </p:spPr>
      </p:pic>
    </p:spTree>
    <p:extLst>
      <p:ext uri="{BB962C8B-B14F-4D97-AF65-F5344CB8AC3E}">
        <p14:creationId xmlns:p14="http://schemas.microsoft.com/office/powerpoint/2010/main" val="36773192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CE2C4F6-7B38-40C0-B208-0A7262B71F77}"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997057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1D0AED5-48EF-424E-8435-52FCB3779C17}"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15399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3349"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B0C4A9B5-C14C-452E-815B-A01E3715889A}"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5" name="Kuva 14" descr="Digi- ja väestötietoviraston tunnus&#10;">
            <a:extLst>
              <a:ext uri="{FF2B5EF4-FFF2-40B4-BE49-F238E27FC236}">
                <a16:creationId xmlns:a16="http://schemas.microsoft.com/office/drawing/2014/main" id="{B0729C71-A417-4DF9-84C9-E597AB681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invGray">
          <a:xfrm>
            <a:off x="1666800" y="5223600"/>
            <a:ext cx="3294702" cy="1278000"/>
          </a:xfrm>
          <a:prstGeom prst="rect">
            <a:avLst/>
          </a:prstGeom>
        </p:spPr>
      </p:pic>
    </p:spTree>
    <p:extLst>
      <p:ext uri="{BB962C8B-B14F-4D97-AF65-F5344CB8AC3E}">
        <p14:creationId xmlns:p14="http://schemas.microsoft.com/office/powerpoint/2010/main" val="3426673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B92F958-0AF2-4290-9A95-4AD6172CAC38}"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D8A15DDC-4476-42F7-BFD6-210E61437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03" y="5309376"/>
            <a:ext cx="3404195" cy="673200"/>
          </a:xfrm>
          <a:prstGeom prst="rect">
            <a:avLst/>
          </a:prstGeom>
        </p:spPr>
      </p:pic>
    </p:spTree>
    <p:extLst>
      <p:ext uri="{BB962C8B-B14F-4D97-AF65-F5344CB8AC3E}">
        <p14:creationId xmlns:p14="http://schemas.microsoft.com/office/powerpoint/2010/main" val="413169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1466000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2CFD27F-843C-42B1-80C5-EE11FB7CAA17}"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10300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526969A5-4CBD-4F4F-857F-45071509D3AE}"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1661CFEE-0DE2-411E-9CB1-EF699DC7A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4393902" y="5310000"/>
            <a:ext cx="3404196" cy="673200"/>
          </a:xfrm>
          <a:prstGeom prst="rect">
            <a:avLst/>
          </a:prstGeom>
        </p:spPr>
      </p:pic>
    </p:spTree>
    <p:extLst>
      <p:ext uri="{BB962C8B-B14F-4D97-AF65-F5344CB8AC3E}">
        <p14:creationId xmlns:p14="http://schemas.microsoft.com/office/powerpoint/2010/main" val="4045209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4C5489F-84D4-498B-859A-4A1861BF051B}"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84389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A7D667E-E190-4811-9C62-88695749F930}"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4142553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CDB55-ABC1-44B7-B6D5-6B6D178C3E7D}"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177469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CB43C1A-8BA6-42F8-B17A-1B8F6BF9E917}"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129778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E74B71B-4C39-45F9-B0FD-D2D68C5B4880}"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441472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2613C64-8776-4F68-83C1-1E3EBAB77052}"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66641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16FBE9C-C914-45EF-97B1-3860BBF6E0F0}"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7264978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AC8D74B-362B-4C14-AA72-5DB176CC4355}" type="datetime1">
              <a:rPr lang="fi-FI" smtClean="0"/>
              <a:t>2.4.2026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98952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687116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77900D03-2B98-4451-8677-8ACCD6506AA7}"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33942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9C2B649-9860-43CF-908A-32A2D1D89608}"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183002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E8DC882-203F-4254-B4C6-E78B25425CB9}"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742454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8F7F289-4852-4730-AAF0-4F9F8CF0EDE1}"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657388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EDF5A63-95F5-49A4-8161-A2CF0E11B108}"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62926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DA72C5C-3A51-4067-BBAE-92218E4217E8}"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685339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E8C5055-C656-4A52-B501-EA760CD771CA}"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782787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2B6258C8-A385-4863-A5DE-8AEF7C1A8ECA}" type="datetime1">
              <a:rPr lang="fi-FI" smtClean="0"/>
              <a:t>2.4.2026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2547474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58AB4BFE-76D6-4C55-9410-B7968B9E8817}" type="datetime1">
              <a:rPr lang="fi-FI" smtClean="0"/>
              <a:t>2.4.2026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0" name="Kuva 9" descr="Digi- ja väestötietoviraston tunnus">
            <a:extLst>
              <a:ext uri="{FF2B5EF4-FFF2-40B4-BE49-F238E27FC236}">
                <a16:creationId xmlns:a16="http://schemas.microsoft.com/office/drawing/2014/main" id="{7A2229D5-FCFC-47E3-9A20-2AD1CAE3D2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765856" y="2329200"/>
            <a:ext cx="4660289" cy="921600"/>
          </a:xfrm>
          <a:prstGeom prst="rect">
            <a:avLst/>
          </a:prstGeom>
        </p:spPr>
      </p:pic>
    </p:spTree>
    <p:extLst>
      <p:ext uri="{BB962C8B-B14F-4D97-AF65-F5344CB8AC3E}">
        <p14:creationId xmlns:p14="http://schemas.microsoft.com/office/powerpoint/2010/main" val="2642992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352E7B38-54A3-4794-98E1-3905F4A79B7B}" type="datetime1">
              <a:rPr lang="fi-FI" smtClean="0"/>
              <a:t>2.4.2026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9" name="Kuva 8" descr="Digi- ja väestötietoviraston tunnus">
            <a:extLst>
              <a:ext uri="{FF2B5EF4-FFF2-40B4-BE49-F238E27FC236}">
                <a16:creationId xmlns:a16="http://schemas.microsoft.com/office/drawing/2014/main" id="{E663F20D-C6ED-478C-97D1-774F17047D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856" y="2327904"/>
            <a:ext cx="4660288" cy="921600"/>
          </a:xfrm>
          <a:prstGeom prst="rect">
            <a:avLst/>
          </a:prstGeom>
        </p:spPr>
      </p:pic>
    </p:spTree>
    <p:extLst>
      <p:ext uri="{BB962C8B-B14F-4D97-AF65-F5344CB8AC3E}">
        <p14:creationId xmlns:p14="http://schemas.microsoft.com/office/powerpoint/2010/main" val="116623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13858654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75CE5A1-02DA-41B2-B4FF-15A7B72B9597}" type="datetime1">
              <a:rPr lang="fi-FI" smtClean="0"/>
              <a:t>2.4.2026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1" name="Kuva 10" descr="Digi- ja väestötietoviraston tunnus">
            <a:extLst>
              <a:ext uri="{FF2B5EF4-FFF2-40B4-BE49-F238E27FC236}">
                <a16:creationId xmlns:a16="http://schemas.microsoft.com/office/drawing/2014/main" id="{653F3ECC-5F54-43D6-B3FD-D28E12017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556507" y="2880000"/>
            <a:ext cx="5078987" cy="1004400"/>
          </a:xfrm>
          <a:prstGeom prst="rect">
            <a:avLst/>
          </a:prstGeom>
        </p:spPr>
      </p:pic>
    </p:spTree>
    <p:extLst>
      <p:ext uri="{BB962C8B-B14F-4D97-AF65-F5344CB8AC3E}">
        <p14:creationId xmlns:p14="http://schemas.microsoft.com/office/powerpoint/2010/main" val="2714785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3DE228C2-B776-40F0-890F-A10FD41EE8EF}" type="datetime1">
              <a:rPr lang="fi-FI" smtClean="0"/>
              <a:t>2.4.2026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2" name="Kuva 11" descr="Digi- ja väestötietoviraston tunnus">
            <a:extLst>
              <a:ext uri="{FF2B5EF4-FFF2-40B4-BE49-F238E27FC236}">
                <a16:creationId xmlns:a16="http://schemas.microsoft.com/office/drawing/2014/main" id="{3AFA998F-66D0-48BD-BE97-FFDB71313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6507" y="2880000"/>
            <a:ext cx="5078986" cy="1004400"/>
          </a:xfrm>
          <a:prstGeom prst="rect">
            <a:avLst/>
          </a:prstGeom>
        </p:spPr>
      </p:pic>
    </p:spTree>
    <p:extLst>
      <p:ext uri="{BB962C8B-B14F-4D97-AF65-F5344CB8AC3E}">
        <p14:creationId xmlns:p14="http://schemas.microsoft.com/office/powerpoint/2010/main" val="2385144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2.4.2026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73756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785582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295388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806639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138151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7479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5207978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860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224280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4593168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953239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07174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16476997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815234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679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2.4.2026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314487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496468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92006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60167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1861115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9491869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328217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995433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0585220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2.4.2026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4183173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2.4.2026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6007405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2.4.2026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750333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2.4.2026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526010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2.4.2026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416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20855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413159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990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1495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94179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3525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6625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5870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42824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endParaRPr lang="fi-FI"/>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915440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40050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28620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4">
            <a:extLst>
              <a:ext uri="{FF2B5EF4-FFF2-40B4-BE49-F238E27FC236}">
                <a16:creationId xmlns:a16="http://schemas.microsoft.com/office/drawing/2014/main" id="{DD16A549-B916-8C69-DFFD-6C400738721E}"/>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7313222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431383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92675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162757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tx1"/>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41996CEA-7D28-AE53-D624-6D1A16DB5C10}"/>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1224704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chemeClr val="tx1"/>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chemeClr val="tx1"/>
              </a:buClr>
              <a:defRPr sz="2400">
                <a:solidFill>
                  <a:schemeClr val="tx1">
                    <a:lumMod val="50000"/>
                  </a:schemeClr>
                </a:solidFill>
              </a:defRPr>
            </a:lvl1pPr>
            <a:lvl2pPr>
              <a:buClr>
                <a:schemeClr val="tx1"/>
              </a:buClr>
              <a:defRPr sz="2000">
                <a:solidFill>
                  <a:schemeClr val="tx1">
                    <a:lumMod val="50000"/>
                  </a:schemeClr>
                </a:solidFill>
              </a:defRPr>
            </a:lvl2pPr>
            <a:lvl3pPr>
              <a:buClr>
                <a:schemeClr val="tx1"/>
              </a:buClr>
              <a:defRPr sz="1800">
                <a:solidFill>
                  <a:schemeClr val="tx1">
                    <a:lumMod val="50000"/>
                  </a:schemeClr>
                </a:solidFill>
              </a:defRPr>
            </a:lvl3pPr>
            <a:lvl4pPr>
              <a:buClr>
                <a:schemeClr val="tx1"/>
              </a:buClr>
              <a:defRPr sz="1800">
                <a:solidFill>
                  <a:schemeClr val="tx1">
                    <a:lumMod val="50000"/>
                  </a:schemeClr>
                </a:solidFill>
              </a:defRPr>
            </a:lvl4pPr>
            <a:lvl5pPr>
              <a:buClr>
                <a:schemeClr val="tx1"/>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8564"/>
            <a:ext cx="6613200" cy="5807436"/>
          </a:xfrm>
        </p:spPr>
        <p:txBody>
          <a:bodyPr/>
          <a:lstStyle>
            <a:lvl1pPr>
              <a:spcAft>
                <a:spcPts val="600"/>
              </a:spcAft>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253912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90584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4">
            <a:extLst>
              <a:ext uri="{FF2B5EF4-FFF2-40B4-BE49-F238E27FC236}">
                <a16:creationId xmlns:a16="http://schemas.microsoft.com/office/drawing/2014/main" id="{3BBFB988-501D-2FAC-2604-96291ECC887C}"/>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93649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4">
            <a:extLst>
              <a:ext uri="{FF2B5EF4-FFF2-40B4-BE49-F238E27FC236}">
                <a16:creationId xmlns:a16="http://schemas.microsoft.com/office/drawing/2014/main" id="{CD5698BC-97EA-438A-C346-425E25983805}"/>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29812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7925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7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4">
            <a:extLst>
              <a:ext uri="{FF2B5EF4-FFF2-40B4-BE49-F238E27FC236}">
                <a16:creationId xmlns:a16="http://schemas.microsoft.com/office/drawing/2014/main" id="{B39D8C36-7D4F-72CA-8AD9-B9E56606191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235776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BA3457C5-20A8-1527-6D75-4E551F6FD56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442688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312262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7955813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2505101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2"/>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BAE4BBB1-8DE9-2A53-44CF-D70A5783BC6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731666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E30450"/>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E30450"/>
              </a:buClr>
              <a:defRPr sz="2400">
                <a:solidFill>
                  <a:schemeClr val="tx1">
                    <a:lumMod val="50000"/>
                  </a:schemeClr>
                </a:solidFill>
              </a:defRPr>
            </a:lvl1pPr>
            <a:lvl2pPr>
              <a:buClr>
                <a:srgbClr val="E30450"/>
              </a:buClr>
              <a:defRPr sz="2000">
                <a:solidFill>
                  <a:schemeClr val="tx1">
                    <a:lumMod val="50000"/>
                  </a:schemeClr>
                </a:solidFill>
              </a:defRPr>
            </a:lvl2pPr>
            <a:lvl3pPr>
              <a:buClr>
                <a:srgbClr val="E30450"/>
              </a:buClr>
              <a:defRPr sz="1800">
                <a:solidFill>
                  <a:schemeClr val="tx1">
                    <a:lumMod val="50000"/>
                  </a:schemeClr>
                </a:solidFill>
              </a:defRPr>
            </a:lvl3pPr>
            <a:lvl4pPr>
              <a:buClr>
                <a:srgbClr val="E30450"/>
              </a:buClr>
              <a:defRPr sz="1800">
                <a:solidFill>
                  <a:schemeClr val="tx1">
                    <a:lumMod val="50000"/>
                  </a:schemeClr>
                </a:solidFill>
              </a:defRPr>
            </a:lvl4pPr>
            <a:lvl5pPr>
              <a:buClr>
                <a:srgbClr val="E30450"/>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102983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E30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94553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6EC8B8CF-6F18-4FDE-49BB-1846445EB1B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786958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E30450"/>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9413026D-E86C-EFF6-4617-C20A5380FA6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478676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85620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42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832B8842-ACED-6B6C-FA0E-7729123F3F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60995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477848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EDA1B818-DD62-E772-D714-2F26192A855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0166172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9311982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87831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3"/>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3"/>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55A02544-63D4-3C60-8FFE-09BC6C13BBF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401976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9F60B5"/>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9F60B5"/>
              </a:buClr>
              <a:defRPr sz="2400">
                <a:solidFill>
                  <a:schemeClr val="tx1">
                    <a:lumMod val="50000"/>
                  </a:schemeClr>
                </a:solidFill>
              </a:defRPr>
            </a:lvl1pPr>
            <a:lvl2pPr>
              <a:buClr>
                <a:srgbClr val="9F60B5"/>
              </a:buClr>
              <a:defRPr sz="2000">
                <a:solidFill>
                  <a:schemeClr val="tx1">
                    <a:lumMod val="50000"/>
                  </a:schemeClr>
                </a:solidFill>
              </a:defRPr>
            </a:lvl2pPr>
            <a:lvl3pPr>
              <a:buClr>
                <a:srgbClr val="9F60B5"/>
              </a:buClr>
              <a:defRPr sz="1800">
                <a:solidFill>
                  <a:schemeClr val="tx1">
                    <a:lumMod val="50000"/>
                  </a:schemeClr>
                </a:solidFill>
              </a:defRPr>
            </a:lvl3pPr>
            <a:lvl4pPr>
              <a:buClr>
                <a:srgbClr val="9F60B5"/>
              </a:buClr>
              <a:defRPr sz="1800">
                <a:solidFill>
                  <a:schemeClr val="tx1">
                    <a:lumMod val="50000"/>
                  </a:schemeClr>
                </a:solidFill>
              </a:defRPr>
            </a:lvl4pPr>
            <a:lvl5pPr>
              <a:buClr>
                <a:srgbClr val="9F60B5"/>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517657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9F6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704722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D9BF5DCD-5A2F-2BBF-3BA0-20EA42F9740F}"/>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086924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9F60B5"/>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F36B3E27-B142-1007-573F-E2C6EC44E14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160223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343605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7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90513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3508EB62-122D-8B7E-B6A2-70F7550A950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357942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2.4.2026</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74259443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6589280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90694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8992593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833793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2.4.2026</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6340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136474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0522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9675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2.4.2026</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190829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2292373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095622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211910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04301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3733429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2.4.2026</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509451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23837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2.4.2026</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09963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827535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2.4.2026</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303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36572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19157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2027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2.4.2026</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748905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2.4.2026</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06179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2.4.2026</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77878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2.4.2026</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031962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2.4.2026</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93222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2.4.2026</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386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5865417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9758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2.4.2026</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2662475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315875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686490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026754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09268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40387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86318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209742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121581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655784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59839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6.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theme" Target="../theme/theme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image" Target="../media/image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theme" Target="../theme/theme8.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2.4.2026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767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20903868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09585" rtl="0" eaLnBrk="1" latinLnBrk="0" hangingPunct="1">
        <a:spcBef>
          <a:spcPct val="0"/>
        </a:spcBef>
        <a:buNone/>
        <a:defRPr sz="4800" b="0" i="0" kern="1200">
          <a:solidFill>
            <a:schemeClr val="tx1"/>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003479"/>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1"/>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14504849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09585" rtl="0" eaLnBrk="1" latinLnBrk="0" hangingPunct="1">
        <a:spcBef>
          <a:spcPct val="0"/>
        </a:spcBef>
        <a:buNone/>
        <a:defRPr sz="4800" b="0" i="0" kern="1200">
          <a:solidFill>
            <a:srgbClr val="E30450"/>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E30450"/>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E30450"/>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32218624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09585" rtl="0" eaLnBrk="1" latinLnBrk="0" hangingPunct="1">
        <a:spcBef>
          <a:spcPct val="0"/>
        </a:spcBef>
        <a:buNone/>
        <a:defRPr sz="4800" b="0" i="0" kern="1200">
          <a:solidFill>
            <a:srgbClr val="9F60B5"/>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9F60B5"/>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9F60B5"/>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2.4.2026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18666571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18.7.2025</a:t>
            </a:r>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910637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Lst>
  <p:hf sldNum="0" hdr="0" ft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7FBC5B66-F12E-4BEB-9153-14B55D4E787A}" type="datetime1">
              <a:rPr lang="fi-FI" smtClean="0"/>
              <a:t>2.4.2026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25436793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46AFDB73-D50C-4AC0-931D-37E9E3954012}" type="datetime1">
              <a:rPr lang="fi-FI" smtClean="0"/>
              <a:t>2.4.2026</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975415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7.xml"/><Relationship Id="rId5" Type="http://schemas.openxmlformats.org/officeDocument/2006/relationships/image" Target="../media/image28.png"/><Relationship Id="rId4" Type="http://schemas.openxmlformats.org/officeDocument/2006/relationships/hyperlink" Target="../FI-EN_DOC/1301440/02_From%20Vendor/Clean/dvv.fi/en/digital-first-project/organisations/communication-materia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vv.fi/digituen-tapahtumat" TargetMode="External"/><Relationship Id="rId2" Type="http://schemas.openxmlformats.org/officeDocument/2006/relationships/hyperlink" Target="https://suomi.fi/en/messages" TargetMode="Externa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201E341-B3BD-9796-1A59-8F754DEEFB46}"/>
              </a:ext>
            </a:extLst>
          </p:cNvPr>
          <p:cNvSpPr>
            <a:spLocks noGrp="1"/>
          </p:cNvSpPr>
          <p:nvPr>
            <p:ph type="ctrTitle"/>
          </p:nvPr>
        </p:nvSpPr>
        <p:spPr/>
        <p:txBody>
          <a:bodyPr>
            <a:normAutofit/>
          </a:bodyPr>
          <a:lstStyle/>
          <a:p>
            <a:r>
              <a:rPr lang="en-GB" dirty="0"/>
              <a:t>Official mail will become primarily digital </a:t>
            </a:r>
            <a:br>
              <a:rPr lang="en-GB" dirty="0"/>
            </a:br>
            <a:r>
              <a:rPr lang="en-GB" dirty="0"/>
              <a:t>in spring 2026</a:t>
            </a:r>
            <a:endParaRPr lang="fi-FI" dirty="0"/>
          </a:p>
        </p:txBody>
      </p:sp>
      <p:sp>
        <p:nvSpPr>
          <p:cNvPr id="8" name="Alaotsikko 7">
            <a:extLst>
              <a:ext uri="{FF2B5EF4-FFF2-40B4-BE49-F238E27FC236}">
                <a16:creationId xmlns:a16="http://schemas.microsoft.com/office/drawing/2014/main" id="{D784770A-9522-1F9B-FABB-31FE447CDFE8}"/>
              </a:ext>
            </a:extLst>
          </p:cNvPr>
          <p:cNvSpPr>
            <a:spLocks noGrp="1"/>
          </p:cNvSpPr>
          <p:nvPr>
            <p:ph type="subTitle" idx="1"/>
          </p:nvPr>
        </p:nvSpPr>
        <p:spPr/>
        <p:txBody>
          <a:bodyPr/>
          <a:lstStyle/>
          <a:p>
            <a:r>
              <a:rPr lang="en-GB" dirty="0"/>
              <a:t>What does the change mean?</a:t>
            </a:r>
          </a:p>
          <a:p>
            <a:endParaRPr lang="fi-FI" dirty="0"/>
          </a:p>
        </p:txBody>
      </p:sp>
      <p:sp>
        <p:nvSpPr>
          <p:cNvPr id="3" name="Päivämäärän paikkamerkki 2">
            <a:extLst>
              <a:ext uri="{FF2B5EF4-FFF2-40B4-BE49-F238E27FC236}">
                <a16:creationId xmlns:a16="http://schemas.microsoft.com/office/drawing/2014/main" id="{19126CFD-F46F-ED9A-DE49-CF42D57A50ED}"/>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DCE2C4F6-7B38-40C0-B208-0A7262B71F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2.4.2026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4" name="Alatunnisteen paikkamerkki 3">
            <a:extLst>
              <a:ext uri="{FF2B5EF4-FFF2-40B4-BE49-F238E27FC236}">
                <a16:creationId xmlns:a16="http://schemas.microsoft.com/office/drawing/2014/main" id="{874E7562-BCB4-3394-1B4C-EBD9CDF44334}"/>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5" name="Dian numeron paikkamerkki 4">
            <a:extLst>
              <a:ext uri="{FF2B5EF4-FFF2-40B4-BE49-F238E27FC236}">
                <a16:creationId xmlns:a16="http://schemas.microsoft.com/office/drawing/2014/main" id="{D5E60EA2-F8FF-DEB9-E23E-14F5A2AC1C7E}"/>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0794C75-185B-4AE2-8765-4194C13CFAA1}"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270959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452234" y="1103947"/>
            <a:ext cx="6693101" cy="4156845"/>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800"/>
              </a:spcAft>
              <a:buNone/>
            </a:pPr>
            <a:r>
              <a:rPr lang="en-GB" sz="1800">
                <a:solidFill>
                  <a:schemeClr val="accent1"/>
                </a:solidFill>
              </a:rPr>
              <a:t>We need every organisation to take part in the communication so that citizens understand what the change is about.</a:t>
            </a:r>
          </a:p>
          <a:p>
            <a:pPr marL="0" indent="0">
              <a:spcBef>
                <a:spcPts val="0"/>
              </a:spcBef>
              <a:spcAft>
                <a:spcPts val="1200"/>
              </a:spcAft>
              <a:buClr>
                <a:schemeClr val="accent2"/>
              </a:buClr>
              <a:buNone/>
            </a:pPr>
            <a:r>
              <a:rPr lang="en-GB" sz="1800">
                <a:solidFill>
                  <a:schemeClr val="accent1"/>
                </a:solidFill>
              </a:rPr>
              <a:t>Please remember to talk about the transition to electronic communications in all your service channels</a:t>
            </a:r>
          </a:p>
          <a:p>
            <a:pPr marL="269875" indent="-269875">
              <a:spcBef>
                <a:spcPts val="0"/>
              </a:spcBef>
              <a:spcAft>
                <a:spcPts val="1200"/>
              </a:spcAft>
              <a:buClr>
                <a:schemeClr val="accent2"/>
              </a:buClr>
            </a:pPr>
            <a:r>
              <a:rPr lang="en-GB" sz="1800">
                <a:solidFill>
                  <a:schemeClr val="accent1"/>
                </a:solidFill>
              </a:rPr>
              <a:t>in-person visits </a:t>
            </a:r>
          </a:p>
          <a:p>
            <a:pPr marL="269875" indent="-269875">
              <a:spcBef>
                <a:spcPts val="0"/>
              </a:spcBef>
              <a:spcAft>
                <a:spcPts val="1200"/>
              </a:spcAft>
              <a:buClr>
                <a:schemeClr val="accent2"/>
              </a:buClr>
            </a:pPr>
            <a:r>
              <a:rPr lang="en-GB" sz="1800">
                <a:solidFill>
                  <a:schemeClr val="accent1"/>
                </a:solidFill>
              </a:rPr>
              <a:t>chat channels</a:t>
            </a:r>
          </a:p>
          <a:p>
            <a:pPr marL="269875" indent="-269875">
              <a:spcBef>
                <a:spcPts val="0"/>
              </a:spcBef>
              <a:spcAft>
                <a:spcPts val="1200"/>
              </a:spcAft>
              <a:buClr>
                <a:schemeClr val="accent2"/>
              </a:buClr>
            </a:pPr>
            <a:r>
              <a:rPr lang="en-GB" sz="1800">
                <a:solidFill>
                  <a:schemeClr val="accent1"/>
                </a:solidFill>
              </a:rPr>
              <a:t>telephone service</a:t>
            </a:r>
          </a:p>
          <a:p>
            <a:pPr marL="269875" indent="-269875">
              <a:spcBef>
                <a:spcPts val="0"/>
              </a:spcBef>
              <a:spcAft>
                <a:spcPts val="1200"/>
              </a:spcAft>
              <a:buClr>
                <a:schemeClr val="accent2"/>
              </a:buClr>
            </a:pPr>
            <a:r>
              <a:rPr lang="en-GB" sz="1800">
                <a:solidFill>
                  <a:schemeClr val="accent1"/>
                </a:solidFill>
              </a:rPr>
              <a:t>e-mail services</a:t>
            </a:r>
          </a:p>
          <a:p>
            <a:pPr marL="269875" indent="-269875">
              <a:spcBef>
                <a:spcPts val="0"/>
              </a:spcBef>
              <a:spcAft>
                <a:spcPts val="1200"/>
              </a:spcAft>
              <a:buClr>
                <a:schemeClr val="accent2"/>
              </a:buClr>
            </a:pPr>
            <a:r>
              <a:rPr lang="en-GB" sz="1800">
                <a:solidFill>
                  <a:schemeClr val="accent1"/>
                </a:solidFill>
              </a:rPr>
              <a:t>e-services</a:t>
            </a:r>
          </a:p>
          <a:p>
            <a:pPr marL="269875" indent="-269875">
              <a:spcBef>
                <a:spcPts val="0"/>
              </a:spcBef>
              <a:spcAft>
                <a:spcPts val="1200"/>
              </a:spcAft>
              <a:buClr>
                <a:schemeClr val="accent2"/>
              </a:buClr>
            </a:pPr>
            <a:r>
              <a:rPr lang="en-GB" sz="1800">
                <a:solidFill>
                  <a:schemeClr val="accent1"/>
                </a:solidFill>
              </a:rPr>
              <a:t>other customer service channels.</a:t>
            </a: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0" indent="0">
              <a:spcAft>
                <a:spcPts val="1200"/>
              </a:spcAft>
              <a:buNone/>
            </a:pPr>
            <a:endParaRPr lang="fi-FI" sz="2000" b="1" dirty="0">
              <a:solidFill>
                <a:schemeClr val="accent1"/>
              </a:solidFill>
            </a:endParaRPr>
          </a:p>
          <a:p>
            <a:pPr marL="0" indent="0">
              <a:spcAft>
                <a:spcPts val="1200"/>
              </a:spcAft>
              <a:buNone/>
            </a:pPr>
            <a:r>
              <a:rPr lang="en-GB" sz="2000">
                <a:solidFill>
                  <a:schemeClr val="accent1"/>
                </a:solidFill>
                <a:ea typeface="Calibri" panose="020F0502020204030204" pitchFamily="34" charset="0"/>
                <a:cs typeface="Times New Roman" panose="02020603050405020304" pitchFamily="18" charset="0"/>
              </a:rPr>
              <a:t> </a:t>
            </a:r>
          </a:p>
        </p:txBody>
      </p:sp>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452234" y="227844"/>
            <a:ext cx="10989936" cy="764720"/>
          </a:xfrm>
        </p:spPr>
        <p:txBody>
          <a:bodyPr>
            <a:normAutofit/>
          </a:bodyPr>
          <a:lstStyle/>
          <a:p>
            <a:r>
              <a:rPr lang="en-GB" sz="3200">
                <a:solidFill>
                  <a:schemeClr val="tx2"/>
                </a:solidFill>
              </a:rPr>
              <a:t>Communication needs all of us</a:t>
            </a:r>
          </a:p>
        </p:txBody>
      </p:sp>
      <p:pic>
        <p:nvPicPr>
          <p:cNvPr id="13" name="Kuva 12">
            <a:extLst>
              <a:ext uri="{FF2B5EF4-FFF2-40B4-BE49-F238E27FC236}">
                <a16:creationId xmlns:a16="http://schemas.microsoft.com/office/drawing/2014/main" id="{814B9AD3-A7EF-CDDB-A288-927D3022BC02}"/>
              </a:ext>
            </a:extLst>
          </p:cNvPr>
          <p:cNvPicPr>
            <a:picLocks noChangeAspect="1"/>
          </p:cNvPicPr>
          <p:nvPr/>
        </p:nvPicPr>
        <p:blipFill>
          <a:blip r:embed="rId3"/>
          <a:srcRect l="27515" r="27300"/>
          <a:stretch/>
        </p:blipFill>
        <p:spPr>
          <a:xfrm>
            <a:off x="7543800" y="0"/>
            <a:ext cx="4648200" cy="6858000"/>
          </a:xfrm>
          <a:prstGeom prst="rect">
            <a:avLst/>
          </a:prstGeom>
        </p:spPr>
      </p:pic>
      <p:sp>
        <p:nvSpPr>
          <p:cNvPr id="4" name="Suorakulmio: Pyöristetyt kulmat 3">
            <a:extLst>
              <a:ext uri="{FF2B5EF4-FFF2-40B4-BE49-F238E27FC236}">
                <a16:creationId xmlns:a16="http://schemas.microsoft.com/office/drawing/2014/main" id="{A5F15C4F-950E-DEBA-49DF-A16A9DEB9A86}"/>
              </a:ext>
            </a:extLst>
          </p:cNvPr>
          <p:cNvSpPr/>
          <p:nvPr/>
        </p:nvSpPr>
        <p:spPr>
          <a:xfrm>
            <a:off x="548476" y="5209264"/>
            <a:ext cx="6335450" cy="107593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dirty="0">
                <a:ln>
                  <a:noFill/>
                </a:ln>
                <a:solidFill>
                  <a:prstClr val="white"/>
                </a:solidFill>
                <a:uLnTx/>
                <a:uFillTx/>
                <a:latin typeface="Arial" panose="020B0604020202020204"/>
                <a:ea typeface="+mn-ea"/>
                <a:cs typeface="+mn-cs"/>
              </a:rPr>
              <a:t>Make use of the ready-made communication material</a:t>
            </a:r>
            <a:r>
              <a:rPr kumimoji="0" lang="en-GB" sz="1600" i="0" u="none" strike="noStrike" cap="none" normalizeH="0" baseline="0" noProof="0" dirty="0">
                <a:ln>
                  <a:noFill/>
                </a:ln>
                <a:solidFill>
                  <a:prstClr val="white"/>
                </a:solidFill>
                <a:uLnTx/>
                <a:uFillTx/>
                <a:latin typeface="Arial" panose="020B0604020202020204"/>
                <a:ea typeface="+mn-ea"/>
                <a:cs typeface="+mn-cs"/>
              </a:rPr>
              <a:t>:</a:t>
            </a:r>
            <a:r>
              <a:rPr kumimoji="0" lang="en-GB" sz="1600" b="0" i="0" u="none" strike="noStrike" cap="none" normalizeH="0" baseline="0" noProof="0" dirty="0">
                <a:ln>
                  <a:noFill/>
                </a:ln>
                <a:solidFill>
                  <a:prstClr val="white"/>
                </a:solidFill>
                <a:uLnTx/>
                <a:uFillTx/>
                <a:latin typeface="Arial" panose="020B0604020202020204"/>
                <a:ea typeface="+mn-ea"/>
                <a:cs typeface="+mn-cs"/>
              </a:rPr>
              <a:t> </a:t>
            </a:r>
            <a:br>
              <a:rPr kumimoji="0" lang="en-GB" sz="1600" b="0" i="0" u="none" strike="noStrike" cap="none" normalizeH="0" baseline="0" noProof="0" dirty="0">
                <a:ln>
                  <a:noFill/>
                </a:ln>
                <a:solidFill>
                  <a:prstClr val="white"/>
                </a:solidFill>
                <a:uLnTx/>
                <a:uFillTx/>
                <a:latin typeface="Arial" panose="020B0604020202020204"/>
                <a:ea typeface="+mn-ea"/>
                <a:cs typeface="+mn-cs"/>
              </a:rPr>
            </a:br>
            <a:r>
              <a:rPr kumimoji="0" lang="en-GB" sz="1600" b="0" i="0" u="none" strike="noStrike" cap="none" normalizeH="0" baseline="0" noProof="0" dirty="0">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dvv.fi/</a:t>
            </a:r>
            <a:r>
              <a:rPr kumimoji="0" lang="en-GB" sz="1600" b="0" i="0" u="none" strike="noStrike" cap="none" normalizeH="0" baseline="0" noProof="0" dirty="0" err="1">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en</a:t>
            </a:r>
            <a:r>
              <a:rPr kumimoji="0" lang="en-GB" sz="1600" b="0" i="0" u="none" strike="noStrike" cap="none" normalizeH="0" baseline="0" noProof="0" dirty="0">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/digital-first-project/organisations/communication-materials </a:t>
            </a:r>
          </a:p>
        </p:txBody>
      </p:sp>
      <p:pic>
        <p:nvPicPr>
          <p:cNvPr id="17" name="Kuva 16">
            <a:extLst>
              <a:ext uri="{FF2B5EF4-FFF2-40B4-BE49-F238E27FC236}">
                <a16:creationId xmlns:a16="http://schemas.microsoft.com/office/drawing/2014/main" id="{D23BA3E4-5DA2-8585-4B92-CB56E9C55D6A}"/>
              </a:ext>
            </a:extLst>
          </p:cNvPr>
          <p:cNvPicPr>
            <a:picLocks noChangeAspect="1"/>
          </p:cNvPicPr>
          <p:nvPr/>
        </p:nvPicPr>
        <p:blipFill>
          <a:blip r:embed="rId5"/>
          <a:stretch>
            <a:fillRect/>
          </a:stretch>
        </p:blipFill>
        <p:spPr>
          <a:xfrm>
            <a:off x="11396435" y="5805809"/>
            <a:ext cx="681063" cy="941200"/>
          </a:xfrm>
          <a:prstGeom prst="rect">
            <a:avLst/>
          </a:prstGeom>
        </p:spPr>
      </p:pic>
    </p:spTree>
    <p:extLst>
      <p:ext uri="{BB962C8B-B14F-4D97-AF65-F5344CB8AC3E}">
        <p14:creationId xmlns:p14="http://schemas.microsoft.com/office/powerpoint/2010/main" val="354838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4865AC1-7EEE-93B6-74A2-B7B99953E571}"/>
              </a:ext>
            </a:extLst>
          </p:cNvPr>
          <p:cNvSpPr>
            <a:spLocks/>
          </p:cNvSpPr>
          <p:nvPr/>
        </p:nvSpPr>
        <p:spPr>
          <a:xfrm rot="11769045">
            <a:off x="6786505" y="-1764497"/>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4" name="Vapaamuotoinen: Muoto 3">
            <a:extLst>
              <a:ext uri="{FF2B5EF4-FFF2-40B4-BE49-F238E27FC236}">
                <a16:creationId xmlns:a16="http://schemas.microsoft.com/office/drawing/2014/main" id="{4D0716E7-B21A-0393-319B-7B3498D1D8DA}"/>
              </a:ext>
            </a:extLst>
          </p:cNvPr>
          <p:cNvSpPr>
            <a:spLocks/>
          </p:cNvSpPr>
          <p:nvPr/>
        </p:nvSpPr>
        <p:spPr>
          <a:xfrm rot="11769045">
            <a:off x="-433425" y="1462253"/>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3" name="Otsikko 2">
            <a:extLst>
              <a:ext uri="{FF2B5EF4-FFF2-40B4-BE49-F238E27FC236}">
                <a16:creationId xmlns:a16="http://schemas.microsoft.com/office/drawing/2014/main" id="{18299A41-6890-53F0-0F1A-9DE82ADF80C3}"/>
              </a:ext>
            </a:extLst>
          </p:cNvPr>
          <p:cNvSpPr>
            <a:spLocks noGrp="1"/>
          </p:cNvSpPr>
          <p:nvPr>
            <p:ph type="title"/>
          </p:nvPr>
        </p:nvSpPr>
        <p:spPr>
          <a:xfrm>
            <a:off x="695400" y="188640"/>
            <a:ext cx="6241428" cy="1224000"/>
          </a:xfrm>
        </p:spPr>
        <p:txBody>
          <a:bodyPr>
            <a:normAutofit fontScale="90000"/>
          </a:bodyPr>
          <a:lstStyle/>
          <a:p>
            <a:r>
              <a:rPr lang="en-GB">
                <a:solidFill>
                  <a:schemeClr val="tx2"/>
                </a:solidFill>
              </a:rPr>
              <a:t>Where can I get support and information?</a:t>
            </a:r>
          </a:p>
        </p:txBody>
      </p:sp>
      <p:sp>
        <p:nvSpPr>
          <p:cNvPr id="8" name="Tekstiruutu 7">
            <a:extLst>
              <a:ext uri="{FF2B5EF4-FFF2-40B4-BE49-F238E27FC236}">
                <a16:creationId xmlns:a16="http://schemas.microsoft.com/office/drawing/2014/main" id="{CC81E3AF-2B34-2CBF-FA09-841FEF502BEA}"/>
              </a:ext>
            </a:extLst>
          </p:cNvPr>
          <p:cNvSpPr txBox="1"/>
          <p:nvPr/>
        </p:nvSpPr>
        <p:spPr>
          <a:xfrm>
            <a:off x="911424" y="1754977"/>
            <a:ext cx="5184576" cy="4739759"/>
          </a:xfrm>
          <a:prstGeom prst="rect">
            <a:avLst/>
          </a:prstGeom>
          <a:noFill/>
        </p:spPr>
        <p:txBody>
          <a:bodyPr wrap="square">
            <a:spAutoFit/>
          </a:bodyPr>
          <a:lstStyle/>
          <a:p>
            <a:pPr>
              <a:spcAft>
                <a:spcPts val="1200"/>
              </a:spcAft>
            </a:pPr>
            <a:r>
              <a:rPr lang="en-GB" b="1" dirty="0">
                <a:solidFill>
                  <a:schemeClr val="accent1"/>
                </a:solidFill>
              </a:rPr>
              <a:t>Citizens</a:t>
            </a:r>
          </a:p>
          <a:p>
            <a:pPr marL="342900" indent="-342900">
              <a:spcAft>
                <a:spcPts val="1200"/>
              </a:spcAft>
              <a:buFont typeface="Arial" panose="020B0604020202020204" pitchFamily="34" charset="0"/>
              <a:buChar char="•"/>
            </a:pPr>
            <a:r>
              <a:rPr lang="en-GB" dirty="0">
                <a:solidFill>
                  <a:schemeClr val="accent1"/>
                </a:solidFill>
              </a:rPr>
              <a:t>If the question concerns an ongoing service, support is offered by the authority concerned.</a:t>
            </a:r>
          </a:p>
          <a:p>
            <a:pPr marL="342900" indent="-342900">
              <a:spcAft>
                <a:spcPts val="1200"/>
              </a:spcAft>
              <a:buFont typeface="Arial" panose="020B0604020202020204" pitchFamily="34" charset="0"/>
              <a:buChar char="•"/>
            </a:pPr>
            <a:r>
              <a:rPr lang="en-GB" dirty="0">
                <a:solidFill>
                  <a:schemeClr val="accent1"/>
                </a:solidFill>
              </a:rPr>
              <a:t>If the question concerns the Digital First change or the use of Messages, telephone support is offered by </a:t>
            </a:r>
            <a:r>
              <a:rPr lang="en-GB" b="1" dirty="0">
                <a:solidFill>
                  <a:schemeClr val="accent1"/>
                </a:solidFill>
              </a:rPr>
              <a:t>Info in Suomi.fi services on Mon–Fri from 9:00 to 15:00, tel. +358 295 000. </a:t>
            </a:r>
          </a:p>
          <a:p>
            <a:pPr marL="342900" indent="-342900">
              <a:spcAft>
                <a:spcPts val="1200"/>
              </a:spcAft>
              <a:buFont typeface="Arial" panose="020B0604020202020204" pitchFamily="34" charset="0"/>
              <a:buChar char="•"/>
            </a:pPr>
            <a:r>
              <a:rPr lang="en-GB" dirty="0">
                <a:solidFill>
                  <a:schemeClr val="accent1"/>
                </a:solidFill>
              </a:rPr>
              <a:t>Many providers of general digital support can also answer the most common questions about Suomi.fi Messages.</a:t>
            </a:r>
          </a:p>
          <a:p>
            <a:pPr marL="342900" indent="-342900">
              <a:spcAft>
                <a:spcPts val="1200"/>
              </a:spcAft>
              <a:buFont typeface="Arial" panose="020B0604020202020204" pitchFamily="34" charset="0"/>
              <a:buChar char="•"/>
            </a:pPr>
            <a:r>
              <a:rPr lang="en-GB" b="1" dirty="0">
                <a:solidFill>
                  <a:schemeClr val="accent1"/>
                </a:solidFill>
              </a:rPr>
              <a:t>Instructions for using Suomi.fi Messages: </a:t>
            </a:r>
            <a:r>
              <a:rPr lang="en-GB" dirty="0">
                <a:solidFill>
                  <a:schemeClr val="accent1"/>
                </a:solidFill>
                <a:hlinkClick r:id="rId2"/>
              </a:rPr>
              <a:t>https://suomi.fi/en/messages</a:t>
            </a:r>
            <a:r>
              <a:rPr lang="en-GB" dirty="0">
                <a:solidFill>
                  <a:schemeClr val="accent1"/>
                </a:solidFill>
              </a:rPr>
              <a:t> </a:t>
            </a:r>
          </a:p>
          <a:p>
            <a:pPr marL="342900" indent="-342900">
              <a:spcAft>
                <a:spcPts val="1200"/>
              </a:spcAft>
              <a:buFont typeface="Arial" panose="020B0604020202020204" pitchFamily="34" charset="0"/>
              <a:buChar char="•"/>
            </a:pPr>
            <a:endParaRPr lang="fi-FI" dirty="0">
              <a:solidFill>
                <a:schemeClr val="accent1"/>
              </a:solidFill>
            </a:endParaRPr>
          </a:p>
        </p:txBody>
      </p:sp>
      <p:sp>
        <p:nvSpPr>
          <p:cNvPr id="9" name="AutoShape 2" descr="preview">
            <a:extLst>
              <a:ext uri="{FF2B5EF4-FFF2-40B4-BE49-F238E27FC236}">
                <a16:creationId xmlns:a16="http://schemas.microsoft.com/office/drawing/2014/main" id="{FE9B6139-5787-D41F-2AC8-9121D4C50D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 name="Tekstiruutu 1">
            <a:extLst>
              <a:ext uri="{FF2B5EF4-FFF2-40B4-BE49-F238E27FC236}">
                <a16:creationId xmlns:a16="http://schemas.microsoft.com/office/drawing/2014/main" id="{2D0D1699-FA30-5A0B-FCCF-C778235DB4C9}"/>
              </a:ext>
            </a:extLst>
          </p:cNvPr>
          <p:cNvSpPr txBox="1"/>
          <p:nvPr/>
        </p:nvSpPr>
        <p:spPr>
          <a:xfrm>
            <a:off x="6384032" y="1754977"/>
            <a:ext cx="5381870" cy="2062103"/>
          </a:xfrm>
          <a:prstGeom prst="rect">
            <a:avLst/>
          </a:prstGeom>
          <a:noFill/>
        </p:spPr>
        <p:txBody>
          <a:bodyPr wrap="square">
            <a:spAutoFit/>
          </a:bodyPr>
          <a:lstStyle/>
          <a:p>
            <a:pPr>
              <a:spcAft>
                <a:spcPts val="1200"/>
              </a:spcAft>
            </a:pPr>
            <a:r>
              <a:rPr lang="en-GB" b="1" dirty="0">
                <a:solidFill>
                  <a:schemeClr val="accent1"/>
                </a:solidFill>
              </a:rPr>
              <a:t>Digital support providers and customer service</a:t>
            </a:r>
          </a:p>
          <a:p>
            <a:pPr marL="342900" indent="-342900">
              <a:spcAft>
                <a:spcPts val="1200"/>
              </a:spcAft>
              <a:buFont typeface="Arial" panose="020B0604020202020204" pitchFamily="34" charset="0"/>
              <a:buChar char="•"/>
            </a:pPr>
            <a:r>
              <a:rPr lang="en-GB" b="1" dirty="0">
                <a:solidFill>
                  <a:schemeClr val="accent1"/>
                </a:solidFill>
              </a:rPr>
              <a:t>More information on using Suomi.fi Messages: </a:t>
            </a:r>
            <a:r>
              <a:rPr lang="en-GB" dirty="0">
                <a:solidFill>
                  <a:schemeClr val="accent1"/>
                </a:solidFill>
                <a:hlinkClick r:id="rId2"/>
              </a:rPr>
              <a:t>https://suomi.fi/en/messages</a:t>
            </a:r>
            <a:r>
              <a:rPr lang="en-GB" dirty="0">
                <a:solidFill>
                  <a:schemeClr val="accent1"/>
                </a:solidFill>
              </a:rPr>
              <a:t> </a:t>
            </a:r>
          </a:p>
          <a:p>
            <a:pPr marL="342900" indent="-342900">
              <a:spcAft>
                <a:spcPts val="1200"/>
              </a:spcAft>
              <a:buFont typeface="Arial" panose="020B0604020202020204" pitchFamily="34" charset="0"/>
              <a:buChar char="•"/>
            </a:pPr>
            <a:r>
              <a:rPr lang="en-GB" b="1" dirty="0">
                <a:solidFill>
                  <a:schemeClr val="accent1"/>
                </a:solidFill>
              </a:rPr>
              <a:t>Read more about events and materials for digital support providers: </a:t>
            </a:r>
            <a:r>
              <a:rPr lang="en-GB" dirty="0">
                <a:solidFill>
                  <a:schemeClr val="accent1"/>
                </a:solidFill>
                <a:hlinkClick r:id="rId3"/>
              </a:rPr>
              <a:t>https://dvv.fi/digituen-tapahtumat</a:t>
            </a:r>
            <a:r>
              <a:rPr lang="en-GB" dirty="0">
                <a:solidFill>
                  <a:schemeClr val="accent1"/>
                </a:solidFill>
              </a:rPr>
              <a:t> </a:t>
            </a:r>
          </a:p>
        </p:txBody>
      </p:sp>
    </p:spTree>
    <p:extLst>
      <p:ext uri="{BB962C8B-B14F-4D97-AF65-F5344CB8AC3E}">
        <p14:creationId xmlns:p14="http://schemas.microsoft.com/office/powerpoint/2010/main" val="15850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D449-8EE5-425C-D2BC-AE404354817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9573798-4168-726F-50A2-82EDB564C125}"/>
              </a:ext>
            </a:extLst>
          </p:cNvPr>
          <p:cNvSpPr>
            <a:spLocks noGrp="1"/>
          </p:cNvSpPr>
          <p:nvPr>
            <p:ph type="ctrTitle"/>
          </p:nvPr>
        </p:nvSpPr>
        <p:spPr>
          <a:xfrm>
            <a:off x="1439999" y="2349001"/>
            <a:ext cx="8020871" cy="2160000"/>
          </a:xfrm>
        </p:spPr>
        <p:txBody>
          <a:bodyPr>
            <a:normAutofit/>
          </a:bodyPr>
          <a:lstStyle/>
          <a:p>
            <a:r>
              <a:rPr lang="en-GB" dirty="0"/>
              <a:t>The Digital First change will continue  </a:t>
            </a:r>
          </a:p>
        </p:txBody>
      </p:sp>
      <p:sp>
        <p:nvSpPr>
          <p:cNvPr id="5" name="Alaotsikko 4">
            <a:extLst>
              <a:ext uri="{FF2B5EF4-FFF2-40B4-BE49-F238E27FC236}">
                <a16:creationId xmlns:a16="http://schemas.microsoft.com/office/drawing/2014/main" id="{FC2CFCCD-8892-4435-EB5E-0A957511C19A}"/>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60DADF0F-00B6-EC67-AD41-83F54C40590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07425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F0A0-DBB2-3B4D-F667-B3FC4115AF55}"/>
            </a:ext>
          </a:extLst>
        </p:cNvPr>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937A14C2-5025-6456-FB1D-487D4BB0DEB2}"/>
              </a:ext>
            </a:extLst>
          </p:cNvPr>
          <p:cNvCxnSpPr>
            <a:cxnSpLocks/>
          </p:cNvCxnSpPr>
          <p:nvPr/>
        </p:nvCxnSpPr>
        <p:spPr>
          <a:xfrm>
            <a:off x="412956" y="1405836"/>
            <a:ext cx="11528588" cy="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kstiruutu 15">
            <a:extLst>
              <a:ext uri="{FF2B5EF4-FFF2-40B4-BE49-F238E27FC236}">
                <a16:creationId xmlns:a16="http://schemas.microsoft.com/office/drawing/2014/main" id="{0C12A26B-9CE5-1A28-E409-774143D11908}"/>
              </a:ext>
            </a:extLst>
          </p:cNvPr>
          <p:cNvSpPr txBox="1"/>
          <p:nvPr/>
        </p:nvSpPr>
        <p:spPr>
          <a:xfrm>
            <a:off x="371391" y="1058630"/>
            <a:ext cx="2306495" cy="517225"/>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dirty="0">
                <a:ln>
                  <a:noFill/>
                </a:ln>
                <a:solidFill>
                  <a:srgbClr val="003479"/>
                </a:solidFill>
                <a:uLnTx/>
                <a:uFillTx/>
                <a:latin typeface="Arial" panose="020B0604020202020204"/>
                <a:ea typeface="+mn-ea"/>
                <a:cs typeface="+mn-cs"/>
              </a:rPr>
              <a:t>12.5.2025 – 13.4.2026</a:t>
            </a:r>
          </a:p>
        </p:txBody>
      </p:sp>
      <p:sp>
        <p:nvSpPr>
          <p:cNvPr id="6" name="Otsikko 5">
            <a:extLst>
              <a:ext uri="{FF2B5EF4-FFF2-40B4-BE49-F238E27FC236}">
                <a16:creationId xmlns:a16="http://schemas.microsoft.com/office/drawing/2014/main" id="{160CCFB8-AA23-BA70-AA80-CC42AAA5DCE0}"/>
              </a:ext>
            </a:extLst>
          </p:cNvPr>
          <p:cNvSpPr txBox="1">
            <a:spLocks/>
          </p:cNvSpPr>
          <p:nvPr/>
        </p:nvSpPr>
        <p:spPr>
          <a:xfrm>
            <a:off x="347373" y="199587"/>
            <a:ext cx="8420544" cy="1040344"/>
          </a:xfrm>
          <a:prstGeom prst="rect">
            <a:avLst/>
          </a:prstGeom>
        </p:spPr>
        <p:txBody>
          <a:bodyPr vert="horz" lIns="91440" tIns="45720" rIns="91440" bIns="45720" rtlCol="0" anchor="t">
            <a:normAutofit/>
          </a:bodyPr>
          <a:lstStyle>
            <a:lvl1pPr algn="l" defTabSz="609585" rtl="0" eaLnBrk="1" latinLnBrk="0" hangingPunct="1">
              <a:spcBef>
                <a:spcPct val="0"/>
              </a:spcBef>
              <a:buNone/>
              <a:defRPr sz="4000" b="1" i="0" kern="1200">
                <a:solidFill>
                  <a:schemeClr val="tx2"/>
                </a:solidFill>
                <a:latin typeface="+mj-lt"/>
                <a:ea typeface="+mj-ea"/>
                <a:cs typeface="+mj-cs"/>
              </a:defRPr>
            </a:lvl1pPr>
          </a:lstStyle>
          <a:p>
            <a:r>
              <a:rPr lang="en-GB" sz="2400"/>
              <a:t>Phases of the Digital First reform from the perspective of the sending organisation</a:t>
            </a:r>
          </a:p>
        </p:txBody>
      </p:sp>
      <p:sp>
        <p:nvSpPr>
          <p:cNvPr id="3" name="Tekstiruutu 2">
            <a:extLst>
              <a:ext uri="{FF2B5EF4-FFF2-40B4-BE49-F238E27FC236}">
                <a16:creationId xmlns:a16="http://schemas.microsoft.com/office/drawing/2014/main" id="{7457E4D7-094E-B411-BD5E-635D162EBD5C}"/>
              </a:ext>
            </a:extLst>
          </p:cNvPr>
          <p:cNvSpPr txBox="1"/>
          <p:nvPr/>
        </p:nvSpPr>
        <p:spPr>
          <a:xfrm>
            <a:off x="3262252" y="1058630"/>
            <a:ext cx="2964375" cy="35585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003479"/>
                </a:solidFill>
                <a:latin typeface="Arial" panose="020B0604020202020204"/>
              </a:rPr>
              <a:t>From 14 April 2026</a:t>
            </a:r>
            <a:endParaRPr lang="en-GB" sz="1400" b="1" dirty="0">
              <a:solidFill>
                <a:srgbClr val="003479"/>
              </a:solidFill>
              <a:latin typeface="Arial" panose="020B0604020202020204"/>
            </a:endParaRPr>
          </a:p>
        </p:txBody>
      </p:sp>
      <p:sp>
        <p:nvSpPr>
          <p:cNvPr id="7" name="Tekstiruutu 6">
            <a:extLst>
              <a:ext uri="{FF2B5EF4-FFF2-40B4-BE49-F238E27FC236}">
                <a16:creationId xmlns:a16="http://schemas.microsoft.com/office/drawing/2014/main" id="{30FDD718-8245-A601-3954-3767B0717499}"/>
              </a:ext>
            </a:extLst>
          </p:cNvPr>
          <p:cNvSpPr txBox="1"/>
          <p:nvPr/>
        </p:nvSpPr>
        <p:spPr>
          <a:xfrm>
            <a:off x="8619744" y="1058631"/>
            <a:ext cx="3321800" cy="330809"/>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solidFill>
                  <a:srgbClr val="003479"/>
                </a:solidFill>
                <a:latin typeface="Arial" panose="020B0604020202020204"/>
              </a:rPr>
              <a:t>Late 2026</a:t>
            </a:r>
          </a:p>
        </p:txBody>
      </p:sp>
      <p:sp>
        <p:nvSpPr>
          <p:cNvPr id="9" name="Suorakulmio 8">
            <a:extLst>
              <a:ext uri="{FF2B5EF4-FFF2-40B4-BE49-F238E27FC236}">
                <a16:creationId xmlns:a16="http://schemas.microsoft.com/office/drawing/2014/main" id="{E279F4F5-9EC6-9EBA-31CC-E42A61719A95}"/>
              </a:ext>
            </a:extLst>
          </p:cNvPr>
          <p:cNvSpPr/>
          <p:nvPr/>
        </p:nvSpPr>
        <p:spPr>
          <a:xfrm>
            <a:off x="412956" y="1575857"/>
            <a:ext cx="2796490" cy="5160223"/>
          </a:xfrm>
          <a:prstGeom prst="rect">
            <a:avLst/>
          </a:prstGeom>
          <a:solidFill>
            <a:srgbClr val="DEF7F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1 </a:t>
            </a:r>
          </a:p>
          <a:p>
            <a:pPr>
              <a:spcAft>
                <a:spcPts val="1200"/>
              </a:spcAft>
            </a:pPr>
            <a:r>
              <a:rPr lang="en-GB" sz="1400" b="1" dirty="0">
                <a:solidFill>
                  <a:schemeClr val="tx2"/>
                </a:solidFill>
              </a:rPr>
              <a:t>Prompt to activate Suomi.fi Messages (12 May 2025 – 13 April 2026)</a:t>
            </a:r>
          </a:p>
          <a:p>
            <a:pPr marL="171450" indent="-171450">
              <a:buFont typeface="Arial" panose="020B0604020202020204" pitchFamily="34" charset="0"/>
              <a:buChar char="•"/>
            </a:pPr>
            <a:r>
              <a:rPr lang="en-GB" sz="1200" dirty="0">
                <a:solidFill>
                  <a:schemeClr val="tx2"/>
                </a:solidFill>
              </a:rPr>
              <a:t>Users are prompted to activate Suomi.fi Messages when using strong identification in a public administration e-service. </a:t>
            </a:r>
          </a:p>
          <a:p>
            <a:pPr marL="171450" indent="-171450">
              <a:buFont typeface="Arial" panose="020B0604020202020204" pitchFamily="34" charset="0"/>
              <a:buChar char="•"/>
            </a:pPr>
            <a:r>
              <a:rPr lang="en-GB" sz="1200" dirty="0">
                <a:solidFill>
                  <a:schemeClr val="tx2"/>
                </a:solidFill>
              </a:rPr>
              <a:t>The prompt can be skipped.</a:t>
            </a:r>
          </a:p>
          <a:p>
            <a:pPr marL="171450" indent="-171450">
              <a:buFont typeface="Arial" panose="020B0604020202020204" pitchFamily="34" charset="0"/>
              <a:buChar char="•"/>
            </a:pPr>
            <a:r>
              <a:rPr lang="en-GB" sz="1200" dirty="0">
                <a:solidFill>
                  <a:schemeClr val="tx2"/>
                </a:solidFill>
              </a:rPr>
              <a:t>Suomi.fi Messages currently has more than 2.6 million users, while around 4.3 million use public administration services electronically.</a:t>
            </a:r>
          </a:p>
        </p:txBody>
      </p:sp>
      <p:sp>
        <p:nvSpPr>
          <p:cNvPr id="13" name="Suorakulmio 12">
            <a:extLst>
              <a:ext uri="{FF2B5EF4-FFF2-40B4-BE49-F238E27FC236}">
                <a16:creationId xmlns:a16="http://schemas.microsoft.com/office/drawing/2014/main" id="{0EA15300-8B57-9E0F-00DE-F0BFF7E825EE}"/>
              </a:ext>
            </a:extLst>
          </p:cNvPr>
          <p:cNvSpPr/>
          <p:nvPr/>
        </p:nvSpPr>
        <p:spPr>
          <a:xfrm>
            <a:off x="3203854" y="1575857"/>
            <a:ext cx="5404699" cy="5160223"/>
          </a:xfrm>
          <a:prstGeom prst="rect">
            <a:avLst/>
          </a:prstGeom>
          <a:solidFill>
            <a:srgbClr val="CEF3F2"/>
          </a:solidFill>
          <a:ln>
            <a:noFill/>
          </a:ln>
          <a:effectLst/>
        </p:spPr>
        <p:style>
          <a:lnRef idx="1">
            <a:schemeClr val="accent1"/>
          </a:lnRef>
          <a:fillRef idx="3">
            <a:schemeClr val="accent1"/>
          </a:fillRef>
          <a:effectRef idx="2">
            <a:schemeClr val="accent1"/>
          </a:effectRef>
          <a:fontRef idx="minor">
            <a:schemeClr val="lt1"/>
          </a:fontRef>
        </p:style>
        <p:txBody>
          <a:bodyPr lIns="180000" tIns="144000" rIns="180000" rtlCol="0" anchor="t"/>
          <a:lstStyle/>
          <a:p>
            <a:r>
              <a:rPr lang="en-GB" sz="1400" b="1" dirty="0">
                <a:solidFill>
                  <a:schemeClr val="tx2"/>
                </a:solidFill>
              </a:rPr>
              <a:t>PHASE 2 </a:t>
            </a:r>
          </a:p>
          <a:p>
            <a:pPr>
              <a:spcAft>
                <a:spcPts val="1200"/>
              </a:spcAft>
            </a:pPr>
            <a:r>
              <a:rPr lang="en-GB" sz="1400" b="1" dirty="0">
                <a:solidFill>
                  <a:schemeClr val="tx2"/>
                </a:solidFill>
              </a:rPr>
              <a:t>Official communications become primarily digital</a:t>
            </a:r>
            <a:br>
              <a:rPr lang="en-GB" sz="1400" b="1" dirty="0">
                <a:solidFill>
                  <a:schemeClr val="tx2"/>
                </a:solidFill>
              </a:rPr>
            </a:br>
            <a:r>
              <a:rPr lang="en-GB" sz="1400" b="1" dirty="0">
                <a:solidFill>
                  <a:schemeClr val="tx2"/>
                </a:solidFill>
              </a:rPr>
              <a:t>(Act enters into force </a:t>
            </a:r>
            <a:r>
              <a:rPr lang="en-US" sz="1400" b="1" dirty="0">
                <a:solidFill>
                  <a:schemeClr val="tx2"/>
                </a:solidFill>
              </a:rPr>
              <a:t>on 14 April 2026</a:t>
            </a:r>
            <a:r>
              <a:rPr lang="en-GB" sz="1400" b="1" dirty="0">
                <a:solidFill>
                  <a:schemeClr val="tx2"/>
                </a:solidFill>
              </a:rPr>
              <a:t>):</a:t>
            </a:r>
            <a:r>
              <a:rPr lang="en-GB" sz="1400" dirty="0">
                <a:solidFill>
                  <a:schemeClr val="tx2"/>
                </a:solidFill>
              </a:rPr>
              <a:t> </a:t>
            </a:r>
          </a:p>
          <a:p>
            <a:pPr marL="171450" indent="-171450">
              <a:buFont typeface="Arial" panose="020B0604020202020204" pitchFamily="34" charset="0"/>
              <a:buChar char="•"/>
            </a:pPr>
            <a:r>
              <a:rPr lang="en-GB" sz="1200" dirty="0">
                <a:solidFill>
                  <a:schemeClr val="tx2"/>
                </a:solidFill>
              </a:rPr>
              <a:t>A digital mailbox in Suomi.fi Messages is created when a person identifies themselves in a public administration e-service (e.g. a municipality, wellbeing services county or central government e-service). </a:t>
            </a:r>
          </a:p>
          <a:p>
            <a:pPr marL="171450" indent="-171450">
              <a:buFont typeface="Arial" panose="020B0604020202020204" pitchFamily="34" charset="0"/>
              <a:buChar char="•"/>
            </a:pPr>
            <a:r>
              <a:rPr lang="en-GB" sz="1200" dirty="0">
                <a:solidFill>
                  <a:schemeClr val="tx2"/>
                </a:solidFill>
              </a:rPr>
              <a:t>Users may not refuse the mailbox creation, but they can return to paper mail. </a:t>
            </a:r>
          </a:p>
          <a:p>
            <a:pPr marL="171450" indent="-171450">
              <a:buFont typeface="Arial" panose="020B0604020202020204" pitchFamily="34" charset="0"/>
              <a:buChar char="•"/>
            </a:pPr>
            <a:r>
              <a:rPr lang="en-GB" sz="1200" dirty="0">
                <a:solidFill>
                  <a:schemeClr val="tx2"/>
                </a:solidFill>
              </a:rPr>
              <a:t>The change applies only to adult service users who have a Finnish identification token. </a:t>
            </a:r>
          </a:p>
          <a:p>
            <a:pPr marL="171450" indent="-171450">
              <a:buFont typeface="Arial" panose="020B0604020202020204" pitchFamily="34" charset="0"/>
              <a:buChar char="•"/>
            </a:pPr>
            <a:r>
              <a:rPr lang="en-GB" sz="1200" dirty="0">
                <a:solidFill>
                  <a:schemeClr val="tx2"/>
                </a:solidFill>
              </a:rPr>
              <a:t>A mailbox will not be created for those who do not have identification tokens, do not use services requiring strong identification, are minors or under guardianship. </a:t>
            </a:r>
          </a:p>
          <a:p>
            <a:pPr marL="171450" indent="-171450">
              <a:buFont typeface="Arial" panose="020B0604020202020204" pitchFamily="34" charset="0"/>
              <a:buChar char="•"/>
            </a:pPr>
            <a:r>
              <a:rPr lang="en-GB" sz="1200" dirty="0">
                <a:solidFill>
                  <a:schemeClr val="tx2"/>
                </a:solidFill>
              </a:rPr>
              <a:t>It is important to visit the digital mailbox and follow incoming mail.</a:t>
            </a:r>
          </a:p>
          <a:p>
            <a:endParaRPr lang="fi-FI" sz="1200" dirty="0">
              <a:solidFill>
                <a:schemeClr val="tx2"/>
              </a:solidFill>
            </a:endParaRPr>
          </a:p>
        </p:txBody>
      </p:sp>
      <p:sp>
        <p:nvSpPr>
          <p:cNvPr id="14" name="Suorakulmio 13">
            <a:extLst>
              <a:ext uri="{FF2B5EF4-FFF2-40B4-BE49-F238E27FC236}">
                <a16:creationId xmlns:a16="http://schemas.microsoft.com/office/drawing/2014/main" id="{593777BA-23B8-17BC-1AB9-08641C6958A2}"/>
              </a:ext>
            </a:extLst>
          </p:cNvPr>
          <p:cNvSpPr/>
          <p:nvPr/>
        </p:nvSpPr>
        <p:spPr>
          <a:xfrm>
            <a:off x="8614148" y="1575856"/>
            <a:ext cx="3352719" cy="516022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3 </a:t>
            </a:r>
          </a:p>
          <a:p>
            <a:pPr>
              <a:spcAft>
                <a:spcPts val="1200"/>
              </a:spcAft>
            </a:pPr>
            <a:r>
              <a:rPr lang="en-GB" sz="1400" b="1" dirty="0">
                <a:solidFill>
                  <a:schemeClr val="tx2"/>
                </a:solidFill>
              </a:rPr>
              <a:t>Option to choose a digital mail service (in late 2026):</a:t>
            </a:r>
          </a:p>
          <a:p>
            <a:pPr marL="176213" indent="-176213">
              <a:buFont typeface="Arial" panose="020B0604020202020204" pitchFamily="34" charset="0"/>
              <a:buChar char="•"/>
            </a:pPr>
            <a:r>
              <a:rPr lang="en-GB" sz="1200" dirty="0">
                <a:solidFill>
                  <a:schemeClr val="tx2"/>
                </a:solidFill>
              </a:rPr>
              <a:t>In addition to Suomi.fi, a person can select a private digital mail service that meets the information security and other requirements set for official communications. </a:t>
            </a:r>
          </a:p>
          <a:p>
            <a:pPr marL="176213" indent="-176213">
              <a:buFont typeface="Arial" panose="020B0604020202020204" pitchFamily="34" charset="0"/>
              <a:buChar char="•"/>
            </a:pPr>
            <a:r>
              <a:rPr lang="en-GB" sz="1200" dirty="0">
                <a:solidFill>
                  <a:schemeClr val="tx2"/>
                </a:solidFill>
              </a:rPr>
              <a:t>The freedom of choice requires legislation and technical development, which are only just beginning.</a:t>
            </a:r>
          </a:p>
          <a:p>
            <a:pPr marL="285750" indent="-285750">
              <a:buFont typeface="Arial" panose="020B0604020202020204" pitchFamily="34" charset="0"/>
              <a:buChar char="•"/>
            </a:pPr>
            <a:endParaRPr lang="fi-FI" sz="1400" b="1" dirty="0">
              <a:solidFill>
                <a:schemeClr val="tx2"/>
              </a:solidFill>
            </a:endParaRPr>
          </a:p>
        </p:txBody>
      </p:sp>
      <p:cxnSp>
        <p:nvCxnSpPr>
          <p:cNvPr id="11" name="Suora yhdysviiva 10">
            <a:extLst>
              <a:ext uri="{FF2B5EF4-FFF2-40B4-BE49-F238E27FC236}">
                <a16:creationId xmlns:a16="http://schemas.microsoft.com/office/drawing/2014/main" id="{9418D6EF-0014-93F0-BE71-BBEDA28A56D2}"/>
              </a:ext>
            </a:extLst>
          </p:cNvPr>
          <p:cNvCxnSpPr>
            <a:cxnSpLocks/>
          </p:cNvCxnSpPr>
          <p:nvPr/>
        </p:nvCxnSpPr>
        <p:spPr>
          <a:xfrm flipV="1">
            <a:off x="3209449" y="1133392"/>
            <a:ext cx="0" cy="5585756"/>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E82C24CF-FF0E-64E6-A242-17E6552DE38A}"/>
              </a:ext>
            </a:extLst>
          </p:cNvPr>
          <p:cNvCxnSpPr>
            <a:cxnSpLocks/>
          </p:cNvCxnSpPr>
          <p:nvPr/>
        </p:nvCxnSpPr>
        <p:spPr>
          <a:xfrm flipV="1">
            <a:off x="8614148" y="1133392"/>
            <a:ext cx="0" cy="5527925"/>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 name="Suorakulmio: Pyöristetyt kulmat 4">
            <a:extLst>
              <a:ext uri="{FF2B5EF4-FFF2-40B4-BE49-F238E27FC236}">
                <a16:creationId xmlns:a16="http://schemas.microsoft.com/office/drawing/2014/main" id="{7A0E22B0-F319-63EC-034D-F721AAF52226}"/>
              </a:ext>
            </a:extLst>
          </p:cNvPr>
          <p:cNvSpPr/>
          <p:nvPr/>
        </p:nvSpPr>
        <p:spPr>
          <a:xfrm>
            <a:off x="519260" y="4878220"/>
            <a:ext cx="8062329" cy="1511419"/>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lIns="144000" tIns="72000" rIns="144000" rtlCol="0" anchor="t"/>
          <a:lstStyle/>
          <a:p>
            <a:pPr>
              <a:spcAft>
                <a:spcPts val="600"/>
              </a:spcAft>
            </a:pPr>
            <a:r>
              <a:rPr lang="en-GB" sz="1400" b="1">
                <a:solidFill>
                  <a:schemeClr val="tx2"/>
                </a:solidFill>
              </a:rPr>
              <a:t>What does this mean for the sending organisation?</a:t>
            </a:r>
          </a:p>
          <a:p>
            <a:pPr marL="171450" indent="-171450">
              <a:buFont typeface="Arial" panose="020B0604020202020204" pitchFamily="34" charset="0"/>
              <a:buChar char="•"/>
            </a:pPr>
            <a:r>
              <a:rPr lang="en-GB" sz="1200">
                <a:solidFill>
                  <a:schemeClr val="tx2"/>
                </a:solidFill>
              </a:rPr>
              <a:t>It is a good idea to expand the use of Suomi.fi Messages and to switch to the REST interface.</a:t>
            </a:r>
          </a:p>
          <a:p>
            <a:pPr marL="171450" indent="-171450">
              <a:buFont typeface="Arial" panose="020B0604020202020204" pitchFamily="34" charset="0"/>
              <a:buChar char="•"/>
            </a:pPr>
            <a:r>
              <a:rPr lang="en-GB" sz="1200">
                <a:solidFill>
                  <a:schemeClr val="tx2"/>
                </a:solidFill>
              </a:rPr>
              <a:t>Old connection types will be discontinued at the end of 2026.</a:t>
            </a:r>
          </a:p>
          <a:p>
            <a:pPr marL="171450" indent="-171450">
              <a:buFont typeface="Arial" panose="020B0604020202020204" pitchFamily="34" charset="0"/>
              <a:buChar char="•"/>
            </a:pPr>
            <a:r>
              <a:rPr lang="en-GB" sz="1200">
                <a:solidFill>
                  <a:schemeClr val="tx2"/>
                </a:solidFill>
              </a:rPr>
              <a:t>Suomi.fi Messages will provide even broader and more comprehensive coverage, as the number of users is constantly increasing and expected to surpass 4 million in 2026. </a:t>
            </a:r>
          </a:p>
        </p:txBody>
      </p:sp>
      <p:sp>
        <p:nvSpPr>
          <p:cNvPr id="10" name="Suorakulmio: Pyöristetyt kulmat 9">
            <a:extLst>
              <a:ext uri="{FF2B5EF4-FFF2-40B4-BE49-F238E27FC236}">
                <a16:creationId xmlns:a16="http://schemas.microsoft.com/office/drawing/2014/main" id="{1207D287-B100-5031-FB9D-E9A7F70A3551}"/>
              </a:ext>
            </a:extLst>
          </p:cNvPr>
          <p:cNvSpPr/>
          <p:nvPr/>
        </p:nvSpPr>
        <p:spPr>
          <a:xfrm>
            <a:off x="8680945" y="4881454"/>
            <a:ext cx="3207933" cy="1519765"/>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tIns="108000" rtlCol="0" anchor="t"/>
          <a:lstStyle/>
          <a:p>
            <a:pPr>
              <a:spcAft>
                <a:spcPts val="600"/>
              </a:spcAft>
            </a:pPr>
            <a:r>
              <a:rPr lang="en-GB" sz="1200" b="1">
                <a:solidFill>
                  <a:schemeClr val="tx2"/>
                </a:solidFill>
              </a:rPr>
              <a:t>What does this mean for the sending organisation?</a:t>
            </a:r>
          </a:p>
          <a:p>
            <a:pPr marL="176213" indent="-176213">
              <a:buFont typeface="Arial" panose="020B0604020202020204" pitchFamily="34" charset="0"/>
              <a:buChar char="•"/>
            </a:pPr>
            <a:r>
              <a:rPr lang="en-GB" sz="1200">
                <a:solidFill>
                  <a:schemeClr val="tx2"/>
                </a:solidFill>
              </a:rPr>
              <a:t>Changes to senders will be minimised. </a:t>
            </a:r>
          </a:p>
          <a:p>
            <a:pPr marL="176213" indent="-176213">
              <a:buFont typeface="Arial" panose="020B0604020202020204" pitchFamily="34" charset="0"/>
              <a:buChar char="•"/>
            </a:pPr>
            <a:r>
              <a:rPr lang="en-GB" sz="1200">
                <a:solidFill>
                  <a:schemeClr val="tx2"/>
                </a:solidFill>
              </a:rPr>
              <a:t>DVV will provide more detailed information as plans are specified and legislative drafting progresses.</a:t>
            </a:r>
          </a:p>
        </p:txBody>
      </p:sp>
    </p:spTree>
    <p:extLst>
      <p:ext uri="{BB962C8B-B14F-4D97-AF65-F5344CB8AC3E}">
        <p14:creationId xmlns:p14="http://schemas.microsoft.com/office/powerpoint/2010/main" val="122946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US" sz="3200" dirty="0">
                <a:solidFill>
                  <a:schemeClr val="tx2"/>
                </a:solidFill>
              </a:rPr>
              <a:t>What should be done now?</a:t>
            </a:r>
            <a:endParaRPr lang="en-GB" sz="3200" dirty="0">
              <a:solidFill>
                <a:schemeClr val="tx2"/>
              </a:solidFill>
            </a:endParaRPr>
          </a:p>
        </p:txBody>
      </p:sp>
      <p:sp>
        <p:nvSpPr>
          <p:cNvPr id="2" name="Sisällön paikkamerkki 2">
            <a:extLst>
              <a:ext uri="{FF2B5EF4-FFF2-40B4-BE49-F238E27FC236}">
                <a16:creationId xmlns:a16="http://schemas.microsoft.com/office/drawing/2014/main" id="{895920D0-0467-3231-1A00-EA953518C1D0}"/>
              </a:ext>
            </a:extLst>
          </p:cNvPr>
          <p:cNvSpPr txBox="1">
            <a:spLocks/>
          </p:cNvSpPr>
          <p:nvPr/>
        </p:nvSpPr>
        <p:spPr>
          <a:xfrm>
            <a:off x="506664" y="1844824"/>
            <a:ext cx="8496944"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Promote the activation and use of Suomi.fi Messages </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3" name="Tekstiruutu 2">
            <a:extLst>
              <a:ext uri="{FF2B5EF4-FFF2-40B4-BE49-F238E27FC236}">
                <a16:creationId xmlns:a16="http://schemas.microsoft.com/office/drawing/2014/main" id="{0C5AF3F6-F471-C830-AED1-D0D8AD27E1F2}"/>
              </a:ext>
            </a:extLst>
          </p:cNvPr>
          <p:cNvSpPr txBox="1"/>
          <p:nvPr/>
        </p:nvSpPr>
        <p:spPr>
          <a:xfrm>
            <a:off x="506664" y="2268781"/>
            <a:ext cx="10801114" cy="120032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The obligation to use Suomi.fi Messages remains unchanged, and with the prioritisation, it can help you reach more than four million citizens. You should also start using the Suomi.fi Messages REST interface, which is constantly developed to meet the changes required by the introduction of private operators. All organisations using Suomi.fi Messages must switch to the REST interface by 1 January 2027.</a:t>
            </a:r>
          </a:p>
        </p:txBody>
      </p:sp>
      <p:sp>
        <p:nvSpPr>
          <p:cNvPr id="4" name="Sisällön paikkamerkki 2">
            <a:extLst>
              <a:ext uri="{FF2B5EF4-FFF2-40B4-BE49-F238E27FC236}">
                <a16:creationId xmlns:a16="http://schemas.microsoft.com/office/drawing/2014/main" id="{7A78929F-82BB-2CF0-D7C1-E19A5EADF065}"/>
              </a:ext>
            </a:extLst>
          </p:cNvPr>
          <p:cNvSpPr txBox="1">
            <a:spLocks/>
          </p:cNvSpPr>
          <p:nvPr/>
        </p:nvSpPr>
        <p:spPr>
          <a:xfrm>
            <a:off x="506663" y="3801838"/>
            <a:ext cx="9461201"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Separate connections to private digital mail services should not be made</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7" name="Tekstiruutu 6">
            <a:extLst>
              <a:ext uri="{FF2B5EF4-FFF2-40B4-BE49-F238E27FC236}">
                <a16:creationId xmlns:a16="http://schemas.microsoft.com/office/drawing/2014/main" id="{69461C3F-EBBD-2247-7895-095C288E9913}"/>
              </a:ext>
            </a:extLst>
          </p:cNvPr>
          <p:cNvSpPr txBox="1"/>
          <p:nvPr/>
        </p:nvSpPr>
        <p:spPr>
          <a:xfrm>
            <a:off x="506664" y="4225795"/>
            <a:ext cx="10695400" cy="1754326"/>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Authorities will continue to communicate through a centralised background service administered by DVV, and this service will be used for the integration with private services. </a:t>
            </a:r>
            <a:r>
              <a:rPr kumimoji="0" lang="en-GB" sz="1800" i="0" u="none" strike="noStrike" cap="none" normalizeH="0" baseline="0" noProof="0">
                <a:ln>
                  <a:noFill/>
                </a:ln>
                <a:solidFill>
                  <a:srgbClr val="003479"/>
                </a:solidFill>
                <a:uLnTx/>
                <a:uFillTx/>
                <a:latin typeface="Arial" panose="020B0604020202020204"/>
                <a:ea typeface="+mn-ea"/>
                <a:cs typeface="+mn-cs"/>
              </a:rPr>
              <a:t>Legislation </a:t>
            </a:r>
            <a:r>
              <a:rPr kumimoji="0" lang="en-GB" sz="1800" b="1" i="0" u="none" strike="noStrike" cap="none" normalizeH="0" baseline="0" noProof="0">
                <a:ln>
                  <a:noFill/>
                </a:ln>
                <a:solidFill>
                  <a:srgbClr val="003479"/>
                </a:solidFill>
                <a:uLnTx/>
                <a:uFillTx/>
                <a:latin typeface="Arial" panose="020B0604020202020204"/>
                <a:ea typeface="+mn-ea"/>
                <a:cs typeface="+mn-cs"/>
              </a:rPr>
              <a:t>does not and will not</a:t>
            </a:r>
            <a:r>
              <a:rPr kumimoji="0" lang="en-GB" sz="1800" i="0" u="none" strike="noStrike" cap="none" normalizeH="0" baseline="0" noProof="0">
                <a:ln>
                  <a:noFill/>
                </a:ln>
                <a:solidFill>
                  <a:srgbClr val="003479"/>
                </a:solidFill>
                <a:uLnTx/>
                <a:uFillTx/>
                <a:latin typeface="Arial" panose="020B0604020202020204"/>
                <a:ea typeface="+mn-ea"/>
                <a:cs typeface="+mn-cs"/>
              </a:rPr>
              <a:t> allow organisations subject to the use obligation to use private operators for official notifications unless they have applied for exemption.</a:t>
            </a:r>
            <a:r>
              <a:rPr kumimoji="0" lang="en-GB" sz="1800" b="0" i="0" u="none" strike="noStrike" cap="none" normalizeH="0" baseline="0" noProof="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dirty="0">
              <a:solidFill>
                <a:srgbClr val="003479"/>
              </a:solidFill>
              <a:latin typeface="Arial" panose="020B0604020202020204"/>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a:solidFill>
                  <a:srgbClr val="003479"/>
                </a:solidFill>
                <a:latin typeface="Arial" panose="020B0604020202020204"/>
                <a:ea typeface="+mn-ea"/>
                <a:cs typeface="+mn-cs"/>
              </a:rPr>
              <a:t>Organisations will continue to have an obligation to use Suomi.fi Messages.</a:t>
            </a:r>
            <a:r>
              <a:rPr kumimoji="0" lang="en-GB" sz="1800" b="0" i="0" u="none" strike="noStrike" cap="none" normalizeH="0" baseline="0" noProof="0">
                <a:ln>
                  <a:noFill/>
                </a:ln>
                <a:solidFill>
                  <a:srgbClr val="003479"/>
                </a:solidFill>
                <a:uLnTx/>
                <a:uFillTx/>
                <a:latin typeface="Arial" panose="020B0604020202020204"/>
                <a:ea typeface="+mn-ea"/>
                <a:cs typeface="+mn-cs"/>
              </a:rPr>
              <a:t> </a:t>
            </a:r>
          </a:p>
        </p:txBody>
      </p:sp>
    </p:spTree>
    <p:extLst>
      <p:ext uri="{BB962C8B-B14F-4D97-AF65-F5344CB8AC3E}">
        <p14:creationId xmlns:p14="http://schemas.microsoft.com/office/powerpoint/2010/main" val="22369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bg1"/>
                </a:solidFill>
              </a:rPr>
              <a:t>Track the progress</a:t>
            </a:r>
          </a:p>
        </p:txBody>
      </p:sp>
      <p:sp>
        <p:nvSpPr>
          <p:cNvPr id="3" name="Kyynel 2">
            <a:extLst>
              <a:ext uri="{FF2B5EF4-FFF2-40B4-BE49-F238E27FC236}">
                <a16:creationId xmlns:a16="http://schemas.microsoft.com/office/drawing/2014/main" id="{D190FD88-2354-1890-D630-51CAD1838655}"/>
              </a:ext>
            </a:extLst>
          </p:cNvPr>
          <p:cNvSpPr/>
          <p:nvPr/>
        </p:nvSpPr>
        <p:spPr>
          <a:xfrm rot="10800000">
            <a:off x="4655840" y="1628800"/>
            <a:ext cx="4032448" cy="4015224"/>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Kyynel 3">
            <a:extLst>
              <a:ext uri="{FF2B5EF4-FFF2-40B4-BE49-F238E27FC236}">
                <a16:creationId xmlns:a16="http://schemas.microsoft.com/office/drawing/2014/main" id="{6728FA1A-8DEE-9EE8-D5BE-A372717FD7F0}"/>
              </a:ext>
            </a:extLst>
          </p:cNvPr>
          <p:cNvSpPr/>
          <p:nvPr/>
        </p:nvSpPr>
        <p:spPr>
          <a:xfrm rot="5400000">
            <a:off x="632064" y="1945696"/>
            <a:ext cx="3677980" cy="3677980"/>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Tekstiruutu 5">
            <a:extLst>
              <a:ext uri="{FF2B5EF4-FFF2-40B4-BE49-F238E27FC236}">
                <a16:creationId xmlns:a16="http://schemas.microsoft.com/office/drawing/2014/main" id="{C47D5A65-4A7C-33DA-6148-0E4F4CF2BB95}"/>
              </a:ext>
            </a:extLst>
          </p:cNvPr>
          <p:cNvSpPr txBox="1"/>
          <p:nvPr/>
        </p:nvSpPr>
        <p:spPr>
          <a:xfrm>
            <a:off x="8998051" y="4050288"/>
            <a:ext cx="2693206" cy="1593736"/>
          </a:xfrm>
          <a:prstGeom prst="rect">
            <a:avLst/>
          </a:prstGeom>
          <a:noFill/>
        </p:spPr>
        <p:txBody>
          <a:bodyPr wrap="square" lIns="36000" tIns="36000" rIns="3600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dirty="0">
                <a:ln>
                  <a:noFill/>
                </a:ln>
                <a:solidFill>
                  <a:prstClr val="white"/>
                </a:solidFill>
                <a:uLnTx/>
                <a:uFillTx/>
                <a:latin typeface="Arial" panose="020B0604020202020204"/>
                <a:ea typeface="+mn-ea"/>
                <a:cs typeface="Arial"/>
              </a:rPr>
              <a:t>Register for distribution lists</a:t>
            </a:r>
            <a:br>
              <a:rPr kumimoji="0" lang="en-GB" sz="2000" i="0" u="none" strike="noStrike" cap="none" normalizeH="0" baseline="0" noProof="0" dirty="0">
                <a:ln>
                  <a:noFill/>
                </a:ln>
                <a:solidFill>
                  <a:prstClr val="white"/>
                </a:solidFill>
                <a:uLnTx/>
                <a:uFillTx/>
                <a:latin typeface="Arial" panose="020B0604020202020204"/>
                <a:ea typeface="+mn-ea"/>
                <a:cs typeface="Arial"/>
              </a:rPr>
            </a:br>
            <a:r>
              <a:rPr kumimoji="0" lang="en-GB" i="0" u="none" strike="noStrike" cap="none" normalizeH="0" baseline="0" noProof="0" dirty="0">
                <a:ln>
                  <a:noFill/>
                </a:ln>
                <a:solidFill>
                  <a:prstClr val="white"/>
                </a:solidFill>
                <a:uLnTx/>
                <a:uFillTx/>
                <a:latin typeface="Arial" panose="020B0604020202020204"/>
                <a:ea typeface="+mn-ea"/>
                <a:cs typeface="Arial"/>
              </a:rPr>
              <a:t>response.questback.com/</a:t>
            </a:r>
            <a:r>
              <a:rPr kumimoji="0" lang="en-GB" i="0" u="none" strike="noStrike" cap="none" normalizeH="0" baseline="0" noProof="0" dirty="0" err="1">
                <a:ln>
                  <a:noFill/>
                </a:ln>
                <a:solidFill>
                  <a:prstClr val="white"/>
                </a:solidFill>
                <a:uLnTx/>
                <a:uFillTx/>
                <a:latin typeface="Arial" panose="020B0604020202020204"/>
                <a:ea typeface="+mn-ea"/>
                <a:cs typeface="Arial"/>
              </a:rPr>
              <a:t>dvv</a:t>
            </a:r>
            <a:r>
              <a:rPr kumimoji="0" lang="en-GB" i="0" u="none" strike="noStrike" cap="none" normalizeH="0" baseline="0" noProof="0" dirty="0">
                <a:ln>
                  <a:noFill/>
                </a:ln>
                <a:solidFill>
                  <a:prstClr val="white"/>
                </a:solidFill>
                <a:uLnTx/>
                <a:uFillTx/>
                <a:latin typeface="Arial" panose="020B0604020202020204"/>
                <a:ea typeface="+mn-ea"/>
                <a:cs typeface="Arial"/>
              </a:rPr>
              <a:t>/</a:t>
            </a:r>
            <a:r>
              <a:rPr kumimoji="0" lang="en-GB" i="0" u="none" strike="noStrike" cap="none" normalizeH="0" baseline="0" noProof="0" dirty="0" err="1">
                <a:ln>
                  <a:noFill/>
                </a:ln>
                <a:solidFill>
                  <a:prstClr val="white"/>
                </a:solidFill>
                <a:uLnTx/>
                <a:uFillTx/>
                <a:latin typeface="Arial" panose="020B0604020202020204"/>
                <a:ea typeface="+mn-ea"/>
                <a:cs typeface="Arial"/>
              </a:rPr>
              <a:t>digiensin-jakelulistat</a:t>
            </a:r>
            <a:endParaRPr kumimoji="0" lang="en-GB" i="0" u="none" strike="noStrike" cap="none" normalizeH="0" baseline="0" noProof="0" dirty="0">
              <a:ln>
                <a:noFill/>
              </a:ln>
              <a:solidFill>
                <a:prstClr val="white"/>
              </a:solidFill>
              <a:uLnTx/>
              <a:uFillTx/>
              <a:latin typeface="Arial" panose="020B0604020202020204"/>
              <a:ea typeface="+mn-ea"/>
              <a:cs typeface="Arial"/>
            </a:endParaRPr>
          </a:p>
        </p:txBody>
      </p:sp>
      <p:sp>
        <p:nvSpPr>
          <p:cNvPr id="7" name="Tekstiruutu 6">
            <a:extLst>
              <a:ext uri="{FF2B5EF4-FFF2-40B4-BE49-F238E27FC236}">
                <a16:creationId xmlns:a16="http://schemas.microsoft.com/office/drawing/2014/main" id="{FC9E48BD-EF0E-8794-3F30-95004251D85D}"/>
              </a:ext>
            </a:extLst>
          </p:cNvPr>
          <p:cNvSpPr txBox="1"/>
          <p:nvPr/>
        </p:nvSpPr>
        <p:spPr>
          <a:xfrm>
            <a:off x="640906" y="2824749"/>
            <a:ext cx="3677979" cy="66764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Follow</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8" name="Tekstiruutu 7">
            <a:extLst>
              <a:ext uri="{FF2B5EF4-FFF2-40B4-BE49-F238E27FC236}">
                <a16:creationId xmlns:a16="http://schemas.microsoft.com/office/drawing/2014/main" id="{CC7C930A-61DF-6A40-E58C-22E38058A794}"/>
              </a:ext>
            </a:extLst>
          </p:cNvPr>
          <p:cNvSpPr txBox="1"/>
          <p:nvPr/>
        </p:nvSpPr>
        <p:spPr>
          <a:xfrm>
            <a:off x="4718373" y="2423455"/>
            <a:ext cx="4179129" cy="80258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Participate</a:t>
            </a:r>
          </a:p>
        </p:txBody>
      </p:sp>
      <p:sp>
        <p:nvSpPr>
          <p:cNvPr id="9" name="Kyynel 8">
            <a:extLst>
              <a:ext uri="{FF2B5EF4-FFF2-40B4-BE49-F238E27FC236}">
                <a16:creationId xmlns:a16="http://schemas.microsoft.com/office/drawing/2014/main" id="{7911B8F1-14FC-D7C5-08BE-0D27D89B4240}"/>
              </a:ext>
            </a:extLst>
          </p:cNvPr>
          <p:cNvSpPr/>
          <p:nvPr/>
        </p:nvSpPr>
        <p:spPr>
          <a:xfrm rot="10800000">
            <a:off x="9034084" y="1979656"/>
            <a:ext cx="1690185" cy="169018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0" name="Kuva 9" descr="Kuva, joka sisältää kohteen kuvio, kuvakaappaus, mustavalkoinen, ommel&#10;&#10;Kuvaus luotu automaattisesti">
            <a:extLst>
              <a:ext uri="{FF2B5EF4-FFF2-40B4-BE49-F238E27FC236}">
                <a16:creationId xmlns:a16="http://schemas.microsoft.com/office/drawing/2014/main" id="{FE7D0F64-4952-432D-16D5-58D879AF0D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8048" y="2326601"/>
            <a:ext cx="1121025" cy="1121025"/>
          </a:xfrm>
          <a:prstGeom prst="rect">
            <a:avLst/>
          </a:prstGeom>
        </p:spPr>
      </p:pic>
      <p:sp>
        <p:nvSpPr>
          <p:cNvPr id="12" name="Tekstiruutu 11">
            <a:extLst>
              <a:ext uri="{FF2B5EF4-FFF2-40B4-BE49-F238E27FC236}">
                <a16:creationId xmlns:a16="http://schemas.microsoft.com/office/drawing/2014/main" id="{039AC354-F3A4-F28C-DB95-9AA7C18CCADB}"/>
              </a:ext>
            </a:extLst>
          </p:cNvPr>
          <p:cNvSpPr txBox="1"/>
          <p:nvPr/>
        </p:nvSpPr>
        <p:spPr>
          <a:xfrm>
            <a:off x="856324" y="3492396"/>
            <a:ext cx="3423354" cy="1000274"/>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Newsletters, press releases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pages and materials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Social media: @dvvfi, #DigiEnsin</a:t>
            </a:r>
          </a:p>
        </p:txBody>
      </p:sp>
      <p:sp>
        <p:nvSpPr>
          <p:cNvPr id="14" name="Tekstiruutu 13">
            <a:extLst>
              <a:ext uri="{FF2B5EF4-FFF2-40B4-BE49-F238E27FC236}">
                <a16:creationId xmlns:a16="http://schemas.microsoft.com/office/drawing/2014/main" id="{0C2D5906-1C85-F20C-27AA-96BA500D0621}"/>
              </a:ext>
            </a:extLst>
          </p:cNvPr>
          <p:cNvSpPr txBox="1"/>
          <p:nvPr/>
        </p:nvSpPr>
        <p:spPr>
          <a:xfrm>
            <a:off x="5098039" y="3170937"/>
            <a:ext cx="3900012" cy="1554272"/>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presentations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Suomi.fi Messages info events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Cooperation in development, communication and organising digital support</a:t>
            </a:r>
          </a:p>
        </p:txBody>
      </p:sp>
    </p:spTree>
    <p:extLst>
      <p:ext uri="{BB962C8B-B14F-4D97-AF65-F5344CB8AC3E}">
        <p14:creationId xmlns:p14="http://schemas.microsoft.com/office/powerpoint/2010/main" val="298641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2CCBB7-0649-479D-BAE2-F782F41DF4B0}"/>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4682456-4034-4C02-AD21-DD7C6F921E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2.4.2026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3" name="Alatunnisteen paikkamerkki 2">
            <a:extLst>
              <a:ext uri="{FF2B5EF4-FFF2-40B4-BE49-F238E27FC236}">
                <a16:creationId xmlns:a16="http://schemas.microsoft.com/office/drawing/2014/main" id="{D4ED0783-EF03-4439-AC44-C282421639DC}"/>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4" name="Dian numeron paikkamerkki 3">
            <a:extLst>
              <a:ext uri="{FF2B5EF4-FFF2-40B4-BE49-F238E27FC236}">
                <a16:creationId xmlns:a16="http://schemas.microsoft.com/office/drawing/2014/main" id="{D21D6F05-BBB1-4A06-9927-993F94F7A587}"/>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5F78A3E-67B5-441D-9AF3-57337B6D95FC}"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378843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5" name="Vapaamuotoinen: Muoto 14">
            <a:extLst>
              <a:ext uri="{FF2B5EF4-FFF2-40B4-BE49-F238E27FC236}">
                <a16:creationId xmlns:a16="http://schemas.microsoft.com/office/drawing/2014/main" id="{332F3052-8C37-0643-B88B-156E3435596A}"/>
              </a:ext>
            </a:extLst>
          </p:cNvPr>
          <p:cNvSpPr>
            <a:spLocks/>
          </p:cNvSpPr>
          <p:nvPr/>
        </p:nvSpPr>
        <p:spPr>
          <a:xfrm rot="17453783">
            <a:off x="7154408" y="1468210"/>
            <a:ext cx="4352861" cy="4357958"/>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isällön paikkamerkki 2">
            <a:extLst>
              <a:ext uri="{FF2B5EF4-FFF2-40B4-BE49-F238E27FC236}">
                <a16:creationId xmlns:a16="http://schemas.microsoft.com/office/drawing/2014/main" id="{79F6460E-8BF6-A2F0-885F-14390A05DCCB}"/>
              </a:ext>
            </a:extLst>
          </p:cNvPr>
          <p:cNvSpPr txBox="1">
            <a:spLocks/>
          </p:cNvSpPr>
          <p:nvPr/>
        </p:nvSpPr>
        <p:spPr>
          <a:xfrm>
            <a:off x="567629" y="1601432"/>
            <a:ext cx="6741037" cy="4166344"/>
          </a:xfrm>
          <a:prstGeom prst="rect">
            <a:avLst/>
          </a:prstGeom>
        </p:spPr>
        <p:txBody>
          <a:bodyPr vert="horz" lIns="91440" tIns="45720" rIns="91440" bIns="45720" rtlCol="0" anchor="t">
            <a:noAutofit/>
          </a:bodyPr>
          <a:lstStyle>
            <a:defPPr>
              <a:defRPr lang="fi-FI"/>
            </a:defPPr>
            <a:lvl1pPr marL="0" algn="l"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200" b="0" i="0" u="none" strike="noStrike" cap="none" normalizeH="0" baseline="0" noProof="0" dirty="0">
                <a:ln>
                  <a:noFill/>
                </a:ln>
                <a:solidFill>
                  <a:srgbClr val="003479"/>
                </a:solidFill>
                <a:uLnTx/>
                <a:uFillTx/>
                <a:latin typeface="Arial" panose="020B0604020202020204"/>
                <a:ea typeface="+mn-ea"/>
                <a:cs typeface="+mn-cs"/>
              </a:rPr>
              <a:t>In line with the Government Programme, Finland will gradually shift to prioritising digital services in official transactions. Legislation will be amended to make digital official communications the primary channel.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US" sz="2200" b="1" i="0" u="none" strike="noStrike" cap="none" normalizeH="0" baseline="0" noProof="0" dirty="0">
                <a:ln>
                  <a:noFill/>
                </a:ln>
                <a:solidFill>
                  <a:srgbClr val="003479"/>
                </a:solidFill>
                <a:uLnTx/>
                <a:uFillTx/>
                <a:latin typeface="Arial" panose="020B0604020202020204"/>
                <a:ea typeface="+mn-ea"/>
                <a:cs typeface="+mn-cs"/>
              </a:rPr>
              <a:t>Starting from 14 April 2026</a:t>
            </a:r>
            <a:r>
              <a:rPr kumimoji="0" lang="en-GB" sz="2200" b="1" i="0" u="none" strike="noStrike" cap="none" normalizeH="0" baseline="0" noProof="0" dirty="0">
                <a:ln>
                  <a:noFill/>
                </a:ln>
                <a:solidFill>
                  <a:srgbClr val="003479"/>
                </a:solidFill>
                <a:uLnTx/>
                <a:uFillTx/>
                <a:latin typeface="Arial" panose="020B0604020202020204"/>
                <a:ea typeface="+mn-ea"/>
                <a:cs typeface="+mn-cs"/>
              </a:rPr>
              <a:t>,</a:t>
            </a:r>
            <a:r>
              <a:rPr lang="en-US" sz="2200" b="1" dirty="0">
                <a:solidFill>
                  <a:srgbClr val="003479"/>
                </a:solidFill>
              </a:rPr>
              <a:t> </a:t>
            </a:r>
            <a:r>
              <a:rPr lang="en-US" sz="2200" dirty="0">
                <a:solidFill>
                  <a:srgbClr val="003479"/>
                </a:solidFill>
              </a:rPr>
              <a:t>when legislation on the digital priority of official mail comes into force,</a:t>
            </a:r>
            <a:r>
              <a:rPr kumimoji="0" lang="en-GB" sz="2200" i="0" u="none" strike="noStrike" cap="none" normalizeH="0" baseline="0" noProof="0" dirty="0">
                <a:ln>
                  <a:noFill/>
                </a:ln>
                <a:solidFill>
                  <a:srgbClr val="003479"/>
                </a:solidFill>
                <a:uLnTx/>
                <a:uFillTx/>
                <a:latin typeface="Arial" panose="020B0604020202020204"/>
                <a:ea typeface="+mn-ea"/>
                <a:cs typeface="+mn-cs"/>
              </a:rPr>
              <a:t> </a:t>
            </a:r>
            <a:r>
              <a:rPr kumimoji="0" lang="en-GB" sz="2200" b="1" i="0" u="none" strike="noStrike" cap="none" normalizeH="0" baseline="0" noProof="0" dirty="0">
                <a:ln>
                  <a:noFill/>
                </a:ln>
                <a:solidFill>
                  <a:srgbClr val="003479"/>
                </a:solidFill>
                <a:uLnTx/>
                <a:uFillTx/>
                <a:latin typeface="Arial" panose="020B0604020202020204"/>
                <a:ea typeface="+mn-ea"/>
                <a:cs typeface="+mn-cs"/>
              </a:rPr>
              <a:t>digital service users</a:t>
            </a:r>
            <a:r>
              <a:rPr kumimoji="0" lang="en-GB" sz="2200" i="0" u="none" strike="noStrike" cap="none" normalizeH="0" baseline="0" noProof="0" dirty="0">
                <a:ln>
                  <a:noFill/>
                </a:ln>
                <a:solidFill>
                  <a:srgbClr val="003479"/>
                </a:solidFill>
                <a:uLnTx/>
                <a:uFillTx/>
                <a:latin typeface="Arial" panose="020B0604020202020204"/>
                <a:ea typeface="+mn-ea"/>
                <a:cs typeface="+mn-cs"/>
              </a:rPr>
              <a:t> will receive official mail (e.g. decisions) </a:t>
            </a:r>
            <a:r>
              <a:rPr kumimoji="0" lang="en-GB" sz="2200" b="1" i="0" u="none" strike="noStrike" cap="none" normalizeH="0" baseline="0" noProof="0" dirty="0">
                <a:ln>
                  <a:noFill/>
                </a:ln>
                <a:solidFill>
                  <a:srgbClr val="003479"/>
                </a:solidFill>
                <a:uLnTx/>
                <a:uFillTx/>
                <a:latin typeface="Arial" panose="020B0604020202020204"/>
                <a:ea typeface="+mn-ea"/>
                <a:cs typeface="+mn-cs"/>
              </a:rPr>
              <a:t>primarily digitally</a:t>
            </a:r>
            <a:r>
              <a:rPr kumimoji="0" lang="en-GB" sz="2200" i="0" u="none" strike="noStrike" cap="none" normalizeH="0" baseline="0" noProof="0" dirty="0">
                <a:ln>
                  <a:noFill/>
                </a:ln>
                <a:solidFill>
                  <a:srgbClr val="003479"/>
                </a:solidFill>
                <a:uLnTx/>
                <a:uFillTx/>
                <a:latin typeface="Arial" panose="020B0604020202020204"/>
                <a:ea typeface="+mn-ea"/>
                <a:cs typeface="+mn-cs"/>
              </a:rPr>
              <a:t> instead of paper mail.</a:t>
            </a:r>
            <a:r>
              <a:rPr kumimoji="0" lang="en-GB" sz="2200" b="0" i="0" u="none" strike="noStrike" cap="none" normalizeH="0" baseline="0" noProof="0" dirty="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US" sz="2200" b="0" i="0" u="none" strike="noStrike" cap="none" normalizeH="0" baseline="0" noProof="0" dirty="0">
                <a:ln>
                  <a:noFill/>
                </a:ln>
                <a:solidFill>
                  <a:srgbClr val="003479"/>
                </a:solidFill>
                <a:uLnTx/>
                <a:uFillTx/>
                <a:latin typeface="Arial" panose="020B0604020202020204"/>
                <a:ea typeface="+mn-ea"/>
                <a:cs typeface="+mn-cs"/>
              </a:rPr>
              <a:t>A person who uses digital services is guided to start using Suomi.fi Messages when they strongly authenticate themselves in an electronic public administration service.</a:t>
            </a:r>
            <a:endParaRPr kumimoji="0" lang="en-GB" sz="2200" b="0" i="0" u="none" strike="noStrike" cap="none" normalizeH="0" baseline="0" noProof="0" dirty="0">
              <a:ln>
                <a:noFill/>
              </a:ln>
              <a:solidFill>
                <a:srgbClr val="003479"/>
              </a:solidFill>
              <a:uLnTx/>
              <a:uFillTx/>
              <a:latin typeface="Arial" panose="020B0604020202020204"/>
              <a:ea typeface="+mn-ea"/>
              <a:cs typeface="+mn-cs"/>
            </a:endParaRPr>
          </a:p>
        </p:txBody>
      </p:sp>
      <p:sp>
        <p:nvSpPr>
          <p:cNvPr id="9" name="Otsikko 4">
            <a:extLst>
              <a:ext uri="{FF2B5EF4-FFF2-40B4-BE49-F238E27FC236}">
                <a16:creationId xmlns:a16="http://schemas.microsoft.com/office/drawing/2014/main" id="{F5202633-44AE-A490-4F27-60F973F296F2}"/>
              </a:ext>
            </a:extLst>
          </p:cNvPr>
          <p:cNvSpPr txBox="1">
            <a:spLocks/>
          </p:cNvSpPr>
          <p:nvPr/>
        </p:nvSpPr>
        <p:spPr>
          <a:xfrm>
            <a:off x="506664" y="227844"/>
            <a:ext cx="10989936" cy="764720"/>
          </a:xfrm>
          <a:prstGeom prst="rect">
            <a:avLst/>
          </a:prstGeom>
        </p:spPr>
        <p:txBody>
          <a:bodyPr vert="horz" lIns="91440" tIns="45720" rIns="91440" bIns="45720" rtlCol="0" anchor="b">
            <a:normAutofit/>
          </a:bodyPr>
          <a:lstStyle>
            <a:lvl1pPr algn="l" defTabSz="609585" rtl="0" eaLnBrk="1" latinLnBrk="0" hangingPunct="1">
              <a:spcBef>
                <a:spcPct val="0"/>
              </a:spcBef>
              <a:buNone/>
              <a:defRPr sz="4000" b="1" i="0" kern="1200">
                <a:solidFill>
                  <a:srgbClr val="007770"/>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GB" sz="3200" b="1" i="0" u="none" strike="noStrike" cap="none" normalizeH="0" baseline="0" noProof="0">
                <a:ln>
                  <a:noFill/>
                </a:ln>
                <a:solidFill>
                  <a:srgbClr val="003479"/>
                </a:solidFill>
                <a:uLnTx/>
                <a:uFillTx/>
                <a:latin typeface="Arial" panose="020B0604020202020204"/>
                <a:ea typeface="+mj-ea"/>
                <a:cs typeface="+mj-cs"/>
              </a:rPr>
              <a:t>What is the Digital First change about?</a:t>
            </a:r>
          </a:p>
        </p:txBody>
      </p:sp>
      <p:sp>
        <p:nvSpPr>
          <p:cNvPr id="108" name="Vapaamuotoinen: Muoto 107">
            <a:extLst>
              <a:ext uri="{FF2B5EF4-FFF2-40B4-BE49-F238E27FC236}">
                <a16:creationId xmlns:a16="http://schemas.microsoft.com/office/drawing/2014/main" id="{FE564ED7-3BFA-226F-6BE3-A98F41BF007E}"/>
              </a:ext>
            </a:extLst>
          </p:cNvPr>
          <p:cNvSpPr/>
          <p:nvPr/>
        </p:nvSpPr>
        <p:spPr>
          <a:xfrm rot="19918147">
            <a:off x="8392589" y="2218682"/>
            <a:ext cx="442169" cy="195262"/>
          </a:xfrm>
          <a:custGeom>
            <a:avLst/>
            <a:gdLst>
              <a:gd name="connsiteX0" fmla="*/ 0 w 498157"/>
              <a:gd name="connsiteY0" fmla="*/ 7620 h 202882"/>
              <a:gd name="connsiteX1" fmla="*/ 248603 w 498157"/>
              <a:gd name="connsiteY1" fmla="*/ 202882 h 202882"/>
              <a:gd name="connsiteX2" fmla="*/ 498158 w 498157"/>
              <a:gd name="connsiteY2" fmla="*/ 0 h 202882"/>
              <a:gd name="connsiteX0" fmla="*/ 0 w 442169"/>
              <a:gd name="connsiteY0" fmla="*/ 0 h 195262"/>
              <a:gd name="connsiteX1" fmla="*/ 248603 w 442169"/>
              <a:gd name="connsiteY1" fmla="*/ 195262 h 195262"/>
              <a:gd name="connsiteX2" fmla="*/ 442169 w 442169"/>
              <a:gd name="connsiteY2" fmla="*/ 48899 h 195262"/>
            </a:gdLst>
            <a:ahLst/>
            <a:cxnLst>
              <a:cxn ang="0">
                <a:pos x="connsiteX0" y="connsiteY0"/>
              </a:cxn>
              <a:cxn ang="0">
                <a:pos x="connsiteX1" y="connsiteY1"/>
              </a:cxn>
              <a:cxn ang="0">
                <a:pos x="connsiteX2" y="connsiteY2"/>
              </a:cxn>
            </a:cxnLst>
            <a:rect l="l" t="t" r="r" b="b"/>
            <a:pathLst>
              <a:path w="442169" h="195262">
                <a:moveTo>
                  <a:pt x="0" y="0"/>
                </a:moveTo>
                <a:lnTo>
                  <a:pt x="248603" y="195262"/>
                </a:lnTo>
                <a:cubicBezTo>
                  <a:pt x="331470" y="127635"/>
                  <a:pt x="358349" y="116526"/>
                  <a:pt x="442169" y="48899"/>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1" name="Vapaamuotoinen: Muoto 130">
            <a:extLst>
              <a:ext uri="{FF2B5EF4-FFF2-40B4-BE49-F238E27FC236}">
                <a16:creationId xmlns:a16="http://schemas.microsoft.com/office/drawing/2014/main" id="{091FCB87-4E88-509E-311B-FA7D88EC13A0}"/>
              </a:ext>
            </a:extLst>
          </p:cNvPr>
          <p:cNvSpPr/>
          <p:nvPr/>
        </p:nvSpPr>
        <p:spPr>
          <a:xfrm rot="19918147">
            <a:off x="8404845" y="2182124"/>
            <a:ext cx="515303" cy="344805"/>
          </a:xfrm>
          <a:custGeom>
            <a:avLst/>
            <a:gdLst>
              <a:gd name="connsiteX0" fmla="*/ 952 w 515303"/>
              <a:gd name="connsiteY0" fmla="*/ 0 h 344805"/>
              <a:gd name="connsiteX1" fmla="*/ 955 w 515303"/>
              <a:gd name="connsiteY1" fmla="*/ 952 h 344805"/>
              <a:gd name="connsiteX2" fmla="*/ 0 w 515303"/>
              <a:gd name="connsiteY2" fmla="*/ 952 h 344805"/>
              <a:gd name="connsiteX3" fmla="*/ 332806 w 515303"/>
              <a:gd name="connsiteY3" fmla="*/ 952 h 344805"/>
              <a:gd name="connsiteX4" fmla="*/ 515303 w 515303"/>
              <a:gd name="connsiteY4" fmla="*/ 98113 h 344805"/>
              <a:gd name="connsiteX5" fmla="*/ 515303 w 515303"/>
              <a:gd name="connsiteY5" fmla="*/ 344805 h 344805"/>
              <a:gd name="connsiteX6" fmla="*/ 1905 w 515303"/>
              <a:gd name="connsiteY6" fmla="*/ 344805 h 344805"/>
              <a:gd name="connsiteX7" fmla="*/ 955 w 515303"/>
              <a:gd name="connsiteY7" fmla="*/ 952 h 34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303" h="344805">
                <a:moveTo>
                  <a:pt x="952" y="0"/>
                </a:moveTo>
                <a:lnTo>
                  <a:pt x="955" y="952"/>
                </a:lnTo>
                <a:lnTo>
                  <a:pt x="0" y="952"/>
                </a:lnTo>
                <a:close/>
                <a:moveTo>
                  <a:pt x="332806" y="952"/>
                </a:moveTo>
                <a:lnTo>
                  <a:pt x="515303" y="98113"/>
                </a:lnTo>
                <a:lnTo>
                  <a:pt x="515303" y="344805"/>
                </a:lnTo>
                <a:cubicBezTo>
                  <a:pt x="343853" y="344805"/>
                  <a:pt x="172403" y="344805"/>
                  <a:pt x="1905" y="344805"/>
                </a:cubicBezTo>
                <a:lnTo>
                  <a:pt x="955" y="952"/>
                </a:ln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Kuva 3">
            <a:extLst>
              <a:ext uri="{FF2B5EF4-FFF2-40B4-BE49-F238E27FC236}">
                <a16:creationId xmlns:a16="http://schemas.microsoft.com/office/drawing/2014/main" id="{EC5F60E1-A225-E79E-FE4E-8C13E539F4BF}"/>
              </a:ext>
            </a:extLst>
          </p:cNvPr>
          <p:cNvGrpSpPr/>
          <p:nvPr/>
        </p:nvGrpSpPr>
        <p:grpSpPr>
          <a:xfrm>
            <a:off x="9491058" y="3456125"/>
            <a:ext cx="1218632" cy="2070332"/>
            <a:chOff x="9412842" y="3393477"/>
            <a:chExt cx="1218632" cy="2070332"/>
          </a:xfrm>
          <a:noFill/>
        </p:grpSpPr>
        <p:sp>
          <p:nvSpPr>
            <p:cNvPr id="16" name="Vapaamuotoinen: Muoto 15">
              <a:extLst>
                <a:ext uri="{FF2B5EF4-FFF2-40B4-BE49-F238E27FC236}">
                  <a16:creationId xmlns:a16="http://schemas.microsoft.com/office/drawing/2014/main" id="{F991DE5D-C1A7-B47B-64DB-8AC08F54E2E5}"/>
                </a:ext>
              </a:extLst>
            </p:cNvPr>
            <p:cNvSpPr/>
            <p:nvPr/>
          </p:nvSpPr>
          <p:spPr>
            <a:xfrm>
              <a:off x="9421792" y="3735052"/>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7" name="Kuva 3">
              <a:extLst>
                <a:ext uri="{FF2B5EF4-FFF2-40B4-BE49-F238E27FC236}">
                  <a16:creationId xmlns:a16="http://schemas.microsoft.com/office/drawing/2014/main" id="{8DF80E3A-20DB-CFF4-A785-320DCE5040A4}"/>
                </a:ext>
              </a:extLst>
            </p:cNvPr>
            <p:cNvGrpSpPr/>
            <p:nvPr/>
          </p:nvGrpSpPr>
          <p:grpSpPr>
            <a:xfrm>
              <a:off x="9412842" y="3393477"/>
              <a:ext cx="1218632" cy="2070332"/>
              <a:chOff x="9412842" y="3393477"/>
              <a:chExt cx="1218632" cy="2070332"/>
            </a:xfrm>
            <a:noFill/>
          </p:grpSpPr>
          <p:sp>
            <p:nvSpPr>
              <p:cNvPr id="18" name="Vapaamuotoinen: Muoto 17">
                <a:extLst>
                  <a:ext uri="{FF2B5EF4-FFF2-40B4-BE49-F238E27FC236}">
                    <a16:creationId xmlns:a16="http://schemas.microsoft.com/office/drawing/2014/main" id="{93F30C3E-A879-8BAB-31A4-351B8B92BBFE}"/>
                  </a:ext>
                </a:extLst>
              </p:cNvPr>
              <p:cNvSpPr/>
              <p:nvPr/>
            </p:nvSpPr>
            <p:spPr>
              <a:xfrm>
                <a:off x="9412842" y="3393477"/>
                <a:ext cx="1218632" cy="2070332"/>
              </a:xfrm>
              <a:custGeom>
                <a:avLst/>
                <a:gdLst>
                  <a:gd name="connsiteX0" fmla="*/ 1062015 w 1218632"/>
                  <a:gd name="connsiteY0" fmla="*/ 0 h 2070332"/>
                  <a:gd name="connsiteX1" fmla="*/ 1218633 w 1218632"/>
                  <a:gd name="connsiteY1" fmla="*/ 156617 h 2070332"/>
                  <a:gd name="connsiteX2" fmla="*/ 1218633 w 1218632"/>
                  <a:gd name="connsiteY2" fmla="*/ 1913716 h 2070332"/>
                  <a:gd name="connsiteX3" fmla="*/ 1062015 w 1218632"/>
                  <a:gd name="connsiteY3" fmla="*/ 2070333 h 2070332"/>
                  <a:gd name="connsiteX4" fmla="*/ 156617 w 1218632"/>
                  <a:gd name="connsiteY4" fmla="*/ 2070333 h 2070332"/>
                  <a:gd name="connsiteX5" fmla="*/ 0 w 1218632"/>
                  <a:gd name="connsiteY5" fmla="*/ 1913715 h 2070332"/>
                  <a:gd name="connsiteX6" fmla="*/ 0 w 1218632"/>
                  <a:gd name="connsiteY6" fmla="*/ 156617 h 2070332"/>
                  <a:gd name="connsiteX7" fmla="*/ 156617 w 1218632"/>
                  <a:gd name="connsiteY7" fmla="*/ 0 h 20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32" h="2070332">
                    <a:moveTo>
                      <a:pt x="1062015" y="0"/>
                    </a:moveTo>
                    <a:cubicBezTo>
                      <a:pt x="1148513" y="0"/>
                      <a:pt x="1218633" y="70120"/>
                      <a:pt x="1218633" y="156617"/>
                    </a:cubicBezTo>
                    <a:lnTo>
                      <a:pt x="1218633" y="1913716"/>
                    </a:lnTo>
                    <a:cubicBezTo>
                      <a:pt x="1218633" y="2000213"/>
                      <a:pt x="1148513" y="2070333"/>
                      <a:pt x="1062015" y="2070333"/>
                    </a:cubicBezTo>
                    <a:lnTo>
                      <a:pt x="156617" y="2070333"/>
                    </a:lnTo>
                    <a:cubicBezTo>
                      <a:pt x="70120" y="2070333"/>
                      <a:pt x="0" y="2000213"/>
                      <a:pt x="0" y="1913715"/>
                    </a:cubicBezTo>
                    <a:lnTo>
                      <a:pt x="0" y="156617"/>
                    </a:lnTo>
                    <a:cubicBezTo>
                      <a:pt x="0" y="70120"/>
                      <a:pt x="70120" y="0"/>
                      <a:pt x="156617" y="0"/>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Vapaamuotoinen: Muoto 18">
                <a:extLst>
                  <a:ext uri="{FF2B5EF4-FFF2-40B4-BE49-F238E27FC236}">
                    <a16:creationId xmlns:a16="http://schemas.microsoft.com/office/drawing/2014/main" id="{EC33CDDB-619C-873E-7BDF-D4544E249A70}"/>
                  </a:ext>
                </a:extLst>
              </p:cNvPr>
              <p:cNvSpPr/>
              <p:nvPr/>
            </p:nvSpPr>
            <p:spPr>
              <a:xfrm>
                <a:off x="9421792" y="5195323"/>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Vapaamuotoinen: Muoto 19">
                <a:extLst>
                  <a:ext uri="{FF2B5EF4-FFF2-40B4-BE49-F238E27FC236}">
                    <a16:creationId xmlns:a16="http://schemas.microsoft.com/office/drawing/2014/main" id="{6D70262C-AAC1-5153-6132-47AB9533ABB5}"/>
                  </a:ext>
                </a:extLst>
              </p:cNvPr>
              <p:cNvSpPr/>
              <p:nvPr/>
            </p:nvSpPr>
            <p:spPr>
              <a:xfrm>
                <a:off x="9960257" y="5335532"/>
                <a:ext cx="122310" cy="14915"/>
              </a:xfrm>
              <a:custGeom>
                <a:avLst/>
                <a:gdLst>
                  <a:gd name="connsiteX0" fmla="*/ 0 w 122310"/>
                  <a:gd name="connsiteY0" fmla="*/ 0 h 14915"/>
                  <a:gd name="connsiteX1" fmla="*/ 122311 w 122310"/>
                  <a:gd name="connsiteY1" fmla="*/ 0 h 14915"/>
                </a:gdLst>
                <a:ahLst/>
                <a:cxnLst>
                  <a:cxn ang="0">
                    <a:pos x="connsiteX0" y="connsiteY0"/>
                  </a:cxn>
                  <a:cxn ang="0">
                    <a:pos x="connsiteX1" y="connsiteY1"/>
                  </a:cxn>
                </a:cxnLst>
                <a:rect l="l" t="t" r="r" b="b"/>
                <a:pathLst>
                  <a:path w="122310" h="14915">
                    <a:moveTo>
                      <a:pt x="0" y="0"/>
                    </a:moveTo>
                    <a:lnTo>
                      <a:pt x="122311"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1" name="Kuva 3">
                <a:extLst>
                  <a:ext uri="{FF2B5EF4-FFF2-40B4-BE49-F238E27FC236}">
                    <a16:creationId xmlns:a16="http://schemas.microsoft.com/office/drawing/2014/main" id="{6926FA8B-785E-9966-7722-F2C2AE68DD00}"/>
                  </a:ext>
                </a:extLst>
              </p:cNvPr>
              <p:cNvGrpSpPr/>
              <p:nvPr/>
            </p:nvGrpSpPr>
            <p:grpSpPr>
              <a:xfrm>
                <a:off x="9785741" y="3573960"/>
                <a:ext cx="471343" cy="14915"/>
                <a:chOff x="9785741" y="3573960"/>
                <a:chExt cx="471343" cy="14915"/>
              </a:xfrm>
              <a:noFill/>
            </p:grpSpPr>
            <p:sp>
              <p:nvSpPr>
                <p:cNvPr id="22" name="Vapaamuotoinen: Muoto 21">
                  <a:extLst>
                    <a:ext uri="{FF2B5EF4-FFF2-40B4-BE49-F238E27FC236}">
                      <a16:creationId xmlns:a16="http://schemas.microsoft.com/office/drawing/2014/main" id="{3871A2B1-8436-078C-0B24-D590455D5132}"/>
                    </a:ext>
                  </a:extLst>
                </p:cNvPr>
                <p:cNvSpPr/>
                <p:nvPr/>
              </p:nvSpPr>
              <p:spPr>
                <a:xfrm>
                  <a:off x="9930426" y="3573960"/>
                  <a:ext cx="326659" cy="14915"/>
                </a:xfrm>
                <a:custGeom>
                  <a:avLst/>
                  <a:gdLst>
                    <a:gd name="connsiteX0" fmla="*/ 0 w 326659"/>
                    <a:gd name="connsiteY0" fmla="*/ 0 h 14915"/>
                    <a:gd name="connsiteX1" fmla="*/ 326659 w 326659"/>
                    <a:gd name="connsiteY1" fmla="*/ 0 h 14915"/>
                  </a:gdLst>
                  <a:ahLst/>
                  <a:cxnLst>
                    <a:cxn ang="0">
                      <a:pos x="connsiteX0" y="connsiteY0"/>
                    </a:cxn>
                    <a:cxn ang="0">
                      <a:pos x="connsiteX1" y="connsiteY1"/>
                    </a:cxn>
                  </a:cxnLst>
                  <a:rect l="l" t="t" r="r" b="b"/>
                  <a:pathLst>
                    <a:path w="326659" h="14915">
                      <a:moveTo>
                        <a:pt x="0" y="0"/>
                      </a:moveTo>
                      <a:lnTo>
                        <a:pt x="3266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Vapaamuotoinen: Muoto 23">
                  <a:extLst>
                    <a:ext uri="{FF2B5EF4-FFF2-40B4-BE49-F238E27FC236}">
                      <a16:creationId xmlns:a16="http://schemas.microsoft.com/office/drawing/2014/main" id="{6EF5F3AE-DE29-DE60-84E4-B4D5412655EB}"/>
                    </a:ext>
                  </a:extLst>
                </p:cNvPr>
                <p:cNvSpPr/>
                <p:nvPr/>
              </p:nvSpPr>
              <p:spPr>
                <a:xfrm>
                  <a:off x="9785741" y="3573960"/>
                  <a:ext cx="14915" cy="14915"/>
                </a:xfrm>
                <a:custGeom>
                  <a:avLst/>
                  <a:gdLst>
                    <a:gd name="connsiteX0" fmla="*/ 0 w 14915"/>
                    <a:gd name="connsiteY0" fmla="*/ 0 h 14915"/>
                    <a:gd name="connsiteX1" fmla="*/ 0 w 14915"/>
                    <a:gd name="connsiteY1" fmla="*/ 0 h 14915"/>
                  </a:gdLst>
                  <a:ahLst/>
                  <a:cxnLst>
                    <a:cxn ang="0">
                      <a:pos x="connsiteX0" y="connsiteY0"/>
                    </a:cxn>
                    <a:cxn ang="0">
                      <a:pos x="connsiteX1" y="connsiteY1"/>
                    </a:cxn>
                  </a:cxnLst>
                  <a:rect l="l" t="t" r="r" b="b"/>
                  <a:pathLst>
                    <a:path w="14915" h="14915">
                      <a:moveTo>
                        <a:pt x="0" y="0"/>
                      </a:moveTo>
                      <a:lnTo>
                        <a:pt x="0"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grpSp>
        <p:nvGrpSpPr>
          <p:cNvPr id="30" name="Kuva 3">
            <a:extLst>
              <a:ext uri="{FF2B5EF4-FFF2-40B4-BE49-F238E27FC236}">
                <a16:creationId xmlns:a16="http://schemas.microsoft.com/office/drawing/2014/main" id="{3969DC55-97C3-E86C-6830-EA8CFDD7AD42}"/>
              </a:ext>
            </a:extLst>
          </p:cNvPr>
          <p:cNvGrpSpPr/>
          <p:nvPr/>
        </p:nvGrpSpPr>
        <p:grpSpPr>
          <a:xfrm>
            <a:off x="10737145" y="3090060"/>
            <a:ext cx="271470" cy="349033"/>
            <a:chOff x="10612084" y="3022070"/>
            <a:chExt cx="271470" cy="349033"/>
          </a:xfrm>
        </p:grpSpPr>
        <p:sp>
          <p:nvSpPr>
            <p:cNvPr id="31" name="Vapaamuotoinen: Muoto 30">
              <a:extLst>
                <a:ext uri="{FF2B5EF4-FFF2-40B4-BE49-F238E27FC236}">
                  <a16:creationId xmlns:a16="http://schemas.microsoft.com/office/drawing/2014/main" id="{C4538C6A-8CCE-B1FA-842C-6CE0D205F35D}"/>
                </a:ext>
              </a:extLst>
            </p:cNvPr>
            <p:cNvSpPr/>
            <p:nvPr/>
          </p:nvSpPr>
          <p:spPr>
            <a:xfrm>
              <a:off x="10752294" y="3327846"/>
              <a:ext cx="131260" cy="43256"/>
            </a:xfrm>
            <a:custGeom>
              <a:avLst/>
              <a:gdLst>
                <a:gd name="connsiteX0" fmla="*/ 0 w 131260"/>
                <a:gd name="connsiteY0" fmla="*/ 43256 h 43256"/>
                <a:gd name="connsiteX1" fmla="*/ 131260 w 131260"/>
                <a:gd name="connsiteY1" fmla="*/ 0 h 43256"/>
              </a:gdLst>
              <a:ahLst/>
              <a:cxnLst>
                <a:cxn ang="0">
                  <a:pos x="connsiteX0" y="connsiteY0"/>
                </a:cxn>
                <a:cxn ang="0">
                  <a:pos x="connsiteX1" y="connsiteY1"/>
                </a:cxn>
              </a:cxnLst>
              <a:rect l="l" t="t" r="r" b="b"/>
              <a:pathLst>
                <a:path w="131260" h="43256">
                  <a:moveTo>
                    <a:pt x="0" y="43256"/>
                  </a:moveTo>
                  <a:lnTo>
                    <a:pt x="131260"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Vapaamuotoinen: Muoto 31">
              <a:extLst>
                <a:ext uri="{FF2B5EF4-FFF2-40B4-BE49-F238E27FC236}">
                  <a16:creationId xmlns:a16="http://schemas.microsoft.com/office/drawing/2014/main" id="{DE2BF0F3-EEAD-FFEB-AA4D-13EA8416ECA6}"/>
                </a:ext>
              </a:extLst>
            </p:cNvPr>
            <p:cNvSpPr/>
            <p:nvPr/>
          </p:nvSpPr>
          <p:spPr>
            <a:xfrm>
              <a:off x="10612084" y="3022070"/>
              <a:ext cx="79054" cy="232688"/>
            </a:xfrm>
            <a:custGeom>
              <a:avLst/>
              <a:gdLst>
                <a:gd name="connsiteX0" fmla="*/ 0 w 79054"/>
                <a:gd name="connsiteY0" fmla="*/ 232689 h 232688"/>
                <a:gd name="connsiteX1" fmla="*/ 79055 w 79054"/>
                <a:gd name="connsiteY1" fmla="*/ 0 h 232688"/>
              </a:gdLst>
              <a:ahLst/>
              <a:cxnLst>
                <a:cxn ang="0">
                  <a:pos x="connsiteX0" y="connsiteY0"/>
                </a:cxn>
                <a:cxn ang="0">
                  <a:pos x="connsiteX1" y="connsiteY1"/>
                </a:cxn>
              </a:cxnLst>
              <a:rect l="l" t="t" r="r" b="b"/>
              <a:pathLst>
                <a:path w="79054" h="232688">
                  <a:moveTo>
                    <a:pt x="0" y="232689"/>
                  </a:moveTo>
                  <a:lnTo>
                    <a:pt x="79055"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3" name="Kuva 3">
            <a:extLst>
              <a:ext uri="{FF2B5EF4-FFF2-40B4-BE49-F238E27FC236}">
                <a16:creationId xmlns:a16="http://schemas.microsoft.com/office/drawing/2014/main" id="{B8D22EEE-FAD0-F9FF-74AF-85CCE556E75A}"/>
              </a:ext>
            </a:extLst>
          </p:cNvPr>
          <p:cNvGrpSpPr/>
          <p:nvPr/>
        </p:nvGrpSpPr>
        <p:grpSpPr>
          <a:xfrm>
            <a:off x="8112224" y="1628800"/>
            <a:ext cx="1099014" cy="1847331"/>
            <a:chOff x="7931689" y="3022070"/>
            <a:chExt cx="754746" cy="1390165"/>
          </a:xfrm>
        </p:grpSpPr>
        <p:sp>
          <p:nvSpPr>
            <p:cNvPr id="34" name="Vapaamuotoinen: Muoto 33">
              <a:extLst>
                <a:ext uri="{FF2B5EF4-FFF2-40B4-BE49-F238E27FC236}">
                  <a16:creationId xmlns:a16="http://schemas.microsoft.com/office/drawing/2014/main" id="{E362442A-4849-2D4F-B86A-303076E2FE79}"/>
                </a:ext>
              </a:extLst>
            </p:cNvPr>
            <p:cNvSpPr/>
            <p:nvPr/>
          </p:nvSpPr>
          <p:spPr>
            <a:xfrm>
              <a:off x="7977929" y="3277132"/>
              <a:ext cx="663759" cy="619011"/>
            </a:xfrm>
            <a:custGeom>
              <a:avLst/>
              <a:gdLst>
                <a:gd name="connsiteX0" fmla="*/ 0 w 663759"/>
                <a:gd name="connsiteY0" fmla="*/ 2983 h 619011"/>
                <a:gd name="connsiteX1" fmla="*/ 0 w 663759"/>
                <a:gd name="connsiteY1" fmla="*/ 619012 h 619011"/>
                <a:gd name="connsiteX2" fmla="*/ 663759 w 663759"/>
                <a:gd name="connsiteY2" fmla="*/ 619012 h 619011"/>
                <a:gd name="connsiteX3" fmla="*/ 663759 w 663759"/>
                <a:gd name="connsiteY3" fmla="*/ 0 h 619011"/>
              </a:gdLst>
              <a:ahLst/>
              <a:cxnLst>
                <a:cxn ang="0">
                  <a:pos x="connsiteX0" y="connsiteY0"/>
                </a:cxn>
                <a:cxn ang="0">
                  <a:pos x="connsiteX1" y="connsiteY1"/>
                </a:cxn>
                <a:cxn ang="0">
                  <a:pos x="connsiteX2" y="connsiteY2"/>
                </a:cxn>
                <a:cxn ang="0">
                  <a:pos x="connsiteX3" y="connsiteY3"/>
                </a:cxn>
              </a:cxnLst>
              <a:rect l="l" t="t" r="r" b="b"/>
              <a:pathLst>
                <a:path w="663759" h="619011">
                  <a:moveTo>
                    <a:pt x="0" y="2983"/>
                  </a:moveTo>
                  <a:lnTo>
                    <a:pt x="0" y="619012"/>
                  </a:lnTo>
                  <a:lnTo>
                    <a:pt x="663759" y="619012"/>
                  </a:lnTo>
                  <a:lnTo>
                    <a:pt x="6637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Vapaamuotoinen: Muoto 34">
              <a:extLst>
                <a:ext uri="{FF2B5EF4-FFF2-40B4-BE49-F238E27FC236}">
                  <a16:creationId xmlns:a16="http://schemas.microsoft.com/office/drawing/2014/main" id="{1E34C27E-B1A5-B07D-2079-DF7D61E71C80}"/>
                </a:ext>
              </a:extLst>
            </p:cNvPr>
            <p:cNvSpPr/>
            <p:nvPr/>
          </p:nvSpPr>
          <p:spPr>
            <a:xfrm>
              <a:off x="8103223" y="3430766"/>
              <a:ext cx="413171" cy="14915"/>
            </a:xfrm>
            <a:custGeom>
              <a:avLst/>
              <a:gdLst>
                <a:gd name="connsiteX0" fmla="*/ 0 w 413171"/>
                <a:gd name="connsiteY0" fmla="*/ 0 h 14915"/>
                <a:gd name="connsiteX1" fmla="*/ 413172 w 413171"/>
                <a:gd name="connsiteY1" fmla="*/ 0 h 14915"/>
              </a:gdLst>
              <a:ahLst/>
              <a:cxnLst>
                <a:cxn ang="0">
                  <a:pos x="connsiteX0" y="connsiteY0"/>
                </a:cxn>
                <a:cxn ang="0">
                  <a:pos x="connsiteX1" y="connsiteY1"/>
                </a:cxn>
              </a:cxnLst>
              <a:rect l="l" t="t" r="r" b="b"/>
              <a:pathLst>
                <a:path w="413171" h="14915">
                  <a:moveTo>
                    <a:pt x="0" y="0"/>
                  </a:moveTo>
                  <a:lnTo>
                    <a:pt x="41317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Vapaamuotoinen: Muoto 35">
              <a:extLst>
                <a:ext uri="{FF2B5EF4-FFF2-40B4-BE49-F238E27FC236}">
                  <a16:creationId xmlns:a16="http://schemas.microsoft.com/office/drawing/2014/main" id="{8BF67181-E9EA-D34F-B18A-0D31CB6975B8}"/>
                </a:ext>
              </a:extLst>
            </p:cNvPr>
            <p:cNvSpPr/>
            <p:nvPr/>
          </p:nvSpPr>
          <p:spPr>
            <a:xfrm>
              <a:off x="7931689" y="3022070"/>
              <a:ext cx="754746" cy="250587"/>
            </a:xfrm>
            <a:custGeom>
              <a:avLst/>
              <a:gdLst>
                <a:gd name="connsiteX0" fmla="*/ 1492 w 754746"/>
                <a:gd name="connsiteY0" fmla="*/ 250588 h 250587"/>
                <a:gd name="connsiteX1" fmla="*/ 754747 w 754746"/>
                <a:gd name="connsiteY1" fmla="*/ 250588 h 250587"/>
                <a:gd name="connsiteX2" fmla="*/ 677184 w 754746"/>
                <a:gd name="connsiteY2" fmla="*/ 0 h 250587"/>
                <a:gd name="connsiteX3" fmla="*/ 77563 w 754746"/>
                <a:gd name="connsiteY3" fmla="*/ 0 h 250587"/>
                <a:gd name="connsiteX4" fmla="*/ 0 w 754746"/>
                <a:gd name="connsiteY4" fmla="*/ 250588 h 2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46" h="250587">
                  <a:moveTo>
                    <a:pt x="1492" y="250588"/>
                  </a:moveTo>
                  <a:lnTo>
                    <a:pt x="754747" y="250588"/>
                  </a:lnTo>
                  <a:cubicBezTo>
                    <a:pt x="729390" y="167059"/>
                    <a:pt x="702541" y="83529"/>
                    <a:pt x="677184" y="0"/>
                  </a:cubicBezTo>
                  <a:lnTo>
                    <a:pt x="77563" y="0"/>
                  </a:lnTo>
                  <a:cubicBezTo>
                    <a:pt x="52206" y="83529"/>
                    <a:pt x="26849" y="167059"/>
                    <a:pt x="0" y="250588"/>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Vapaamuotoinen: Muoto 36">
              <a:extLst>
                <a:ext uri="{FF2B5EF4-FFF2-40B4-BE49-F238E27FC236}">
                  <a16:creationId xmlns:a16="http://schemas.microsoft.com/office/drawing/2014/main" id="{069F23EB-7A7A-1451-9992-F4F38FBBE549}"/>
                </a:ext>
              </a:extLst>
            </p:cNvPr>
            <p:cNvSpPr/>
            <p:nvPr/>
          </p:nvSpPr>
          <p:spPr>
            <a:xfrm>
              <a:off x="8112172" y="4397320"/>
              <a:ext cx="395272" cy="14915"/>
            </a:xfrm>
            <a:custGeom>
              <a:avLst/>
              <a:gdLst>
                <a:gd name="connsiteX0" fmla="*/ 0 w 395272"/>
                <a:gd name="connsiteY0" fmla="*/ 0 h 14915"/>
                <a:gd name="connsiteX1" fmla="*/ 395273 w 395272"/>
                <a:gd name="connsiteY1" fmla="*/ 0 h 14915"/>
              </a:gdLst>
              <a:ahLst/>
              <a:cxnLst>
                <a:cxn ang="0">
                  <a:pos x="connsiteX0" y="connsiteY0"/>
                </a:cxn>
                <a:cxn ang="0">
                  <a:pos x="connsiteX1" y="connsiteY1"/>
                </a:cxn>
              </a:cxnLst>
              <a:rect l="l" t="t" r="r" b="b"/>
              <a:pathLst>
                <a:path w="395272" h="14915">
                  <a:moveTo>
                    <a:pt x="0" y="0"/>
                  </a:moveTo>
                  <a:lnTo>
                    <a:pt x="395273"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Vapaamuotoinen: Muoto 37">
              <a:extLst>
                <a:ext uri="{FF2B5EF4-FFF2-40B4-BE49-F238E27FC236}">
                  <a16:creationId xmlns:a16="http://schemas.microsoft.com/office/drawing/2014/main" id="{DAAE5578-ED87-BF72-A5AB-889A4EBAFEF0}"/>
                </a:ext>
              </a:extLst>
            </p:cNvPr>
            <p:cNvSpPr/>
            <p:nvPr/>
          </p:nvSpPr>
          <p:spPr>
            <a:xfrm>
              <a:off x="8310554" y="3914043"/>
              <a:ext cx="14915" cy="471343"/>
            </a:xfrm>
            <a:custGeom>
              <a:avLst/>
              <a:gdLst>
                <a:gd name="connsiteX0" fmla="*/ 0 w 14915"/>
                <a:gd name="connsiteY0" fmla="*/ 0 h 471343"/>
                <a:gd name="connsiteX1" fmla="*/ 0 w 14915"/>
                <a:gd name="connsiteY1" fmla="*/ 471344 h 471343"/>
              </a:gdLst>
              <a:ahLst/>
              <a:cxnLst>
                <a:cxn ang="0">
                  <a:pos x="connsiteX0" y="connsiteY0"/>
                </a:cxn>
                <a:cxn ang="0">
                  <a:pos x="connsiteX1" y="connsiteY1"/>
                </a:cxn>
              </a:cxnLst>
              <a:rect l="l" t="t" r="r" b="b"/>
              <a:pathLst>
                <a:path w="14915" h="471343">
                  <a:moveTo>
                    <a:pt x="0" y="0"/>
                  </a:moveTo>
                  <a:lnTo>
                    <a:pt x="0" y="471344"/>
                  </a:lnTo>
                </a:path>
              </a:pathLst>
            </a:custGeom>
            <a:solidFill>
              <a:srgbClr val="002E5F"/>
            </a:solid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75" name="Kuva 66">
            <a:extLst>
              <a:ext uri="{FF2B5EF4-FFF2-40B4-BE49-F238E27FC236}">
                <a16:creationId xmlns:a16="http://schemas.microsoft.com/office/drawing/2014/main" id="{46C04DE3-1EDD-456E-7BB5-DC533EE8EE9E}"/>
              </a:ext>
            </a:extLst>
          </p:cNvPr>
          <p:cNvGrpSpPr/>
          <p:nvPr/>
        </p:nvGrpSpPr>
        <p:grpSpPr>
          <a:xfrm>
            <a:off x="9793628" y="4319293"/>
            <a:ext cx="612000" cy="432000"/>
            <a:chOff x="6735885" y="4959339"/>
            <a:chExt cx="515302" cy="344804"/>
          </a:xfrm>
          <a:noFill/>
        </p:grpSpPr>
        <p:sp>
          <p:nvSpPr>
            <p:cNvPr id="76" name="Vapaamuotoinen: Muoto 75">
              <a:extLst>
                <a:ext uri="{FF2B5EF4-FFF2-40B4-BE49-F238E27FC236}">
                  <a16:creationId xmlns:a16="http://schemas.microsoft.com/office/drawing/2014/main" id="{DB3FCBD1-46E7-11C6-A2E1-1018FFA8E589}"/>
                </a:ext>
              </a:extLst>
            </p:cNvPr>
            <p:cNvSpPr/>
            <p:nvPr/>
          </p:nvSpPr>
          <p:spPr>
            <a:xfrm>
              <a:off x="6735885" y="4959339"/>
              <a:ext cx="515302" cy="344804"/>
            </a:xfrm>
            <a:custGeom>
              <a:avLst/>
              <a:gdLst>
                <a:gd name="connsiteX0" fmla="*/ 0 w 515302"/>
                <a:gd name="connsiteY0" fmla="*/ 952 h 344804"/>
                <a:gd name="connsiteX1" fmla="*/ 515303 w 515302"/>
                <a:gd name="connsiteY1" fmla="*/ 952 h 344804"/>
                <a:gd name="connsiteX2" fmla="*/ 515303 w 515302"/>
                <a:gd name="connsiteY2" fmla="*/ 344805 h 344804"/>
                <a:gd name="connsiteX3" fmla="*/ 1905 w 515302"/>
                <a:gd name="connsiteY3" fmla="*/ 344805 h 344804"/>
                <a:gd name="connsiteX4" fmla="*/ 952 w 515302"/>
                <a:gd name="connsiteY4" fmla="*/ 0 h 3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2" h="344804">
                  <a:moveTo>
                    <a:pt x="0" y="952"/>
                  </a:moveTo>
                  <a:cubicBezTo>
                    <a:pt x="171450" y="952"/>
                    <a:pt x="343853" y="952"/>
                    <a:pt x="515303" y="952"/>
                  </a:cubicBezTo>
                  <a:cubicBezTo>
                    <a:pt x="515303" y="115253"/>
                    <a:pt x="515303" y="229553"/>
                    <a:pt x="515303" y="344805"/>
                  </a:cubicBezTo>
                  <a:cubicBezTo>
                    <a:pt x="343853" y="344805"/>
                    <a:pt x="172403" y="344805"/>
                    <a:pt x="1905" y="344805"/>
                  </a:cubicBezTo>
                  <a:cubicBezTo>
                    <a:pt x="1905" y="229553"/>
                    <a:pt x="1905" y="115253"/>
                    <a:pt x="952" y="0"/>
                  </a:cubicBez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7" name="Vapaamuotoinen: Muoto 76">
              <a:extLst>
                <a:ext uri="{FF2B5EF4-FFF2-40B4-BE49-F238E27FC236}">
                  <a16:creationId xmlns:a16="http://schemas.microsoft.com/office/drawing/2014/main" id="{445A731B-F8AD-A337-D5AF-E4FE83044FFB}"/>
                </a:ext>
              </a:extLst>
            </p:cNvPr>
            <p:cNvSpPr/>
            <p:nvPr/>
          </p:nvSpPr>
          <p:spPr>
            <a:xfrm>
              <a:off x="6747315" y="4969816"/>
              <a:ext cx="498157" cy="202882"/>
            </a:xfrm>
            <a:custGeom>
              <a:avLst/>
              <a:gdLst>
                <a:gd name="connsiteX0" fmla="*/ 0 w 498157"/>
                <a:gd name="connsiteY0" fmla="*/ 7620 h 202882"/>
                <a:gd name="connsiteX1" fmla="*/ 248603 w 498157"/>
                <a:gd name="connsiteY1" fmla="*/ 202882 h 202882"/>
                <a:gd name="connsiteX2" fmla="*/ 498158 w 498157"/>
                <a:gd name="connsiteY2" fmla="*/ 0 h 202882"/>
              </a:gdLst>
              <a:ahLst/>
              <a:cxnLst>
                <a:cxn ang="0">
                  <a:pos x="connsiteX0" y="connsiteY0"/>
                </a:cxn>
                <a:cxn ang="0">
                  <a:pos x="connsiteX1" y="connsiteY1"/>
                </a:cxn>
                <a:cxn ang="0">
                  <a:pos x="connsiteX2" y="connsiteY2"/>
                </a:cxn>
              </a:cxnLst>
              <a:rect l="l" t="t" r="r" b="b"/>
              <a:pathLst>
                <a:path w="498157" h="202882">
                  <a:moveTo>
                    <a:pt x="0" y="7620"/>
                  </a:moveTo>
                  <a:cubicBezTo>
                    <a:pt x="82868" y="72390"/>
                    <a:pt x="165735" y="137160"/>
                    <a:pt x="248603" y="202882"/>
                  </a:cubicBezTo>
                  <a:cubicBezTo>
                    <a:pt x="331470" y="135255"/>
                    <a:pt x="414338" y="67627"/>
                    <a:pt x="498158"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 name="Vapaamuotoinen: Muoto 77">
              <a:extLst>
                <a:ext uri="{FF2B5EF4-FFF2-40B4-BE49-F238E27FC236}">
                  <a16:creationId xmlns:a16="http://schemas.microsoft.com/office/drawing/2014/main" id="{F9E377C4-8DE8-D3F5-0FEA-0482224B44A0}"/>
                </a:ext>
              </a:extLst>
            </p:cNvPr>
            <p:cNvSpPr/>
            <p:nvPr/>
          </p:nvSpPr>
          <p:spPr>
            <a:xfrm>
              <a:off x="6740648" y="5124122"/>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9" name="Vapaamuotoinen: Muoto 78">
              <a:extLst>
                <a:ext uri="{FF2B5EF4-FFF2-40B4-BE49-F238E27FC236}">
                  <a16:creationId xmlns:a16="http://schemas.microsoft.com/office/drawing/2014/main" id="{B90C23B8-93E0-7B78-EC2F-CF7074E4DD47}"/>
                </a:ext>
              </a:extLst>
            </p:cNvPr>
            <p:cNvSpPr/>
            <p:nvPr/>
          </p:nvSpPr>
          <p:spPr>
            <a:xfrm>
              <a:off x="7064498" y="512412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9" name="Vapaamuotoinen: Muoto 108">
            <a:extLst>
              <a:ext uri="{FF2B5EF4-FFF2-40B4-BE49-F238E27FC236}">
                <a16:creationId xmlns:a16="http://schemas.microsoft.com/office/drawing/2014/main" id="{60B7A7CA-521A-4883-2958-F87A4F82B1B0}"/>
              </a:ext>
            </a:extLst>
          </p:cNvPr>
          <p:cNvSpPr/>
          <p:nvPr/>
        </p:nvSpPr>
        <p:spPr>
          <a:xfrm rot="19918147">
            <a:off x="8449810" y="2416521"/>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0" name="Vapaamuotoinen: Muoto 109">
            <a:extLst>
              <a:ext uri="{FF2B5EF4-FFF2-40B4-BE49-F238E27FC236}">
                <a16:creationId xmlns:a16="http://schemas.microsoft.com/office/drawing/2014/main" id="{F119A91D-CE5E-428B-7B0E-8E3D5124FEB9}"/>
              </a:ext>
            </a:extLst>
          </p:cNvPr>
          <p:cNvSpPr/>
          <p:nvPr/>
        </p:nvSpPr>
        <p:spPr>
          <a:xfrm rot="19918147">
            <a:off x="8736341" y="226511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8" name="Vapaamuotoinen: Muoto 137">
            <a:extLst>
              <a:ext uri="{FF2B5EF4-FFF2-40B4-BE49-F238E27FC236}">
                <a16:creationId xmlns:a16="http://schemas.microsoft.com/office/drawing/2014/main" id="{809A320B-03F1-3585-9204-FA5A1CF4E20D}"/>
              </a:ext>
            </a:extLst>
          </p:cNvPr>
          <p:cNvSpPr/>
          <p:nvPr/>
        </p:nvSpPr>
        <p:spPr>
          <a:xfrm flipH="1">
            <a:off x="9341218" y="2135309"/>
            <a:ext cx="1084638" cy="1116142"/>
          </a:xfrm>
          <a:custGeom>
            <a:avLst/>
            <a:gdLst>
              <a:gd name="connsiteX0" fmla="*/ 474506 w 474506"/>
              <a:gd name="connsiteY0" fmla="*/ 0 h 1360714"/>
              <a:gd name="connsiteX1" fmla="*/ 6420 w 474506"/>
              <a:gd name="connsiteY1" fmla="*/ 1360714 h 1360714"/>
              <a:gd name="connsiteX0" fmla="*/ 780173 w 780173"/>
              <a:gd name="connsiteY0" fmla="*/ 0 h 1360714"/>
              <a:gd name="connsiteX1" fmla="*/ 312087 w 780173"/>
              <a:gd name="connsiteY1" fmla="*/ 1360714 h 1360714"/>
              <a:gd name="connsiteX0" fmla="*/ 946651 w 946651"/>
              <a:gd name="connsiteY0" fmla="*/ 0 h 1360714"/>
              <a:gd name="connsiteX1" fmla="*/ 478565 w 946651"/>
              <a:gd name="connsiteY1" fmla="*/ 1360714 h 1360714"/>
              <a:gd name="connsiteX0" fmla="*/ 820076 w 820076"/>
              <a:gd name="connsiteY0" fmla="*/ 0 h 1360714"/>
              <a:gd name="connsiteX1" fmla="*/ 351990 w 820076"/>
              <a:gd name="connsiteY1" fmla="*/ 1360714 h 1360714"/>
              <a:gd name="connsiteX0" fmla="*/ 810631 w 810631"/>
              <a:gd name="connsiteY0" fmla="*/ 0 h 1469571"/>
              <a:gd name="connsiteX1" fmla="*/ 364316 w 810631"/>
              <a:gd name="connsiteY1" fmla="*/ 1469571 h 1469571"/>
              <a:gd name="connsiteX0" fmla="*/ 839565 w 839565"/>
              <a:gd name="connsiteY0" fmla="*/ 0 h 1469571"/>
              <a:gd name="connsiteX1" fmla="*/ 327936 w 839565"/>
              <a:gd name="connsiteY1" fmla="*/ 1469571 h 1469571"/>
              <a:gd name="connsiteX0" fmla="*/ 979862 w 979862"/>
              <a:gd name="connsiteY0" fmla="*/ 0 h 911518"/>
              <a:gd name="connsiteX1" fmla="*/ 199292 w 979862"/>
              <a:gd name="connsiteY1" fmla="*/ 911518 h 911518"/>
              <a:gd name="connsiteX0" fmla="*/ 995986 w 995986"/>
              <a:gd name="connsiteY0" fmla="*/ 0 h 1119947"/>
              <a:gd name="connsiteX1" fmla="*/ 188522 w 995986"/>
              <a:gd name="connsiteY1" fmla="*/ 1119947 h 1119947"/>
              <a:gd name="connsiteX0" fmla="*/ 979862 w 979862"/>
              <a:gd name="connsiteY0" fmla="*/ 0 h 1072882"/>
              <a:gd name="connsiteX1" fmla="*/ 199293 w 979862"/>
              <a:gd name="connsiteY1" fmla="*/ 1072882 h 1072882"/>
              <a:gd name="connsiteX0" fmla="*/ 1044765 w 1044765"/>
              <a:gd name="connsiteY0" fmla="*/ 0 h 1072882"/>
              <a:gd name="connsiteX1" fmla="*/ 264196 w 1044765"/>
              <a:gd name="connsiteY1" fmla="*/ 1072882 h 1072882"/>
              <a:gd name="connsiteX0" fmla="*/ 1078864 w 1078864"/>
              <a:gd name="connsiteY0" fmla="*/ 2 h 1072884"/>
              <a:gd name="connsiteX1" fmla="*/ 298295 w 1078864"/>
              <a:gd name="connsiteY1" fmla="*/ 1072884 h 1072884"/>
              <a:gd name="connsiteX0" fmla="*/ 1082824 w 1082824"/>
              <a:gd name="connsiteY0" fmla="*/ 3 h 992203"/>
              <a:gd name="connsiteX1" fmla="*/ 295531 w 1082824"/>
              <a:gd name="connsiteY1" fmla="*/ 992203 h 992203"/>
              <a:gd name="connsiteX0" fmla="*/ 1080645 w 1080645"/>
              <a:gd name="connsiteY0" fmla="*/ 72780 h 1064980"/>
              <a:gd name="connsiteX1" fmla="*/ 293352 w 1080645"/>
              <a:gd name="connsiteY1" fmla="*/ 1064980 h 1064980"/>
              <a:gd name="connsiteX0" fmla="*/ 1084638 w 1084638"/>
              <a:gd name="connsiteY0" fmla="*/ 70154 h 1116142"/>
              <a:gd name="connsiteX1" fmla="*/ 290622 w 1084638"/>
              <a:gd name="connsiteY1" fmla="*/ 1116142 h 1116142"/>
            </a:gdLst>
            <a:ahLst/>
            <a:cxnLst>
              <a:cxn ang="0">
                <a:pos x="connsiteX0" y="connsiteY0"/>
              </a:cxn>
              <a:cxn ang="0">
                <a:pos x="connsiteX1" y="connsiteY1"/>
              </a:cxn>
            </a:cxnLst>
            <a:rect l="l" t="t" r="r" b="b"/>
            <a:pathLst>
              <a:path w="1084638" h="1116142">
                <a:moveTo>
                  <a:pt x="1084638" y="70154"/>
                </a:moveTo>
                <a:cubicBezTo>
                  <a:pt x="-396885" y="-301348"/>
                  <a:pt x="-34563" y="913902"/>
                  <a:pt x="290622" y="1116142"/>
                </a:cubicBezTo>
              </a:path>
            </a:pathLst>
          </a:custGeom>
          <a:ln w="381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463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 name="Otsikko 4">
            <a:extLst>
              <a:ext uri="{FF2B5EF4-FFF2-40B4-BE49-F238E27FC236}">
                <a16:creationId xmlns:a16="http://schemas.microsoft.com/office/drawing/2014/main" id="{5FD09B28-E265-F67D-FA32-BE46019C31E4}"/>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Over 1.5 million new Suomi.fi Messages users</a:t>
            </a:r>
          </a:p>
        </p:txBody>
      </p:sp>
      <p:sp>
        <p:nvSpPr>
          <p:cNvPr id="11" name="Suorakulmio 10">
            <a:extLst>
              <a:ext uri="{FF2B5EF4-FFF2-40B4-BE49-F238E27FC236}">
                <a16:creationId xmlns:a16="http://schemas.microsoft.com/office/drawing/2014/main" id="{D4D9D25E-E60B-8250-8870-CEBEF4CC934D}"/>
              </a:ext>
            </a:extLst>
          </p:cNvPr>
          <p:cNvSpPr/>
          <p:nvPr/>
        </p:nvSpPr>
        <p:spPr>
          <a:xfrm>
            <a:off x="623392" y="2666503"/>
            <a:ext cx="10657184" cy="72008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a:ln>
                  <a:noFill/>
                </a:ln>
                <a:solidFill>
                  <a:prstClr val="white"/>
                </a:solidFill>
                <a:uLnTx/>
                <a:uFillTx/>
                <a:latin typeface="Arial" panose="020B0604020202020204"/>
                <a:ea typeface="+mn-ea"/>
                <a:cs typeface="+mn-cs"/>
              </a:rPr>
              <a:t>4,300,000 people</a:t>
            </a:r>
          </a:p>
        </p:txBody>
      </p:sp>
      <p:sp>
        <p:nvSpPr>
          <p:cNvPr id="12" name="Tekstiruutu 11">
            <a:extLst>
              <a:ext uri="{FF2B5EF4-FFF2-40B4-BE49-F238E27FC236}">
                <a16:creationId xmlns:a16="http://schemas.microsoft.com/office/drawing/2014/main" id="{E74D9304-8364-E6B8-5E2F-966A153ACE0F}"/>
              </a:ext>
            </a:extLst>
          </p:cNvPr>
          <p:cNvSpPr txBox="1"/>
          <p:nvPr/>
        </p:nvSpPr>
        <p:spPr>
          <a:xfrm>
            <a:off x="551384" y="2266393"/>
            <a:ext cx="2433680"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Suomi.fi e-Identification</a:t>
            </a:r>
          </a:p>
        </p:txBody>
      </p:sp>
      <p:sp>
        <p:nvSpPr>
          <p:cNvPr id="14" name="Suorakulmio 13">
            <a:extLst>
              <a:ext uri="{FF2B5EF4-FFF2-40B4-BE49-F238E27FC236}">
                <a16:creationId xmlns:a16="http://schemas.microsoft.com/office/drawing/2014/main" id="{7A141438-CD75-2E64-30D9-2F2106ADEA8D}"/>
              </a:ext>
            </a:extLst>
          </p:cNvPr>
          <p:cNvSpPr/>
          <p:nvPr/>
        </p:nvSpPr>
        <p:spPr>
          <a:xfrm>
            <a:off x="5627392" y="4005144"/>
            <a:ext cx="5653184" cy="720000"/>
          </a:xfrm>
          <a:prstGeom prst="rect">
            <a:avLst/>
          </a:prstGeom>
          <a:solidFill>
            <a:srgbClr val="D4F5F4"/>
          </a:solidFill>
          <a:ln w="19050">
            <a:solidFill>
              <a:schemeClr val="accent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srgbClr val="003479"/>
                </a:solidFill>
                <a:uLnTx/>
                <a:uFillTx/>
                <a:latin typeface="Arial" panose="020B0604020202020204"/>
                <a:ea typeface="+mn-ea"/>
                <a:cs typeface="+mn-cs"/>
              </a:rPr>
              <a:t>1,700,000 people</a:t>
            </a:r>
          </a:p>
        </p:txBody>
      </p:sp>
      <p:sp>
        <p:nvSpPr>
          <p:cNvPr id="15" name="Tekstiruutu 14">
            <a:extLst>
              <a:ext uri="{FF2B5EF4-FFF2-40B4-BE49-F238E27FC236}">
                <a16:creationId xmlns:a16="http://schemas.microsoft.com/office/drawing/2014/main" id="{EF587F3E-7BBD-186C-BB6C-291C96368434}"/>
              </a:ext>
            </a:extLst>
          </p:cNvPr>
          <p:cNvSpPr txBox="1"/>
          <p:nvPr/>
        </p:nvSpPr>
        <p:spPr>
          <a:xfrm>
            <a:off x="551384" y="3602607"/>
            <a:ext cx="2018501"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69D8D7">
                    <a:lumMod val="75000"/>
                  </a:srgbClr>
                </a:solidFill>
                <a:uLnTx/>
                <a:uFillTx/>
                <a:latin typeface="Arial" panose="020B0604020202020204"/>
                <a:ea typeface="+mn-ea"/>
                <a:cs typeface="+mn-cs"/>
              </a:rPr>
              <a:t>Suomi.fi Messages</a:t>
            </a:r>
          </a:p>
        </p:txBody>
      </p:sp>
      <p:sp>
        <p:nvSpPr>
          <p:cNvPr id="16" name="Suorakulmio 15">
            <a:extLst>
              <a:ext uri="{FF2B5EF4-FFF2-40B4-BE49-F238E27FC236}">
                <a16:creationId xmlns:a16="http://schemas.microsoft.com/office/drawing/2014/main" id="{CC0B684D-19D5-C779-E7DE-CE226E628B6D}"/>
              </a:ext>
            </a:extLst>
          </p:cNvPr>
          <p:cNvSpPr/>
          <p:nvPr/>
        </p:nvSpPr>
        <p:spPr>
          <a:xfrm>
            <a:off x="623392" y="4005144"/>
            <a:ext cx="5004000" cy="720000"/>
          </a:xfrm>
          <a:prstGeom prst="rect">
            <a:avLst/>
          </a:prstGeom>
          <a:solidFill>
            <a:schemeClr val="accent2">
              <a:lumMod val="75000"/>
            </a:schemeClr>
          </a:solidFill>
          <a:ln w="19050">
            <a:solidFill>
              <a:schemeClr val="accent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prstClr val="white"/>
                </a:solidFill>
                <a:uLnTx/>
                <a:uFillTx/>
                <a:latin typeface="Arial" panose="020B0604020202020204"/>
                <a:ea typeface="+mn-ea"/>
                <a:cs typeface="+mn-cs"/>
              </a:rPr>
              <a:t>2,600,000 people</a:t>
            </a:r>
          </a:p>
        </p:txBody>
      </p:sp>
      <p:cxnSp>
        <p:nvCxnSpPr>
          <p:cNvPr id="28" name="Yhdistin: Kaareva 27">
            <a:extLst>
              <a:ext uri="{FF2B5EF4-FFF2-40B4-BE49-F238E27FC236}">
                <a16:creationId xmlns:a16="http://schemas.microsoft.com/office/drawing/2014/main" id="{905A6210-DEFF-442F-AE38-CA24C82676C3}"/>
              </a:ext>
            </a:extLst>
          </p:cNvPr>
          <p:cNvCxnSpPr>
            <a:cxnSpLocks/>
            <a:stCxn id="31" idx="1"/>
            <a:endCxn id="11" idx="0"/>
          </p:cNvCxnSpPr>
          <p:nvPr/>
        </p:nvCxnSpPr>
        <p:spPr>
          <a:xfrm rot="10800000" flipV="1">
            <a:off x="5951984" y="1900905"/>
            <a:ext cx="864096" cy="765598"/>
          </a:xfrm>
          <a:prstGeom prst="curvedConnector2">
            <a:avLst/>
          </a:prstGeom>
          <a:ln w="1905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1" name="Tekstiruutu 30">
            <a:extLst>
              <a:ext uri="{FF2B5EF4-FFF2-40B4-BE49-F238E27FC236}">
                <a16:creationId xmlns:a16="http://schemas.microsoft.com/office/drawing/2014/main" id="{AE4D45E9-7B65-081A-6CD4-BCEBCA391F11}"/>
              </a:ext>
            </a:extLst>
          </p:cNvPr>
          <p:cNvSpPr txBox="1"/>
          <p:nvPr/>
        </p:nvSpPr>
        <p:spPr>
          <a:xfrm>
            <a:off x="6816080" y="1393073"/>
            <a:ext cx="417646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rgbClr val="003479"/>
                </a:solidFill>
                <a:uLnTx/>
                <a:uFillTx/>
                <a:latin typeface="Arial" panose="020B0604020202020204"/>
                <a:ea typeface="+mn-ea"/>
                <a:cs typeface="+mn-cs"/>
              </a:rPr>
              <a:t>use Suomi.fi e-Identification when accessing public administration e-services</a:t>
            </a:r>
          </a:p>
        </p:txBody>
      </p:sp>
      <p:sp>
        <p:nvSpPr>
          <p:cNvPr id="33" name="Tekstiruutu 32">
            <a:extLst>
              <a:ext uri="{FF2B5EF4-FFF2-40B4-BE49-F238E27FC236}">
                <a16:creationId xmlns:a16="http://schemas.microsoft.com/office/drawing/2014/main" id="{22A0D925-5F4D-BEB9-B309-29890C87FA78}"/>
              </a:ext>
            </a:extLst>
          </p:cNvPr>
          <p:cNvSpPr txBox="1"/>
          <p:nvPr/>
        </p:nvSpPr>
        <p:spPr>
          <a:xfrm>
            <a:off x="8112224" y="5087009"/>
            <a:ext cx="3600400" cy="707886"/>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rgbClr val="003479"/>
                </a:solidFill>
                <a:uLnTx/>
                <a:uFillTx/>
                <a:latin typeface="Arial" panose="020B0604020202020204"/>
                <a:ea typeface="+mn-ea"/>
                <a:cs typeface="+mn-cs"/>
              </a:rPr>
              <a:t>will become new users </a:t>
            </a:r>
            <a:br>
              <a:rPr kumimoji="0" lang="en-GB" sz="2000" b="0" i="0" u="none" strike="noStrike" cap="none" normalizeH="0" baseline="0" noProof="0" dirty="0">
                <a:ln>
                  <a:noFill/>
                </a:ln>
                <a:solidFill>
                  <a:srgbClr val="003479"/>
                </a:solidFill>
                <a:uLnTx/>
                <a:uFillTx/>
                <a:latin typeface="Arial" panose="020B0604020202020204"/>
                <a:ea typeface="+mn-ea"/>
                <a:cs typeface="+mn-cs"/>
              </a:rPr>
            </a:br>
            <a:r>
              <a:rPr kumimoji="0" lang="en-GB" sz="2000" b="0" i="0" u="none" strike="noStrike" cap="none" normalizeH="0" baseline="0" noProof="0" dirty="0">
                <a:ln>
                  <a:noFill/>
                </a:ln>
                <a:solidFill>
                  <a:srgbClr val="003479"/>
                </a:solidFill>
                <a:uLnTx/>
                <a:uFillTx/>
                <a:latin typeface="Arial" panose="020B0604020202020204"/>
                <a:ea typeface="+mn-ea"/>
                <a:cs typeface="+mn-cs"/>
              </a:rPr>
              <a:t>by 2026</a:t>
            </a:r>
          </a:p>
        </p:txBody>
      </p:sp>
      <p:sp>
        <p:nvSpPr>
          <p:cNvPr id="34" name="Tekstiruutu 33">
            <a:extLst>
              <a:ext uri="{FF2B5EF4-FFF2-40B4-BE49-F238E27FC236}">
                <a16:creationId xmlns:a16="http://schemas.microsoft.com/office/drawing/2014/main" id="{947AE753-A065-44D4-F655-5EEB7457B12A}"/>
              </a:ext>
            </a:extLst>
          </p:cNvPr>
          <p:cNvSpPr txBox="1"/>
          <p:nvPr/>
        </p:nvSpPr>
        <p:spPr>
          <a:xfrm>
            <a:off x="3359696" y="5085184"/>
            <a:ext cx="381642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lang="en-GB" sz="2000" dirty="0">
                <a:solidFill>
                  <a:srgbClr val="003479"/>
                </a:solidFill>
                <a:latin typeface="Arial" panose="020B0604020202020204"/>
                <a:ea typeface="+mn-ea"/>
                <a:cs typeface="+mn-cs"/>
              </a:rPr>
              <a:t>currently receive official mail electronically via Suomi.fi Messages (</a:t>
            </a:r>
            <a:r>
              <a:rPr lang="en-GB" sz="2000" i="1" dirty="0">
                <a:solidFill>
                  <a:srgbClr val="003479"/>
                </a:solidFill>
                <a:latin typeface="Arial" panose="020B0604020202020204"/>
                <a:ea typeface="+mn-ea"/>
                <a:cs typeface="+mn-cs"/>
              </a:rPr>
              <a:t>March 2025</a:t>
            </a:r>
            <a:r>
              <a:rPr lang="en-GB" sz="2000" dirty="0">
                <a:solidFill>
                  <a:srgbClr val="003479"/>
                </a:solidFill>
                <a:latin typeface="Arial" panose="020B0604020202020204"/>
                <a:ea typeface="+mn-ea"/>
                <a:cs typeface="+mn-cs"/>
              </a:rPr>
              <a:t>)</a:t>
            </a:r>
          </a:p>
        </p:txBody>
      </p:sp>
      <p:cxnSp>
        <p:nvCxnSpPr>
          <p:cNvPr id="46" name="Yhdistin: Kaareva 45">
            <a:extLst>
              <a:ext uri="{FF2B5EF4-FFF2-40B4-BE49-F238E27FC236}">
                <a16:creationId xmlns:a16="http://schemas.microsoft.com/office/drawing/2014/main" id="{35D9111B-68E1-A35C-8039-6750AF5B7F33}"/>
              </a:ext>
            </a:extLst>
          </p:cNvPr>
          <p:cNvCxnSpPr>
            <a:cxnSpLocks/>
          </p:cNvCxnSpPr>
          <p:nvPr/>
        </p:nvCxnSpPr>
        <p:spPr>
          <a:xfrm rot="5400000" flipV="1">
            <a:off x="2553016" y="47799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7" name="Yhdistin: Kaareva 46">
            <a:extLst>
              <a:ext uri="{FF2B5EF4-FFF2-40B4-BE49-F238E27FC236}">
                <a16:creationId xmlns:a16="http://schemas.microsoft.com/office/drawing/2014/main" id="{A2710A46-7219-A007-CD3C-D36D265E7978}"/>
              </a:ext>
            </a:extLst>
          </p:cNvPr>
          <p:cNvCxnSpPr>
            <a:cxnSpLocks/>
          </p:cNvCxnSpPr>
          <p:nvPr/>
        </p:nvCxnSpPr>
        <p:spPr>
          <a:xfrm rot="5400000" flipV="1">
            <a:off x="7299204" y="47743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3039ABEA-4B4E-A36E-91E5-BA2767750C62}"/>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1EFA4E8E-F676-B118-878A-EEC225593D90}"/>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Implementation in 2026</a:t>
            </a:r>
          </a:p>
        </p:txBody>
      </p:sp>
      <p:sp>
        <p:nvSpPr>
          <p:cNvPr id="45" name="Vapaamuotoinen: Muoto 44">
            <a:extLst>
              <a:ext uri="{FF2B5EF4-FFF2-40B4-BE49-F238E27FC236}">
                <a16:creationId xmlns:a16="http://schemas.microsoft.com/office/drawing/2014/main" id="{0F72BCAF-A6FB-AB12-19B8-3527BC3FCC79}"/>
              </a:ext>
            </a:extLst>
          </p:cNvPr>
          <p:cNvSpPr/>
          <p:nvPr/>
        </p:nvSpPr>
        <p:spPr>
          <a:xfrm>
            <a:off x="6168008" y="1340768"/>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solidFill>
            <a:srgbClr val="00C0B7"/>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kstiruutu 9">
            <a:extLst>
              <a:ext uri="{FF2B5EF4-FFF2-40B4-BE49-F238E27FC236}">
                <a16:creationId xmlns:a16="http://schemas.microsoft.com/office/drawing/2014/main" id="{2C12CC38-1BE1-A186-DBDE-7C59040CA9C9}"/>
              </a:ext>
            </a:extLst>
          </p:cNvPr>
          <p:cNvSpPr txBox="1"/>
          <p:nvPr/>
        </p:nvSpPr>
        <p:spPr>
          <a:xfrm>
            <a:off x="6766108" y="1374713"/>
            <a:ext cx="3312368"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The change applies to</a:t>
            </a:r>
          </a:p>
        </p:txBody>
      </p:sp>
      <p:sp>
        <p:nvSpPr>
          <p:cNvPr id="12" name="Tekstiruutu 11">
            <a:extLst>
              <a:ext uri="{FF2B5EF4-FFF2-40B4-BE49-F238E27FC236}">
                <a16:creationId xmlns:a16="http://schemas.microsoft.com/office/drawing/2014/main" id="{DE850949-B82B-CB00-2BE5-EE506B20F7B0}"/>
              </a:ext>
            </a:extLst>
          </p:cNvPr>
          <p:cNvSpPr txBox="1"/>
          <p:nvPr/>
        </p:nvSpPr>
        <p:spPr>
          <a:xfrm>
            <a:off x="6769392" y="3046286"/>
            <a:ext cx="4390396"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The change does not apply to</a:t>
            </a:r>
          </a:p>
        </p:txBody>
      </p:sp>
      <p:grpSp>
        <p:nvGrpSpPr>
          <p:cNvPr id="25" name="Ryhmä 24">
            <a:extLst>
              <a:ext uri="{FF2B5EF4-FFF2-40B4-BE49-F238E27FC236}">
                <a16:creationId xmlns:a16="http://schemas.microsoft.com/office/drawing/2014/main" id="{2471CC60-775A-37B6-7ABE-D8F293BCB3BF}"/>
              </a:ext>
            </a:extLst>
          </p:cNvPr>
          <p:cNvGrpSpPr/>
          <p:nvPr/>
        </p:nvGrpSpPr>
        <p:grpSpPr>
          <a:xfrm>
            <a:off x="6177320" y="2996952"/>
            <a:ext cx="468000" cy="468000"/>
            <a:chOff x="6735408" y="4319405"/>
            <a:chExt cx="468000" cy="468000"/>
          </a:xfrm>
          <a:solidFill>
            <a:srgbClr val="7030A0"/>
          </a:solidFill>
        </p:grpSpPr>
        <p:sp>
          <p:nvSpPr>
            <p:cNvPr id="7" name="Vapaamuotoinen: Muoto 6">
              <a:extLst>
                <a:ext uri="{FF2B5EF4-FFF2-40B4-BE49-F238E27FC236}">
                  <a16:creationId xmlns:a16="http://schemas.microsoft.com/office/drawing/2014/main" id="{052DB43E-CF27-EC65-6F2A-F46AFFBB76B5}"/>
                </a:ext>
              </a:extLst>
            </p:cNvPr>
            <p:cNvSpPr/>
            <p:nvPr/>
          </p:nvSpPr>
          <p:spPr>
            <a:xfrm>
              <a:off x="6735408" y="4319405"/>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6E6AAE21-3C97-E4CB-6EF3-A8A36B6F1180}"/>
                </a:ext>
              </a:extLst>
            </p:cNvPr>
            <p:cNvSpPr/>
            <p:nvPr/>
          </p:nvSpPr>
          <p:spPr>
            <a:xfrm>
              <a:off x="6816080" y="4365104"/>
              <a:ext cx="288032" cy="3600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4" name="Ryhmä 23">
              <a:extLst>
                <a:ext uri="{FF2B5EF4-FFF2-40B4-BE49-F238E27FC236}">
                  <a16:creationId xmlns:a16="http://schemas.microsoft.com/office/drawing/2014/main" id="{FF8ACEB8-8116-51E8-7DA0-280FD697B880}"/>
                </a:ext>
              </a:extLst>
            </p:cNvPr>
            <p:cNvGrpSpPr/>
            <p:nvPr/>
          </p:nvGrpSpPr>
          <p:grpSpPr>
            <a:xfrm>
              <a:off x="6897400" y="4469136"/>
              <a:ext cx="144016" cy="168538"/>
              <a:chOff x="5699956" y="3452742"/>
              <a:chExt cx="144016" cy="168538"/>
            </a:xfrm>
            <a:grpFill/>
          </p:grpSpPr>
          <p:cxnSp>
            <p:nvCxnSpPr>
              <p:cNvPr id="15" name="Suora yhdysviiva 14">
                <a:extLst>
                  <a:ext uri="{FF2B5EF4-FFF2-40B4-BE49-F238E27FC236}">
                    <a16:creationId xmlns:a16="http://schemas.microsoft.com/office/drawing/2014/main" id="{C639D015-BD7F-8BBF-F7CD-79AB7DC1115F}"/>
                  </a:ext>
                </a:extLst>
              </p:cNvPr>
              <p:cNvCxnSpPr>
                <a:cxnSpLocks/>
              </p:cNvCxnSpPr>
              <p:nvPr/>
            </p:nvCxnSpPr>
            <p:spPr>
              <a:xfrm flipH="1">
                <a:off x="5699956" y="3452743"/>
                <a:ext cx="144016" cy="168537"/>
              </a:xfrm>
              <a:prstGeom prst="line">
                <a:avLst/>
              </a:prstGeom>
              <a:grpFill/>
              <a:ln w="31750" cap="rnd">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415F4698-8A05-DA36-5F56-687ABE814DCB}"/>
                  </a:ext>
                </a:extLst>
              </p:cNvPr>
              <p:cNvCxnSpPr>
                <a:cxnSpLocks/>
              </p:cNvCxnSpPr>
              <p:nvPr/>
            </p:nvCxnSpPr>
            <p:spPr>
              <a:xfrm flipH="1" flipV="1">
                <a:off x="5699956" y="3452742"/>
                <a:ext cx="144016" cy="168537"/>
              </a:xfrm>
              <a:prstGeom prst="line">
                <a:avLst/>
              </a:prstGeom>
              <a:grpFill/>
              <a:ln w="31750" cap="rnd">
                <a:solidFill>
                  <a:srgbClr val="F7F7F7"/>
                </a:solidFill>
              </a:ln>
            </p:spPr>
            <p:style>
              <a:lnRef idx="1">
                <a:schemeClr val="accent1"/>
              </a:lnRef>
              <a:fillRef idx="0">
                <a:schemeClr val="accent1"/>
              </a:fillRef>
              <a:effectRef idx="0">
                <a:schemeClr val="accent1"/>
              </a:effectRef>
              <a:fontRef idx="minor">
                <a:schemeClr val="tx1"/>
              </a:fontRef>
            </p:style>
          </p:cxnSp>
        </p:grpSp>
      </p:grpSp>
      <p:sp>
        <p:nvSpPr>
          <p:cNvPr id="28" name="Tekstiruutu 27">
            <a:extLst>
              <a:ext uri="{FF2B5EF4-FFF2-40B4-BE49-F238E27FC236}">
                <a16:creationId xmlns:a16="http://schemas.microsoft.com/office/drawing/2014/main" id="{291C125E-57A4-5469-4AC5-D5CAF937E140}"/>
              </a:ext>
            </a:extLst>
          </p:cNvPr>
          <p:cNvSpPr txBox="1"/>
          <p:nvPr/>
        </p:nvSpPr>
        <p:spPr>
          <a:xfrm>
            <a:off x="6483328" y="3516321"/>
            <a:ext cx="5301304" cy="1908215"/>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already use electronic messages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do not use digital services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under guardianship or</a:t>
            </a:r>
            <a:br>
              <a:rPr kumimoji="0" lang="en-GB" sz="1800" b="0" i="0" u="none" strike="noStrike" cap="none" normalizeH="0" baseline="0" noProof="0">
                <a:ln>
                  <a:noFill/>
                </a:ln>
                <a:solidFill>
                  <a:srgbClr val="003479"/>
                </a:solidFill>
                <a:uLnTx/>
                <a:uFillTx/>
                <a:latin typeface="Arial" panose="020B0604020202020204"/>
                <a:ea typeface="+mn-ea"/>
                <a:cs typeface="+mn-cs"/>
              </a:rPr>
            </a:br>
            <a:r>
              <a:rPr kumimoji="0" lang="en-GB" sz="1800" b="0" i="0" u="none" strike="noStrike" cap="none" normalizeH="0" baseline="0" noProof="0">
                <a:ln>
                  <a:noFill/>
                </a:ln>
                <a:solidFill>
                  <a:srgbClr val="003479"/>
                </a:solidFill>
                <a:uLnTx/>
                <a:uFillTx/>
                <a:latin typeface="Arial" panose="020B0604020202020204"/>
                <a:ea typeface="+mn-ea"/>
                <a:cs typeface="+mn-cs"/>
              </a:rPr>
              <a:t>with a valid continuing power of attorney</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minors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companies.</a:t>
            </a:r>
          </a:p>
        </p:txBody>
      </p:sp>
      <p:sp>
        <p:nvSpPr>
          <p:cNvPr id="29" name="Tekstiruutu 28">
            <a:extLst>
              <a:ext uri="{FF2B5EF4-FFF2-40B4-BE49-F238E27FC236}">
                <a16:creationId xmlns:a16="http://schemas.microsoft.com/office/drawing/2014/main" id="{C32213BF-32D4-F375-73A8-50368D7BE43C}"/>
              </a:ext>
            </a:extLst>
          </p:cNvPr>
          <p:cNvSpPr txBox="1"/>
          <p:nvPr/>
        </p:nvSpPr>
        <p:spPr>
          <a:xfrm>
            <a:off x="6483328" y="1856524"/>
            <a:ext cx="4676460" cy="923330"/>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69D8D7"/>
              </a:buClr>
              <a:buSzTx/>
              <a:buFont typeface="Arial" panose="020B0604020202020204" pitchFamily="34" charset="0"/>
              <a:buChar char="•"/>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adult users who identify themselves in an authority's e-service.</a:t>
            </a:r>
          </a:p>
        </p:txBody>
      </p:sp>
      <p:sp>
        <p:nvSpPr>
          <p:cNvPr id="38" name="Tekstiruutu 37">
            <a:extLst>
              <a:ext uri="{FF2B5EF4-FFF2-40B4-BE49-F238E27FC236}">
                <a16:creationId xmlns:a16="http://schemas.microsoft.com/office/drawing/2014/main" id="{FDB668EC-4EA5-20E6-23B4-9DDAE1BF7CA3}"/>
              </a:ext>
            </a:extLst>
          </p:cNvPr>
          <p:cNvSpPr txBox="1"/>
          <p:nvPr/>
        </p:nvSpPr>
        <p:spPr>
          <a:xfrm>
            <a:off x="407368" y="2212850"/>
            <a:ext cx="5397576" cy="1631216"/>
          </a:xfrm>
          <a:prstGeom prst="rect">
            <a:avLst/>
          </a:prstGeom>
          <a:noFill/>
        </p:spPr>
        <p:txBody>
          <a:bodyPr wrap="square" anchor="t">
            <a:spAutoFit/>
          </a:bodyPr>
          <a:lstStyle/>
          <a:p>
            <a:pPr lvl="0">
              <a:spcBef>
                <a:spcPts val="600"/>
              </a:spcBef>
              <a:spcAft>
                <a:spcPts val="1200"/>
              </a:spcAft>
              <a:defRPr/>
            </a:pPr>
            <a:r>
              <a:rPr kumimoji="0" lang="en-US" sz="2000" b="1" i="0" u="none" strike="noStrike" cap="none" normalizeH="0" baseline="0" noProof="0" dirty="0">
                <a:ln>
                  <a:noFill/>
                </a:ln>
                <a:solidFill>
                  <a:srgbClr val="003479"/>
                </a:solidFill>
                <a:uLnTx/>
                <a:uFillTx/>
                <a:latin typeface="Arial" panose="020B0604020202020204"/>
                <a:ea typeface="+mn-ea"/>
                <a:cs typeface="+mn-cs"/>
              </a:rPr>
              <a:t>A person who uses digital services is guided to start using Suomi.fi Messages when they strongly authenticate themselves in an electronic public administration service.</a:t>
            </a:r>
            <a:endParaRPr kumimoji="0" lang="en-GB" sz="2000" b="1" i="0" u="none" strike="noStrike" cap="none" normalizeH="0" baseline="0" noProof="0" dirty="0">
              <a:ln>
                <a:noFill/>
              </a:ln>
              <a:solidFill>
                <a:srgbClr val="003479"/>
              </a:solidFill>
              <a:uLnTx/>
              <a:uFillTx/>
              <a:latin typeface="Arial" panose="020B0604020202020204"/>
              <a:ea typeface="+mn-ea"/>
              <a:cs typeface="+mn-cs"/>
            </a:endParaRPr>
          </a:p>
        </p:txBody>
      </p:sp>
      <p:sp>
        <p:nvSpPr>
          <p:cNvPr id="42" name="Tekstiruutu 41">
            <a:extLst>
              <a:ext uri="{FF2B5EF4-FFF2-40B4-BE49-F238E27FC236}">
                <a16:creationId xmlns:a16="http://schemas.microsoft.com/office/drawing/2014/main" id="{253AA954-2888-C288-82A9-9951E17B66EF}"/>
              </a:ext>
            </a:extLst>
          </p:cNvPr>
          <p:cNvSpPr txBox="1"/>
          <p:nvPr/>
        </p:nvSpPr>
        <p:spPr>
          <a:xfrm>
            <a:off x="413073" y="4055787"/>
            <a:ext cx="5754935" cy="923330"/>
          </a:xfrm>
          <a:prstGeom prst="rect">
            <a:avLst/>
          </a:prstGeom>
          <a:noFill/>
        </p:spPr>
        <p:txBody>
          <a:bodyPr wrap="square">
            <a:spAutoFit/>
          </a:bodyPr>
          <a:lstStyle/>
          <a:p>
            <a:pPr>
              <a:spcAft>
                <a:spcPts val="1200"/>
              </a:spcAft>
              <a:buClr>
                <a:srgbClr val="69D8D7"/>
              </a:buClr>
            </a:pPr>
            <a:r>
              <a:rPr lang="en-GB" dirty="0">
                <a:solidFill>
                  <a:srgbClr val="003479"/>
                </a:solidFill>
              </a:rPr>
              <a:t>They can return to paper mail by notification through the Suomi.fi Messages settings or the Suomi.fi customer service.</a:t>
            </a:r>
          </a:p>
        </p:txBody>
      </p:sp>
    </p:spTree>
    <p:extLst>
      <p:ext uri="{BB962C8B-B14F-4D97-AF65-F5344CB8AC3E}">
        <p14:creationId xmlns:p14="http://schemas.microsoft.com/office/powerpoint/2010/main" val="15952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tx2"/>
                </a:solidFill>
              </a:rPr>
              <a:t>Implementation in phases</a:t>
            </a:r>
          </a:p>
        </p:txBody>
      </p:sp>
      <p:sp>
        <p:nvSpPr>
          <p:cNvPr id="18" name="Tekstiruutu 17">
            <a:extLst>
              <a:ext uri="{FF2B5EF4-FFF2-40B4-BE49-F238E27FC236}">
                <a16:creationId xmlns:a16="http://schemas.microsoft.com/office/drawing/2014/main" id="{1B2F39AF-C407-60EC-B039-8043429A7BE7}"/>
              </a:ext>
            </a:extLst>
          </p:cNvPr>
          <p:cNvSpPr txBox="1"/>
          <p:nvPr/>
        </p:nvSpPr>
        <p:spPr>
          <a:xfrm>
            <a:off x="768008" y="6352755"/>
            <a:ext cx="8424928"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
                <a:srgbClr val="69D8D7"/>
              </a:buClr>
              <a:buSzTx/>
              <a:buFontTx/>
              <a:buNone/>
              <a:tabLst/>
              <a:defRPr/>
            </a:pPr>
            <a:r>
              <a:rPr kumimoji="0" lang="en-GB" sz="1800" b="1" i="0" u="none" strike="noStrike" cap="none" normalizeH="0" baseline="0" noProof="0" dirty="0">
                <a:ln>
                  <a:noFill/>
                </a:ln>
                <a:solidFill>
                  <a:srgbClr val="003479"/>
                </a:solidFill>
                <a:uLnTx/>
                <a:uFillTx/>
                <a:latin typeface="Arial" panose="020B0604020202020204"/>
                <a:ea typeface="+mn-ea"/>
                <a:cs typeface="+mn-cs"/>
              </a:rPr>
              <a:t>Both stages only apply to adult users of the services. </a:t>
            </a:r>
          </a:p>
        </p:txBody>
      </p:sp>
      <p:graphicFrame>
        <p:nvGraphicFramePr>
          <p:cNvPr id="2" name="Taulukko 1">
            <a:extLst>
              <a:ext uri="{FF2B5EF4-FFF2-40B4-BE49-F238E27FC236}">
                <a16:creationId xmlns:a16="http://schemas.microsoft.com/office/drawing/2014/main" id="{6F175E64-B126-2D54-B312-5809FBD5F44C}"/>
              </a:ext>
            </a:extLst>
          </p:cNvPr>
          <p:cNvGraphicFramePr>
            <a:graphicFrameLocks noGrp="1"/>
          </p:cNvGraphicFramePr>
          <p:nvPr/>
        </p:nvGraphicFramePr>
        <p:xfrm>
          <a:off x="623392" y="1384203"/>
          <a:ext cx="10873208" cy="4392488"/>
        </p:xfrm>
        <a:graphic>
          <a:graphicData uri="http://schemas.openxmlformats.org/drawingml/2006/table">
            <a:tbl>
              <a:tblPr firstRow="1" bandRow="1">
                <a:tableStyleId>{2D5ABB26-0587-4C30-8999-92F81FD0307C}</a:tableStyleId>
              </a:tblPr>
              <a:tblGrid>
                <a:gridCol w="5436604">
                  <a:extLst>
                    <a:ext uri="{9D8B030D-6E8A-4147-A177-3AD203B41FA5}">
                      <a16:colId xmlns:a16="http://schemas.microsoft.com/office/drawing/2014/main" val="3204308731"/>
                    </a:ext>
                  </a:extLst>
                </a:gridCol>
                <a:gridCol w="5436604">
                  <a:extLst>
                    <a:ext uri="{9D8B030D-6E8A-4147-A177-3AD203B41FA5}">
                      <a16:colId xmlns:a16="http://schemas.microsoft.com/office/drawing/2014/main" val="1238520402"/>
                    </a:ext>
                  </a:extLst>
                </a:gridCol>
              </a:tblGrid>
              <a:tr h="4392488">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tcPr>
                </a:tc>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7717629"/>
                  </a:ext>
                </a:extLst>
              </a:tr>
            </a:tbl>
          </a:graphicData>
        </a:graphic>
      </p:graphicFrame>
      <p:sp>
        <p:nvSpPr>
          <p:cNvPr id="3" name="Tekstiruutu 2">
            <a:extLst>
              <a:ext uri="{FF2B5EF4-FFF2-40B4-BE49-F238E27FC236}">
                <a16:creationId xmlns:a16="http://schemas.microsoft.com/office/drawing/2014/main" id="{9A58F001-22F1-839E-30F2-E8324854E6C1}"/>
              </a:ext>
            </a:extLst>
          </p:cNvPr>
          <p:cNvSpPr txBox="1"/>
          <p:nvPr/>
        </p:nvSpPr>
        <p:spPr>
          <a:xfrm>
            <a:off x="768008" y="1239839"/>
            <a:ext cx="4212820"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dirty="0">
                <a:ln>
                  <a:noFill/>
                </a:ln>
                <a:solidFill>
                  <a:srgbClr val="2AB4B1"/>
                </a:solidFill>
                <a:uLnTx/>
                <a:uFillTx/>
                <a:latin typeface="Arial" panose="020B0604020202020204"/>
                <a:ea typeface="+mn-ea"/>
                <a:cs typeface="+mn-cs"/>
              </a:rPr>
              <a:t>12 May 2025 – 13 April 2026</a:t>
            </a:r>
          </a:p>
        </p:txBody>
      </p:sp>
      <p:sp>
        <p:nvSpPr>
          <p:cNvPr id="4" name="Sisällön paikkamerkki 2">
            <a:extLst>
              <a:ext uri="{FF2B5EF4-FFF2-40B4-BE49-F238E27FC236}">
                <a16:creationId xmlns:a16="http://schemas.microsoft.com/office/drawing/2014/main" id="{B003A7AD-3F9F-28EE-76A4-E937A7481994}"/>
              </a:ext>
            </a:extLst>
          </p:cNvPr>
          <p:cNvSpPr txBox="1">
            <a:spLocks/>
          </p:cNvSpPr>
          <p:nvPr/>
        </p:nvSpPr>
        <p:spPr>
          <a:xfrm>
            <a:off x="768008" y="1672235"/>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Prompt to enable Suomi.fi Messages</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7" name="Sisällön paikkamerkki 1">
            <a:extLst>
              <a:ext uri="{FF2B5EF4-FFF2-40B4-BE49-F238E27FC236}">
                <a16:creationId xmlns:a16="http://schemas.microsoft.com/office/drawing/2014/main" id="{8460FD44-1504-739E-AFC5-9CE67DE077DD}"/>
              </a:ext>
            </a:extLst>
          </p:cNvPr>
          <p:cNvSpPr txBox="1">
            <a:spLocks/>
          </p:cNvSpPr>
          <p:nvPr/>
        </p:nvSpPr>
        <p:spPr>
          <a:xfrm>
            <a:off x="768008" y="2234320"/>
            <a:ext cx="5111968"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Users are prompted to activate Suomi.fi Messages when they identify themselves in an authority's e-service.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It is </a:t>
            </a:r>
            <a:r>
              <a:rPr kumimoji="0" lang="en-GB"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their choice</a:t>
            </a: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to activate the service</a:t>
            </a: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Suomi.fi Messages is not automatically enabled, and the activation can be skipped.</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must provide an email address and verify it to use Suomi.fi Messages.</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always opt out and receive messages by paper mail. </a:t>
            </a:r>
          </a:p>
        </p:txBody>
      </p:sp>
      <p:sp>
        <p:nvSpPr>
          <p:cNvPr id="8" name="Tekstiruutu 7">
            <a:extLst>
              <a:ext uri="{FF2B5EF4-FFF2-40B4-BE49-F238E27FC236}">
                <a16:creationId xmlns:a16="http://schemas.microsoft.com/office/drawing/2014/main" id="{D8FE37D0-A92E-7148-2D08-B78A5342FF20}"/>
              </a:ext>
            </a:extLst>
          </p:cNvPr>
          <p:cNvSpPr txBox="1"/>
          <p:nvPr/>
        </p:nvSpPr>
        <p:spPr>
          <a:xfrm>
            <a:off x="6201519" y="1253818"/>
            <a:ext cx="2927212" cy="830997"/>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rPr>
              <a:t>From 14 April 2026</a:t>
            </a:r>
            <a:endParaRPr kumimoji="0" lang="en-US" sz="2400" b="1" i="0" u="none" strike="noStrike" cap="none" normalizeH="0" baseline="0" noProof="0" dirty="0">
              <a:ln>
                <a:noFill/>
              </a:ln>
              <a:solidFill>
                <a:srgbClr val="FFC658">
                  <a:lumMod val="75000"/>
                </a:srgbClr>
              </a:solidFill>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endParaRPr>
          </a:p>
        </p:txBody>
      </p:sp>
      <p:sp>
        <p:nvSpPr>
          <p:cNvPr id="9" name="Sisällön paikkamerkki 2">
            <a:extLst>
              <a:ext uri="{FF2B5EF4-FFF2-40B4-BE49-F238E27FC236}">
                <a16:creationId xmlns:a16="http://schemas.microsoft.com/office/drawing/2014/main" id="{5A11AE3C-A60B-F9A7-5B8F-0C4CD7A57934}"/>
              </a:ext>
            </a:extLst>
          </p:cNvPr>
          <p:cNvSpPr txBox="1">
            <a:spLocks/>
          </p:cNvSpPr>
          <p:nvPr/>
        </p:nvSpPr>
        <p:spPr>
          <a:xfrm>
            <a:off x="6201519" y="1686214"/>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Suomi.fi Messages is activated</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10" name="Sisällön paikkamerkki 1">
            <a:extLst>
              <a:ext uri="{FF2B5EF4-FFF2-40B4-BE49-F238E27FC236}">
                <a16:creationId xmlns:a16="http://schemas.microsoft.com/office/drawing/2014/main" id="{A5FF156F-BB2C-E42E-AFA1-788660517B8E}"/>
              </a:ext>
            </a:extLst>
          </p:cNvPr>
          <p:cNvSpPr txBox="1">
            <a:spLocks/>
          </p:cNvSpPr>
          <p:nvPr/>
        </p:nvSpPr>
        <p:spPr>
          <a:xfrm>
            <a:off x="6201519" y="2248299"/>
            <a:ext cx="5222473"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US"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People start using Suomi.fi Messages when they authenticate themselves. </a:t>
            </a:r>
            <a:r>
              <a:rPr kumimoji="0" lang="en-US"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 activation cannot be skipped.</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In connection with the activation, they can </a:t>
            </a:r>
            <a:b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b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provide an email address to which Suomi.fi Messages sends notifications of received messages.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go back to receiving paper mail by notification. </a:t>
            </a:r>
            <a:r>
              <a:rPr lang="en-GB" sz="1800" dirty="0">
                <a:solidFill>
                  <a:srgbClr val="003479"/>
                </a:solidFill>
                <a:latin typeface="Arial" panose="020B0604020202020204"/>
                <a:ea typeface="+mn-ea"/>
                <a:cs typeface="Times New Roman" panose="02020603050405020304" pitchFamily="18" charset="0"/>
              </a:rPr>
              <a:t>They will be prompted to activate Suomi.fi Messages again in 365 days' time when they identify themselves in an authority’s </a:t>
            </a:r>
            <a:br>
              <a:rPr lang="en-GB" sz="1800" dirty="0">
                <a:solidFill>
                  <a:srgbClr val="003479"/>
                </a:solidFill>
                <a:latin typeface="Arial" panose="020B0604020202020204"/>
                <a:ea typeface="+mn-ea"/>
                <a:cs typeface="Times New Roman" panose="02020603050405020304" pitchFamily="18" charset="0"/>
              </a:rPr>
            </a:br>
            <a:r>
              <a:rPr lang="en-GB" sz="1800" dirty="0">
                <a:solidFill>
                  <a:srgbClr val="003479"/>
                </a:solidFill>
                <a:latin typeface="Arial" panose="020B0604020202020204"/>
                <a:ea typeface="+mn-ea"/>
                <a:cs typeface="Times New Roman" panose="02020603050405020304" pitchFamily="18" charset="0"/>
              </a:rPr>
              <a:t>e-service.</a:t>
            </a:r>
          </a:p>
        </p:txBody>
      </p:sp>
    </p:spTree>
    <p:extLst>
      <p:ext uri="{BB962C8B-B14F-4D97-AF65-F5344CB8AC3E}">
        <p14:creationId xmlns:p14="http://schemas.microsoft.com/office/powerpoint/2010/main" val="287611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B725-C4B2-7A27-25D8-8374AA9271E7}"/>
            </a:ext>
          </a:extLst>
        </p:cNvPr>
        <p:cNvGrpSpPr/>
        <p:nvPr/>
      </p:nvGrpSpPr>
      <p:grpSpPr>
        <a:xfrm>
          <a:off x="0" y="0"/>
          <a:ext cx="0" cy="0"/>
          <a:chOff x="0" y="0"/>
          <a:chExt cx="0" cy="0"/>
        </a:xfrm>
      </p:grpSpPr>
      <p:pic>
        <p:nvPicPr>
          <p:cNvPr id="4" name="Kuva 3" descr="Kuva, joka sisältää kohteen teksti, kuvakaappaus, Verkkosivusto, Verkkomainonta&#10;&#10;Tekoälyllä luotu sisältö voi olla virheellistä.">
            <a:extLst>
              <a:ext uri="{FF2B5EF4-FFF2-40B4-BE49-F238E27FC236}">
                <a16:creationId xmlns:a16="http://schemas.microsoft.com/office/drawing/2014/main" id="{41113419-0999-E215-C8EC-276E1895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038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823909D8-9C2F-684D-FE96-403B0658CF42}"/>
              </a:ext>
            </a:extLst>
          </p:cNvPr>
          <p:cNvGrpSpPr/>
          <p:nvPr/>
        </p:nvGrpSpPr>
        <p:grpSpPr>
          <a:xfrm>
            <a:off x="130628" y="431864"/>
            <a:ext cx="11826830" cy="6299442"/>
            <a:chOff x="130628" y="431864"/>
            <a:chExt cx="11826830" cy="6299442"/>
          </a:xfrm>
        </p:grpSpPr>
        <p:sp>
          <p:nvSpPr>
            <p:cNvPr id="3" name="Kaari 1">
              <a:extLst>
                <a:ext uri="{FF2B5EF4-FFF2-40B4-BE49-F238E27FC236}">
                  <a16:creationId xmlns:a16="http://schemas.microsoft.com/office/drawing/2014/main" id="{FEDBFACD-A340-B171-3EC6-A0CE6705DB67}"/>
                </a:ext>
              </a:extLst>
            </p:cNvPr>
            <p:cNvSpPr/>
            <p:nvPr/>
          </p:nvSpPr>
          <p:spPr>
            <a:xfrm rot="5400000">
              <a:off x="795551" y="2155537"/>
              <a:ext cx="2652333" cy="2791592"/>
            </a:xfrm>
            <a:prstGeom prst="arc">
              <a:avLst>
                <a:gd name="adj1" fmla="val 17915569"/>
                <a:gd name="adj2" fmla="val 682886"/>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4EE7816-309F-D222-0CB4-BF8D62940E1F}"/>
                </a:ext>
              </a:extLst>
            </p:cNvPr>
            <p:cNvPicPr>
              <a:picLocks noChangeAspect="1"/>
            </p:cNvPicPr>
            <p:nvPr/>
          </p:nvPicPr>
          <p:blipFill>
            <a:blip r:embed="rId3"/>
            <a:stretch>
              <a:fillRect/>
            </a:stretch>
          </p:blipFill>
          <p:spPr>
            <a:xfrm>
              <a:off x="3573641" y="431864"/>
              <a:ext cx="8383817" cy="6299442"/>
            </a:xfrm>
            <a:prstGeom prst="rect">
              <a:avLst/>
            </a:prstGeom>
          </p:spPr>
        </p:pic>
        <p:sp>
          <p:nvSpPr>
            <p:cNvPr id="7" name="TextBox 6">
              <a:extLst>
                <a:ext uri="{FF2B5EF4-FFF2-40B4-BE49-F238E27FC236}">
                  <a16:creationId xmlns:a16="http://schemas.microsoft.com/office/drawing/2014/main" id="{042BF818-6414-B034-570C-1BDBA990907C}"/>
                </a:ext>
              </a:extLst>
            </p:cNvPr>
            <p:cNvSpPr txBox="1"/>
            <p:nvPr/>
          </p:nvSpPr>
          <p:spPr>
            <a:xfrm>
              <a:off x="503437" y="638141"/>
              <a:ext cx="2944098"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rPr>
                <a:t>How Suomi.fi Messages is activated when identifying in an authority's e-service.</a:t>
              </a:r>
            </a:p>
          </p:txBody>
        </p:sp>
        <p:sp>
          <p:nvSpPr>
            <p:cNvPr id="8" name="Kaari 1">
              <a:extLst>
                <a:ext uri="{FF2B5EF4-FFF2-40B4-BE49-F238E27FC236}">
                  <a16:creationId xmlns:a16="http://schemas.microsoft.com/office/drawing/2014/main" id="{87515EB7-8F97-0452-E78C-7E27B53A537B}"/>
                </a:ext>
              </a:extLst>
            </p:cNvPr>
            <p:cNvSpPr/>
            <p:nvPr/>
          </p:nvSpPr>
          <p:spPr>
            <a:xfrm rot="5400000" flipH="1">
              <a:off x="7404757"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Kaari 1">
              <a:extLst>
                <a:ext uri="{FF2B5EF4-FFF2-40B4-BE49-F238E27FC236}">
                  <a16:creationId xmlns:a16="http://schemas.microsoft.com/office/drawing/2014/main" id="{2904E8CF-8D08-E3C4-1E04-3C0457812536}"/>
                </a:ext>
              </a:extLst>
            </p:cNvPr>
            <p:cNvSpPr/>
            <p:nvPr/>
          </p:nvSpPr>
          <p:spPr>
            <a:xfrm rot="5400000" flipH="1">
              <a:off x="9473104"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Kaari 1">
              <a:extLst>
                <a:ext uri="{FF2B5EF4-FFF2-40B4-BE49-F238E27FC236}">
                  <a16:creationId xmlns:a16="http://schemas.microsoft.com/office/drawing/2014/main" id="{6FB034CB-CF51-3A50-6DAD-BAAB053CFC93}"/>
                </a:ext>
              </a:extLst>
            </p:cNvPr>
            <p:cNvSpPr/>
            <p:nvPr/>
          </p:nvSpPr>
          <p:spPr>
            <a:xfrm rot="5400000" flipH="1">
              <a:off x="5336410" y="614884"/>
              <a:ext cx="1000550" cy="1545422"/>
            </a:xfrm>
            <a:prstGeom prst="arc">
              <a:avLst>
                <a:gd name="adj1" fmla="val 17122003"/>
                <a:gd name="adj2" fmla="val 973683"/>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E7070B2C-1079-23CA-14D1-081E8EE4EA95}"/>
                </a:ext>
              </a:extLst>
            </p:cNvPr>
            <p:cNvPicPr>
              <a:picLocks noChangeAspect="1"/>
            </p:cNvPicPr>
            <p:nvPr/>
          </p:nvPicPr>
          <p:blipFill>
            <a:blip r:embed="rId4"/>
            <a:stretch>
              <a:fillRect/>
            </a:stretch>
          </p:blipFill>
          <p:spPr>
            <a:xfrm>
              <a:off x="559882" y="2964758"/>
              <a:ext cx="1137604" cy="3247772"/>
            </a:xfrm>
            <a:prstGeom prst="rect">
              <a:avLst/>
            </a:prstGeom>
          </p:spPr>
        </p:pic>
        <p:sp>
          <p:nvSpPr>
            <p:cNvPr id="12" name="Tekstiruutu 28">
              <a:extLst>
                <a:ext uri="{FF2B5EF4-FFF2-40B4-BE49-F238E27FC236}">
                  <a16:creationId xmlns:a16="http://schemas.microsoft.com/office/drawing/2014/main" id="{59BF78CC-FD43-BAD7-7CC9-4F6EC8633730}"/>
                </a:ext>
              </a:extLst>
            </p:cNvPr>
            <p:cNvSpPr txBox="1"/>
            <p:nvPr/>
          </p:nvSpPr>
          <p:spPr>
            <a:xfrm>
              <a:off x="503437" y="2687759"/>
              <a:ext cx="1250494"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CHANGE IN IDENTIFICATION </a:t>
              </a:r>
              <a:b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b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IN THE BEGINNING OF 2026</a:t>
              </a:r>
              <a:endParaRPr kumimoji="0" lang="en-GB" sz="600" b="1" i="0" u="none" strike="noStrike" kern="1200" cap="none" spc="0" normalizeH="0" baseline="0" noProof="0" dirty="0">
                <a:ln>
                  <a:noFill/>
                </a:ln>
                <a:solidFill>
                  <a:srgbClr val="2DB0AD"/>
                </a:solidFill>
                <a:effectLst/>
                <a:highlight>
                  <a:srgbClr val="FFFF00"/>
                </a:highlight>
                <a:uLnTx/>
                <a:uFillTx/>
                <a:latin typeface="Arial" panose="020B0604020202020204"/>
                <a:ea typeface="+mn-ea"/>
                <a:cs typeface="+mn-cs"/>
              </a:endParaRPr>
            </a:p>
          </p:txBody>
        </p:sp>
        <p:sp>
          <p:nvSpPr>
            <p:cNvPr id="2" name="Suorakulmio 1">
              <a:extLst>
                <a:ext uri="{FF2B5EF4-FFF2-40B4-BE49-F238E27FC236}">
                  <a16:creationId xmlns:a16="http://schemas.microsoft.com/office/drawing/2014/main" id="{FD29268A-FE57-3D85-D5E6-3EC109F4E977}"/>
                </a:ext>
              </a:extLst>
            </p:cNvPr>
            <p:cNvSpPr/>
            <p:nvPr/>
          </p:nvSpPr>
          <p:spPr>
            <a:xfrm>
              <a:off x="130628" y="2841173"/>
              <a:ext cx="2024743" cy="1344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grpSp>
    </p:spTree>
    <p:extLst>
      <p:ext uri="{BB962C8B-B14F-4D97-AF65-F5344CB8AC3E}">
        <p14:creationId xmlns:p14="http://schemas.microsoft.com/office/powerpoint/2010/main" val="339999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ABF26A8-1D94-9D64-1734-A67FA6D2E41E}"/>
              </a:ext>
            </a:extLst>
          </p:cNvPr>
          <p:cNvSpPr>
            <a:spLocks noGrp="1"/>
          </p:cNvSpPr>
          <p:nvPr>
            <p:ph type="ctrTitle"/>
          </p:nvPr>
        </p:nvSpPr>
        <p:spPr/>
        <p:txBody>
          <a:bodyPr/>
          <a:lstStyle/>
          <a:p>
            <a:r>
              <a:rPr lang="en-GB"/>
              <a:t>Communicate the change to you clients</a:t>
            </a:r>
          </a:p>
        </p:txBody>
      </p:sp>
      <p:sp>
        <p:nvSpPr>
          <p:cNvPr id="5" name="Alaotsikko 4">
            <a:extLst>
              <a:ext uri="{FF2B5EF4-FFF2-40B4-BE49-F238E27FC236}">
                <a16:creationId xmlns:a16="http://schemas.microsoft.com/office/drawing/2014/main" id="{60FB2746-6EE7-BDE7-E9CC-F419BA778059}"/>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AA03764A-922A-E7EF-8E68-BA3FC53F48F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412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1299420" cy="764720"/>
          </a:xfrm>
        </p:spPr>
        <p:txBody>
          <a:bodyPr>
            <a:normAutofit/>
          </a:bodyPr>
          <a:lstStyle/>
          <a:p>
            <a:r>
              <a:rPr lang="en-GB" sz="3200" dirty="0">
                <a:solidFill>
                  <a:schemeClr val="tx2"/>
                </a:solidFill>
              </a:rPr>
              <a:t>Informing about electronic communications is important</a:t>
            </a:r>
          </a:p>
        </p:txBody>
      </p:sp>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6023992" y="1511305"/>
            <a:ext cx="5782092" cy="4948488"/>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200"/>
              </a:spcAft>
              <a:buNone/>
            </a:pPr>
            <a:r>
              <a:rPr lang="en-GB" sz="1800" dirty="0">
                <a:solidFill>
                  <a:schemeClr val="accent1"/>
                </a:solidFill>
                <a:cs typeface="Times New Roman" panose="02020603050405020304" pitchFamily="18" charset="0"/>
              </a:rPr>
              <a:t>Decisions, notifications, requests for clarification, invoices and other messages sent by public administration organisations are important for clients and can have major impacts on their life. </a:t>
            </a:r>
          </a:p>
          <a:p>
            <a:pPr marL="0" indent="0">
              <a:spcAft>
                <a:spcPts val="1200"/>
              </a:spcAft>
              <a:buNone/>
            </a:pPr>
            <a:r>
              <a:rPr lang="en-GB" sz="2000" dirty="0">
                <a:solidFill>
                  <a:schemeClr val="accent1"/>
                </a:solidFill>
                <a:cs typeface="Times New Roman" panose="02020603050405020304" pitchFamily="18" charset="0"/>
              </a:rPr>
              <a:t>It is </a:t>
            </a:r>
            <a:r>
              <a:rPr lang="en-GB" sz="2000" b="1" dirty="0">
                <a:solidFill>
                  <a:schemeClr val="accent1"/>
                </a:solidFill>
                <a:cs typeface="Times New Roman" panose="02020603050405020304" pitchFamily="18" charset="0"/>
              </a:rPr>
              <a:t>NOT</a:t>
            </a:r>
            <a:r>
              <a:rPr lang="en-GB" sz="2000" dirty="0">
                <a:solidFill>
                  <a:schemeClr val="accent1"/>
                </a:solidFill>
                <a:cs typeface="Times New Roman" panose="02020603050405020304" pitchFamily="18" charset="0"/>
              </a:rPr>
              <a:t> essential whether your organisation sends messages via Suomi.fi Messages. </a:t>
            </a:r>
          </a:p>
          <a:p>
            <a:pPr marL="0" indent="0">
              <a:spcAft>
                <a:spcPts val="1200"/>
              </a:spcAft>
              <a:buNone/>
            </a:pPr>
            <a:r>
              <a:rPr lang="en-GB" sz="2000" dirty="0">
                <a:solidFill>
                  <a:schemeClr val="accent1"/>
                </a:solidFill>
                <a:cs typeface="Times New Roman" panose="02020603050405020304" pitchFamily="18" charset="0"/>
              </a:rPr>
              <a:t>Your clients will encounter the change when they identify themselves in your e-service that uses Suomi.fi e-Identification.</a:t>
            </a:r>
          </a:p>
          <a:p>
            <a:pPr marL="0" indent="0">
              <a:spcAft>
                <a:spcPts val="1200"/>
              </a:spcAft>
              <a:buNone/>
            </a:pPr>
            <a:r>
              <a:rPr lang="en-GB" sz="2000" b="1" dirty="0">
                <a:solidFill>
                  <a:schemeClr val="accent1"/>
                </a:solidFill>
                <a:cs typeface="Times New Roman" panose="02020603050405020304" pitchFamily="18" charset="0"/>
              </a:rPr>
              <a:t>It is very important to inform your organisation's clients that future official mail will arrive electronically.</a:t>
            </a:r>
          </a:p>
          <a:p>
            <a:pPr marL="0" indent="0">
              <a:spcAft>
                <a:spcPts val="1200"/>
              </a:spcAft>
              <a:buNone/>
            </a:pPr>
            <a:endParaRPr lang="fi-FI" sz="2000" b="1" kern="100" dirty="0">
              <a:solidFill>
                <a:schemeClr val="accent1"/>
              </a:solidFill>
              <a:cs typeface="Times New Roman" panose="02020603050405020304" pitchFamily="18" charset="0"/>
            </a:endParaRPr>
          </a:p>
        </p:txBody>
      </p:sp>
      <p:grpSp>
        <p:nvGrpSpPr>
          <p:cNvPr id="2" name="Ryhmä 1">
            <a:extLst>
              <a:ext uri="{FF2B5EF4-FFF2-40B4-BE49-F238E27FC236}">
                <a16:creationId xmlns:a16="http://schemas.microsoft.com/office/drawing/2014/main" id="{BD2F9125-B05D-C2EB-8C3C-C5DE375A86A9}"/>
              </a:ext>
            </a:extLst>
          </p:cNvPr>
          <p:cNvGrpSpPr/>
          <p:nvPr/>
        </p:nvGrpSpPr>
        <p:grpSpPr>
          <a:xfrm>
            <a:off x="385916" y="2062927"/>
            <a:ext cx="5206028" cy="3397633"/>
            <a:chOff x="572815" y="3464072"/>
            <a:chExt cx="6976484" cy="2773240"/>
          </a:xfrm>
        </p:grpSpPr>
        <p:sp>
          <p:nvSpPr>
            <p:cNvPr id="4" name="Suorakulmio: Pyöristetyt kulmat 3">
              <a:extLst>
                <a:ext uri="{FF2B5EF4-FFF2-40B4-BE49-F238E27FC236}">
                  <a16:creationId xmlns:a16="http://schemas.microsoft.com/office/drawing/2014/main" id="{6B46E835-1D8C-D27A-4D3E-D3815E4D24C2}"/>
                </a:ext>
              </a:extLst>
            </p:cNvPr>
            <p:cNvSpPr/>
            <p:nvPr/>
          </p:nvSpPr>
          <p:spPr>
            <a:xfrm>
              <a:off x="572815" y="3472413"/>
              <a:ext cx="1826272"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prstClr val="white"/>
                  </a:solidFill>
                  <a:uLnTx/>
                  <a:uFillTx/>
                  <a:latin typeface="Arial" panose="020B0604020202020204"/>
                  <a:ea typeface="+mn-ea"/>
                  <a:cs typeface="+mn-cs"/>
                </a:rPr>
                <a:t>Appoint-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err="1">
                  <a:ln>
                    <a:noFill/>
                  </a:ln>
                  <a:solidFill>
                    <a:prstClr val="white"/>
                  </a:solidFill>
                  <a:uLnTx/>
                  <a:uFillTx/>
                  <a:latin typeface="Arial" panose="020B0604020202020204"/>
                  <a:ea typeface="+mn-ea"/>
                  <a:cs typeface="+mn-cs"/>
                </a:rPr>
                <a:t>ment</a:t>
              </a:r>
              <a:endParaRPr kumimoji="0" lang="en-GB" sz="1600" b="0" i="0" u="none" strike="noStrike" cap="none" normalizeH="0" baseline="0" noProof="0" dirty="0">
                <a:ln>
                  <a:noFill/>
                </a:ln>
                <a:solidFill>
                  <a:prstClr val="white"/>
                </a:solidFill>
                <a:uLnTx/>
                <a:uFillTx/>
                <a:latin typeface="Arial" panose="020B0604020202020204"/>
                <a:ea typeface="+mn-ea"/>
                <a:cs typeface="+mn-cs"/>
              </a:endParaRPr>
            </a:p>
          </p:txBody>
        </p:sp>
        <p:sp>
          <p:nvSpPr>
            <p:cNvPr id="6" name="Suorakulmio: Pyöristetyt kulmat 5">
              <a:extLst>
                <a:ext uri="{FF2B5EF4-FFF2-40B4-BE49-F238E27FC236}">
                  <a16:creationId xmlns:a16="http://schemas.microsoft.com/office/drawing/2014/main" id="{DFBBBBDC-7BFB-01A1-87BD-3B4057F2BC37}"/>
                </a:ext>
              </a:extLst>
            </p:cNvPr>
            <p:cNvSpPr/>
            <p:nvPr/>
          </p:nvSpPr>
          <p:spPr>
            <a:xfrm>
              <a:off x="572815" y="4184152"/>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rPr>
                <a:t>Invoice</a:t>
              </a:r>
            </a:p>
          </p:txBody>
        </p:sp>
        <p:sp>
          <p:nvSpPr>
            <p:cNvPr id="7" name="Suorakulmio: Pyöristetyt kulmat 6">
              <a:extLst>
                <a:ext uri="{FF2B5EF4-FFF2-40B4-BE49-F238E27FC236}">
                  <a16:creationId xmlns:a16="http://schemas.microsoft.com/office/drawing/2014/main" id="{EA9AC080-37C6-3D79-5E68-C0A9BF7F3C7B}"/>
                </a:ext>
              </a:extLst>
            </p:cNvPr>
            <p:cNvSpPr/>
            <p:nvPr/>
          </p:nvSpPr>
          <p:spPr>
            <a:xfrm>
              <a:off x="572815" y="4887439"/>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Information request</a:t>
              </a:r>
            </a:p>
          </p:txBody>
        </p:sp>
        <p:sp>
          <p:nvSpPr>
            <p:cNvPr id="8" name="Suorakulmio: Pyöristetyt kulmat 7">
              <a:extLst>
                <a:ext uri="{FF2B5EF4-FFF2-40B4-BE49-F238E27FC236}">
                  <a16:creationId xmlns:a16="http://schemas.microsoft.com/office/drawing/2014/main" id="{DA659C21-50D4-C91E-2F22-20AA590F0FF6}"/>
                </a:ext>
              </a:extLst>
            </p:cNvPr>
            <p:cNvSpPr/>
            <p:nvPr/>
          </p:nvSpPr>
          <p:spPr>
            <a:xfrm>
              <a:off x="584250" y="5582875"/>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Decision</a:t>
              </a:r>
            </a:p>
          </p:txBody>
        </p:sp>
        <p:sp>
          <p:nvSpPr>
            <p:cNvPr id="13" name="Suorakulmio: Pyöristetyt kulmat 12">
              <a:extLst>
                <a:ext uri="{FF2B5EF4-FFF2-40B4-BE49-F238E27FC236}">
                  <a16:creationId xmlns:a16="http://schemas.microsoft.com/office/drawing/2014/main" id="{04220FCB-1FB5-AED6-9F4B-BBF63BAC413D}"/>
                </a:ext>
              </a:extLst>
            </p:cNvPr>
            <p:cNvSpPr/>
            <p:nvPr/>
          </p:nvSpPr>
          <p:spPr>
            <a:xfrm>
              <a:off x="2699562" y="346407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Appointment may go unnoticed</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(e.g. surgery, meeting)</a:t>
              </a:r>
            </a:p>
          </p:txBody>
        </p:sp>
        <p:sp>
          <p:nvSpPr>
            <p:cNvPr id="14" name="Suorakulmio: Pyöristetyt kulmat 13">
              <a:extLst>
                <a:ext uri="{FF2B5EF4-FFF2-40B4-BE49-F238E27FC236}">
                  <a16:creationId xmlns:a16="http://schemas.microsoft.com/office/drawing/2014/main" id="{230AFD1E-4A7F-3363-A11E-51D6C2F46914}"/>
                </a:ext>
              </a:extLst>
            </p:cNvPr>
            <p:cNvSpPr/>
            <p:nvPr/>
          </p:nvSpPr>
          <p:spPr>
            <a:xfrm>
              <a:off x="2699562" y="418415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Invoice may go unnoticed and unpaid.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Client may end up in debt recovery. </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Vehicle may be banned from traffic.</a:t>
              </a:r>
            </a:p>
          </p:txBody>
        </p:sp>
        <p:sp>
          <p:nvSpPr>
            <p:cNvPr id="15" name="Suorakulmio: Pyöristetyt kulmat 14">
              <a:extLst>
                <a:ext uri="{FF2B5EF4-FFF2-40B4-BE49-F238E27FC236}">
                  <a16:creationId xmlns:a16="http://schemas.microsoft.com/office/drawing/2014/main" id="{442ECC1F-48DA-6B8A-4F32-EB03CE5CABA8}"/>
                </a:ext>
              </a:extLst>
            </p:cNvPr>
            <p:cNvSpPr/>
            <p:nvPr/>
          </p:nvSpPr>
          <p:spPr>
            <a:xfrm>
              <a:off x="2699562" y="4887439"/>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a:solidFill>
                    <a:srgbClr val="003479"/>
                  </a:solidFill>
                  <a:latin typeface="Arial" panose="020B0604020202020204"/>
                  <a:ea typeface="+mn-ea"/>
                  <a:cs typeface="+mn-cs"/>
                  <a:sym typeface="Wingdings" panose="05000000000000000000" pitchFamily="2" charset="2"/>
                </a:rPr>
                <a:t>Missed deadline may affect the content of the decision, which can have a direct impact on the person's finances.</a:t>
              </a:r>
            </a:p>
          </p:txBody>
        </p:sp>
        <p:sp>
          <p:nvSpPr>
            <p:cNvPr id="16" name="Suorakulmio: Pyöristetyt kulmat 15">
              <a:extLst>
                <a:ext uri="{FF2B5EF4-FFF2-40B4-BE49-F238E27FC236}">
                  <a16:creationId xmlns:a16="http://schemas.microsoft.com/office/drawing/2014/main" id="{3548EDFE-6A4C-061B-E485-1FE87B70B648}"/>
                </a:ext>
              </a:extLst>
            </p:cNvPr>
            <p:cNvSpPr/>
            <p:nvPr/>
          </p:nvSpPr>
          <p:spPr>
            <a:xfrm>
              <a:off x="2699562" y="5589240"/>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Appeal period may expire, and the person cannot appeal/request a review for the decision.</a:t>
              </a:r>
            </a:p>
          </p:txBody>
        </p:sp>
        <p:sp>
          <p:nvSpPr>
            <p:cNvPr id="9" name="Nuoli: Oikea 8">
              <a:extLst>
                <a:ext uri="{FF2B5EF4-FFF2-40B4-BE49-F238E27FC236}">
                  <a16:creationId xmlns:a16="http://schemas.microsoft.com/office/drawing/2014/main" id="{0ED61C11-03EE-92DB-7425-BFF369D90E44}"/>
                </a:ext>
              </a:extLst>
            </p:cNvPr>
            <p:cNvSpPr/>
            <p:nvPr/>
          </p:nvSpPr>
          <p:spPr>
            <a:xfrm>
              <a:off x="2465955" y="3722010"/>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Nuoli: Oikea 9">
              <a:extLst>
                <a:ext uri="{FF2B5EF4-FFF2-40B4-BE49-F238E27FC236}">
                  <a16:creationId xmlns:a16="http://schemas.microsoft.com/office/drawing/2014/main" id="{30882D65-CDED-6CEE-BEAA-A770E6970A87}"/>
                </a:ext>
              </a:extLst>
            </p:cNvPr>
            <p:cNvSpPr/>
            <p:nvPr/>
          </p:nvSpPr>
          <p:spPr>
            <a:xfrm>
              <a:off x="2465955" y="4414426"/>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Nuoli: Oikea 10">
              <a:extLst>
                <a:ext uri="{FF2B5EF4-FFF2-40B4-BE49-F238E27FC236}">
                  <a16:creationId xmlns:a16="http://schemas.microsoft.com/office/drawing/2014/main" id="{C3063A12-33B7-012B-E64C-CD9A9F4D77A0}"/>
                </a:ext>
              </a:extLst>
            </p:cNvPr>
            <p:cNvSpPr/>
            <p:nvPr/>
          </p:nvSpPr>
          <p:spPr>
            <a:xfrm>
              <a:off x="2465955" y="5090161"/>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Nuoli: Oikea 11">
              <a:extLst>
                <a:ext uri="{FF2B5EF4-FFF2-40B4-BE49-F238E27FC236}">
                  <a16:creationId xmlns:a16="http://schemas.microsoft.com/office/drawing/2014/main" id="{07480299-E9FE-4820-890B-F36923DDB18A}"/>
                </a:ext>
              </a:extLst>
            </p:cNvPr>
            <p:cNvSpPr/>
            <p:nvPr/>
          </p:nvSpPr>
          <p:spPr>
            <a:xfrm>
              <a:off x="2465955" y="5782578"/>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459391582"/>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2.xml><?xml version="1.0" encoding="utf-8"?>
<a:theme xmlns:a="http://schemas.openxmlformats.org/drawingml/2006/main" name="Suomi_fi">
  <a:themeElements>
    <a:clrScheme name="Suomi_fi">
      <a:dk1>
        <a:srgbClr val="002E5F"/>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id="{3C9C5D93-F78D-4C29-A90D-80B619609BA4}" vid="{6865E8C4-A1B9-4284-B144-64F8CF6ECC14}"/>
    </a:ext>
  </a:extLst>
</a:theme>
</file>

<file path=ppt/theme/theme3.xml><?xml version="1.0" encoding="utf-8"?>
<a:theme xmlns:a="http://schemas.openxmlformats.org/drawingml/2006/main" name="Suomi_fi punainen">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A2BD2EA-C6CE-4A12-916E-8689B2F0AD7E}"/>
    </a:ext>
  </a:extLst>
</a:theme>
</file>

<file path=ppt/theme/theme4.xml><?xml version="1.0" encoding="utf-8"?>
<a:theme xmlns:a="http://schemas.openxmlformats.org/drawingml/2006/main" name="Suomi_fi vaalean violetti">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E311034-E54D-46EC-BDA5-DE8EB4CD8459}"/>
    </a:ext>
  </a:extLst>
</a:theme>
</file>

<file path=ppt/theme/theme5.xml><?xml version="1.0" encoding="utf-8"?>
<a:theme xmlns:a="http://schemas.openxmlformats.org/drawingml/2006/main" name="2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6.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7.xml><?xml version="1.0" encoding="utf-8"?>
<a:theme xmlns:a="http://schemas.openxmlformats.org/drawingml/2006/main" name="DVV 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_EN esitysmalli organisaatiot.potx" id="{24BBF10C-73EE-4F96-B186-3079D88756DD}" vid="{BE00B6D1-3EE1-4B47-A7A2-09FB831909C1}"/>
    </a:ext>
  </a:extLst>
</a:theme>
</file>

<file path=ppt/theme/theme8.xml><?xml version="1.0" encoding="utf-8"?>
<a:theme xmlns:a="http://schemas.openxmlformats.org/drawingml/2006/main" name="1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 yleinen.potx" id="{BBE183DB-0258-421F-AD78-0FF0B4CDCAEB}" vid="{8B008161-7A97-49C7-8036-9F63E5CE2DE7}"/>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f3f7e1d45d6b2b594da14095fd18003d">
  <xsd:schema xmlns:xsd="http://www.w3.org/2001/XMLSchema" xmlns:xs="http://www.w3.org/2001/XMLSchema" xmlns:p="http://schemas.microsoft.com/office/2006/metadata/properties" xmlns:ns2="ebb82943-49da-4504-a2f3-a33fb2eb95f1" targetNamespace="http://schemas.microsoft.com/office/2006/metadata/properties" ma:root="true" ma:fieldsID="8f194172f508ad1cee8f4c80405fd51a"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8F529-0A3E-4275-B627-DE7CFD986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1D36B-F422-433D-8DB5-DD568035796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880547C-5A65-4157-BEFB-3BEDBC348C8D}">
  <ds:schemaRefs>
    <ds:schemaRef ds:uri="http://schemas.microsoft.com/sharepoint/v3/contenttype/forms"/>
  </ds:schemaRefs>
</ds:datastoreItem>
</file>

<file path=docMetadata/LabelInfo.xml><?xml version="1.0" encoding="utf-8"?>
<clbl:labelList xmlns:clbl="http://schemas.microsoft.com/office/2020/mipLabelMetadata">
  <clbl:label id="{aa215772-83bf-4788-8065-52456fa26027}" enabled="0" method="" siteId="{aa215772-83bf-4788-8065-52456fa26027}" removed="1"/>
</clbl:labelList>
</file>

<file path=docProps/app.xml><?xml version="1.0" encoding="utf-8"?>
<Properties xmlns="http://schemas.openxmlformats.org/officeDocument/2006/extended-properties" xmlns:vt="http://schemas.openxmlformats.org/officeDocument/2006/docPropsVTypes">
  <Template>DVV FI</Template>
  <TotalTime>6087</TotalTime>
  <Words>1570</Words>
  <Application>Microsoft Office PowerPoint</Application>
  <PresentationFormat>Laajakuva</PresentationFormat>
  <Paragraphs>145</Paragraphs>
  <Slides>16</Slides>
  <Notes>4</Notes>
  <HiddenSlides>0</HiddenSlides>
  <MMClips>0</MMClips>
  <ScaleCrop>false</ScaleCrop>
  <HeadingPairs>
    <vt:vector size="6" baseType="variant">
      <vt:variant>
        <vt:lpstr>Käytetyt fontit</vt:lpstr>
      </vt:variant>
      <vt:variant>
        <vt:i4>7</vt:i4>
      </vt:variant>
      <vt:variant>
        <vt:lpstr>Teema</vt:lpstr>
      </vt:variant>
      <vt:variant>
        <vt:i4>8</vt:i4>
      </vt:variant>
      <vt:variant>
        <vt:lpstr>Dian otsikot</vt:lpstr>
      </vt:variant>
      <vt:variant>
        <vt:i4>16</vt:i4>
      </vt:variant>
    </vt:vector>
  </HeadingPairs>
  <TitlesOfParts>
    <vt:vector size="31" baseType="lpstr">
      <vt:lpstr>Aptos</vt:lpstr>
      <vt:lpstr>Arial</vt:lpstr>
      <vt:lpstr>Calibri</vt:lpstr>
      <vt:lpstr>Courier New</vt:lpstr>
      <vt:lpstr>Microsoft Sans Serif</vt:lpstr>
      <vt:lpstr>Times New Roman</vt:lpstr>
      <vt:lpstr>Wingdings</vt:lpstr>
      <vt:lpstr>DVV FI</vt:lpstr>
      <vt:lpstr>Suomi_fi</vt:lpstr>
      <vt:lpstr>Suomi_fi punainen</vt:lpstr>
      <vt:lpstr>Suomi_fi vaalean violetti</vt:lpstr>
      <vt:lpstr>2_DVV FI</vt:lpstr>
      <vt:lpstr>vihreä</vt:lpstr>
      <vt:lpstr>DVV EN</vt:lpstr>
      <vt:lpstr>1_DVV FI</vt:lpstr>
      <vt:lpstr>Official mail will become primarily digital  in spring 2026</vt:lpstr>
      <vt:lpstr>PowerPoint-esitys</vt:lpstr>
      <vt:lpstr>Over 1.5 million new Suomi.fi Messages users</vt:lpstr>
      <vt:lpstr>Implementation in 2026</vt:lpstr>
      <vt:lpstr>Implementation in phases</vt:lpstr>
      <vt:lpstr>PowerPoint-esitys</vt:lpstr>
      <vt:lpstr>PowerPoint-esitys</vt:lpstr>
      <vt:lpstr>Communicate the change to you clients</vt:lpstr>
      <vt:lpstr>Informing about electronic communications is important</vt:lpstr>
      <vt:lpstr>Communication needs all of us</vt:lpstr>
      <vt:lpstr>Where can I get support and information?</vt:lpstr>
      <vt:lpstr>The Digital First change will continue  </vt:lpstr>
      <vt:lpstr>PowerPoint-esitys</vt:lpstr>
      <vt:lpstr>What should be done now?</vt:lpstr>
      <vt:lpstr>Track the progress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Digitaalisten viranomaisviestien ensisijaisuus</dc:title>
  <dc:creator>Gullman Mirva (DVV)</dc:creator>
  <cp:lastModifiedBy>Railotie Päivi (DVV)</cp:lastModifiedBy>
  <cp:revision>24</cp:revision>
  <dcterms:created xsi:type="dcterms:W3CDTF">2025-08-14T04:16:04Z</dcterms:created>
  <dcterms:modified xsi:type="dcterms:W3CDTF">2026-04-02T12:10:44Z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