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6" r:id="rId5"/>
    <p:sldMasterId id="2147483728" r:id="rId6"/>
    <p:sldMasterId id="2147483740" r:id="rId7"/>
    <p:sldMasterId id="2147483752" r:id="rId8"/>
    <p:sldMasterId id="2147483780" r:id="rId9"/>
    <p:sldMasterId id="2147483808" r:id="rId10"/>
    <p:sldMasterId id="2147483836" r:id="rId11"/>
  </p:sldMasterIdLst>
  <p:notesMasterIdLst>
    <p:notesMasterId r:id="rId28"/>
  </p:notesMasterIdLst>
  <p:sldIdLst>
    <p:sldId id="259" r:id="rId12"/>
    <p:sldId id="2146846818" r:id="rId13"/>
    <p:sldId id="2146846828" r:id="rId14"/>
    <p:sldId id="2147479826" r:id="rId15"/>
    <p:sldId id="2146846823" r:id="rId16"/>
    <p:sldId id="2146846772" r:id="rId17"/>
    <p:sldId id="2147479830" r:id="rId18"/>
    <p:sldId id="2147479765" r:id="rId19"/>
    <p:sldId id="2146846805" r:id="rId20"/>
    <p:sldId id="2146846804" r:id="rId21"/>
    <p:sldId id="2146846754" r:id="rId22"/>
    <p:sldId id="2147479766" r:id="rId23"/>
    <p:sldId id="2147479828" r:id="rId24"/>
    <p:sldId id="2147479764" r:id="rId25"/>
    <p:sldId id="2146846829" r:id="rId26"/>
    <p:sldId id="2147479829" r:id="rId27"/>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E60007-8351-31DE-4293-2C1DB6DF9D65}" name="Gullman Mirva (DVV)" initials="MG" userId="S::mirva.gullman@dvv.fi::90d7f82a-acb2-4ac9-a936-044f7baf5164" providerId="AD"/>
  <p188:author id="{C18B851C-0FE9-CB3D-9102-3288EBDEE29B}" name="Karoliina Liimatainen" initials="KL" userId="SAROLIINA.LIIMATAINEN@DVV.FI" providerId="AD"/>
  <p188:author id="{43B83C75-EB68-EC30-A1C3-70447FC4CCE2}" name="Railotie Päivi (DVV)" initials="PR" userId="S::paivi.railotie@dvv.fi::32d4d7b1-cfda-446f-b284-6112945698ac" providerId="AD"/>
  <p188:author id="{34258ACE-E74C-A337-ACB6-22C11D0AF218}" name="Vähämäki Henna-Maria (DVV)" initials="HV" userId="S::henna-maria.vahamaki@dvv.fi::a84a5a5f-94fe-4472-9b7b-a3cd47d0f594" providerId="AD"/>
  <p188:author id="{94B334DA-C7B3-43D2-2E7B-A85F8D3A7B7E}" name="Hotari Annette (DVV)" initials="AH" userId="S::annette.hotari@dvv.fi::8a04ca01-de08-41d4-8b59-aa4564bcd225" providerId="AD"/>
  <p188:author id="{463B4EDE-6455-06C7-A546-5FBC1141CD0F}" name="Liimatainen Karoliina (DVV)" initials="KL" userId="S::karoliina.liimatainen@dvv.fi::ab311fd8-7186-4226-a6be-a589d2d1b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ina Liimatainen" initials="KL" lastIdx="7" clrIdx="0">
    <p:extLst>
      <p:ext uri="{19B8F6BF-5375-455C-9EA6-DF929625EA0E}">
        <p15:presenceInfo xmlns:p15="http://schemas.microsoft.com/office/powerpoint/2012/main" userId="SAROLIINA.LIIMATAINEN@DVV.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EEED"/>
    <a:srgbClr val="CEF3F2"/>
    <a:srgbClr val="DEF7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63268-519F-4693-8D51-7AAA98830FE8}" v="6" dt="2026-03-19T07:43:43.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lotie Päivi (DVV)" userId="32d4d7b1-cfda-446f-b284-6112945698ac" providerId="ADAL" clId="{CE45F7F3-7E30-40B8-BC0F-4C9AE4E7093A}"/>
    <pc:docChg chg="custSel modSld">
      <pc:chgData name="Railotie Päivi (DVV)" userId="32d4d7b1-cfda-446f-b284-6112945698ac" providerId="ADAL" clId="{CE45F7F3-7E30-40B8-BC0F-4C9AE4E7093A}" dt="2026-03-19T07:43:43.025" v="60" actId="20577"/>
      <pc:docMkLst>
        <pc:docMk/>
      </pc:docMkLst>
      <pc:sldChg chg="modSp mod">
        <pc:chgData name="Railotie Päivi (DVV)" userId="32d4d7b1-cfda-446f-b284-6112945698ac" providerId="ADAL" clId="{CE45F7F3-7E30-40B8-BC0F-4C9AE4E7093A}" dt="2026-03-19T07:43:43.025" v="60" actId="20577"/>
        <pc:sldMkLst>
          <pc:docMk/>
          <pc:sldMk cId="1585083794" sldId="2146846754"/>
        </pc:sldMkLst>
        <pc:spChg chg="mod">
          <ac:chgData name="Railotie Päivi (DVV)" userId="32d4d7b1-cfda-446f-b284-6112945698ac" providerId="ADAL" clId="{CE45F7F3-7E30-40B8-BC0F-4C9AE4E7093A}" dt="2026-03-19T07:43:43.025" v="60" actId="20577"/>
          <ac:spMkLst>
            <pc:docMk/>
            <pc:sldMk cId="1585083794" sldId="2146846754"/>
            <ac:spMk id="2" creationId="{2D0D1699-FA30-5A0B-FCCF-C778235DB4C9}"/>
          </ac:spMkLst>
        </pc:spChg>
        <pc:spChg chg="mod">
          <ac:chgData name="Railotie Päivi (DVV)" userId="32d4d7b1-cfda-446f-b284-6112945698ac" providerId="ADAL" clId="{CE45F7F3-7E30-40B8-BC0F-4C9AE4E7093A}" dt="2026-03-19T07:43:20.250" v="48" actId="20577"/>
          <ac:spMkLst>
            <pc:docMk/>
            <pc:sldMk cId="1585083794" sldId="2146846754"/>
            <ac:spMk id="8" creationId="{CC81E3AF-2B34-2CBF-FA09-841FEF502BEA}"/>
          </ac:spMkLst>
        </pc:spChg>
      </pc:sldChg>
      <pc:sldChg chg="modSp mod">
        <pc:chgData name="Railotie Päivi (DVV)" userId="32d4d7b1-cfda-446f-b284-6112945698ac" providerId="ADAL" clId="{CE45F7F3-7E30-40B8-BC0F-4C9AE4E7093A}" dt="2026-03-19T07:43:00.404" v="34" actId="1036"/>
        <pc:sldMkLst>
          <pc:docMk/>
          <pc:sldMk cId="3548389475" sldId="2146846804"/>
        </pc:sldMkLst>
        <pc:spChg chg="mod">
          <ac:chgData name="Railotie Päivi (DVV)" userId="32d4d7b1-cfda-446f-b284-6112945698ac" providerId="ADAL" clId="{CE45F7F3-7E30-40B8-BC0F-4C9AE4E7093A}" dt="2026-03-19T07:43:00.404" v="34" actId="1036"/>
          <ac:spMkLst>
            <pc:docMk/>
            <pc:sldMk cId="3548389475" sldId="2146846804"/>
            <ac:spMk id="4" creationId="{A5F15C4F-950E-DEBA-49DF-A16A9DEB9A86}"/>
          </ac:spMkLst>
        </pc:spChg>
      </pc:sldChg>
      <pc:sldChg chg="modSp mod">
        <pc:chgData name="Railotie Päivi (DVV)" userId="32d4d7b1-cfda-446f-b284-6112945698ac" providerId="ADAL" clId="{CE45F7F3-7E30-40B8-BC0F-4C9AE4E7093A}" dt="2026-03-19T07:42:55.261" v="28" actId="113"/>
        <pc:sldMkLst>
          <pc:docMk/>
          <pc:sldMk cId="3459391582" sldId="2146846805"/>
        </pc:sldMkLst>
        <pc:spChg chg="mod">
          <ac:chgData name="Railotie Päivi (DVV)" userId="32d4d7b1-cfda-446f-b284-6112945698ac" providerId="ADAL" clId="{CE45F7F3-7E30-40B8-BC0F-4C9AE4E7093A}" dt="2026-03-19T07:42:55.261" v="28" actId="113"/>
          <ac:spMkLst>
            <pc:docMk/>
            <pc:sldMk cId="3459391582" sldId="2146846805"/>
            <ac:spMk id="3" creationId="{D7D0AAA4-5027-5981-E0D8-68A7D6DFA6EF}"/>
          </ac:spMkLst>
        </pc:spChg>
      </pc:sldChg>
      <pc:sldChg chg="modSp mod">
        <pc:chgData name="Railotie Päivi (DVV)" userId="32d4d7b1-cfda-446f-b284-6112945698ac" providerId="ADAL" clId="{CE45F7F3-7E30-40B8-BC0F-4C9AE4E7093A}" dt="2026-03-19T07:41:46.717" v="2"/>
        <pc:sldMkLst>
          <pc:docMk/>
          <pc:sldMk cId="1384639891" sldId="2146846818"/>
        </pc:sldMkLst>
        <pc:spChg chg="mod">
          <ac:chgData name="Railotie Päivi (DVV)" userId="32d4d7b1-cfda-446f-b284-6112945698ac" providerId="ADAL" clId="{CE45F7F3-7E30-40B8-BC0F-4C9AE4E7093A}" dt="2026-03-19T07:41:46.717" v="2"/>
          <ac:spMkLst>
            <pc:docMk/>
            <pc:sldMk cId="1384639891" sldId="2146846818"/>
            <ac:spMk id="3" creationId="{79F6460E-8BF6-A2F0-885F-14390A05DCCB}"/>
          </ac:spMkLst>
        </pc:spChg>
      </pc:sldChg>
      <pc:sldChg chg="modSp mod">
        <pc:chgData name="Railotie Päivi (DVV)" userId="32d4d7b1-cfda-446f-b284-6112945698ac" providerId="ADAL" clId="{CE45F7F3-7E30-40B8-BC0F-4C9AE4E7093A}" dt="2026-03-19T07:42:46.275" v="27" actId="1035"/>
        <pc:sldMkLst>
          <pc:docMk/>
          <pc:sldMk cId="2876117148" sldId="2146846823"/>
        </pc:sldMkLst>
        <pc:spChg chg="mod">
          <ac:chgData name="Railotie Päivi (DVV)" userId="32d4d7b1-cfda-446f-b284-6112945698ac" providerId="ADAL" clId="{CE45F7F3-7E30-40B8-BC0F-4C9AE4E7093A}" dt="2026-03-19T07:42:46.275" v="27" actId="1035"/>
          <ac:spMkLst>
            <pc:docMk/>
            <pc:sldMk cId="2876117148" sldId="2146846823"/>
            <ac:spMk id="3" creationId="{9A58F001-22F1-839E-30F2-E8324854E6C1}"/>
          </ac:spMkLst>
        </pc:spChg>
        <pc:spChg chg="mod">
          <ac:chgData name="Railotie Päivi (DVV)" userId="32d4d7b1-cfda-446f-b284-6112945698ac" providerId="ADAL" clId="{CE45F7F3-7E30-40B8-BC0F-4C9AE4E7093A}" dt="2026-03-19T07:42:46.275" v="27" actId="1035"/>
          <ac:spMkLst>
            <pc:docMk/>
            <pc:sldMk cId="2876117148" sldId="2146846823"/>
            <ac:spMk id="8" creationId="{D8FE37D0-A92E-7148-2D08-B78A5342FF20}"/>
          </ac:spMkLst>
        </pc:spChg>
        <pc:spChg chg="mod">
          <ac:chgData name="Railotie Päivi (DVV)" userId="32d4d7b1-cfda-446f-b284-6112945698ac" providerId="ADAL" clId="{CE45F7F3-7E30-40B8-BC0F-4C9AE4E7093A}" dt="2026-03-19T07:42:37.751" v="23" actId="113"/>
          <ac:spMkLst>
            <pc:docMk/>
            <pc:sldMk cId="2876117148" sldId="2146846823"/>
            <ac:spMk id="10" creationId="{A5FF156F-BB2C-E42E-AFA1-788660517B8E}"/>
          </ac:spMkLst>
        </pc:spChg>
        <pc:spChg chg="mod">
          <ac:chgData name="Railotie Päivi (DVV)" userId="32d4d7b1-cfda-446f-b284-6112945698ac" providerId="ADAL" clId="{CE45F7F3-7E30-40B8-BC0F-4C9AE4E7093A}" dt="2026-03-19T07:42:09.495" v="19" actId="113"/>
          <ac:spMkLst>
            <pc:docMk/>
            <pc:sldMk cId="2876117148" sldId="2146846823"/>
            <ac:spMk id="18" creationId="{1B2F39AF-C407-60EC-B039-8043429A7BE7}"/>
          </ac:spMkLst>
        </pc:spChg>
      </pc:sldChg>
      <pc:sldChg chg="modSp mod">
        <pc:chgData name="Railotie Päivi (DVV)" userId="32d4d7b1-cfda-446f-b284-6112945698ac" providerId="ADAL" clId="{CE45F7F3-7E30-40B8-BC0F-4C9AE4E7093A}" dt="2026-03-19T07:41:58.593" v="17" actId="1036"/>
        <pc:sldMkLst>
          <pc:docMk/>
          <pc:sldMk cId="1595263030" sldId="2147479826"/>
        </pc:sldMkLst>
        <pc:spChg chg="mod">
          <ac:chgData name="Railotie Päivi (DVV)" userId="32d4d7b1-cfda-446f-b284-6112945698ac" providerId="ADAL" clId="{CE45F7F3-7E30-40B8-BC0F-4C9AE4E7093A}" dt="2026-03-19T07:41:55.001" v="4"/>
          <ac:spMkLst>
            <pc:docMk/>
            <pc:sldMk cId="1595263030" sldId="2147479826"/>
            <ac:spMk id="38" creationId="{FDB668EC-4EA5-20E6-23B4-9DDAE1BF7CA3}"/>
          </ac:spMkLst>
        </pc:spChg>
        <pc:spChg chg="mod">
          <ac:chgData name="Railotie Päivi (DVV)" userId="32d4d7b1-cfda-446f-b284-6112945698ac" providerId="ADAL" clId="{CE45F7F3-7E30-40B8-BC0F-4C9AE4E7093A}" dt="2026-03-19T07:41:58.593" v="17" actId="1036"/>
          <ac:spMkLst>
            <pc:docMk/>
            <pc:sldMk cId="1595263030" sldId="2147479826"/>
            <ac:spMk id="42" creationId="{253AA954-2888-C288-82A9-9951E17B66EF}"/>
          </ac:spMkLst>
        </pc:spChg>
      </pc:sldChg>
      <pc:sldChg chg="delSp mod">
        <pc:chgData name="Railotie Päivi (DVV)" userId="32d4d7b1-cfda-446f-b284-6112945698ac" providerId="ADAL" clId="{CE45F7F3-7E30-40B8-BC0F-4C9AE4E7093A}" dt="2026-03-12T18:01:33.271" v="0" actId="478"/>
        <pc:sldMkLst>
          <pc:docMk/>
          <pc:sldMk cId="1229465117" sldId="21474798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B1FEB-145E-41A9-9497-323D1ADD8D71}" type="datetimeFigureOut">
              <a:rPr lang="fi-FI" smtClean="0"/>
              <a:t>19.3.2026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D2BF9-27EC-43F2-AD3C-48F351FB6F72}" type="slidenum">
              <a:rPr lang="fi-FI" smtClean="0"/>
              <a:t>‹#›</a:t>
            </a:fld>
            <a:endParaRPr lang="fi-FI"/>
          </a:p>
        </p:txBody>
      </p:sp>
    </p:spTree>
    <p:extLst>
      <p:ext uri="{BB962C8B-B14F-4D97-AF65-F5344CB8AC3E}">
        <p14:creationId xmlns:p14="http://schemas.microsoft.com/office/powerpoint/2010/main" val="11494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Suomi.fi Messages is activated when identifying in an authority's e-service from 1 January 2026</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55D2BF9-27EC-43F2-AD3C-48F351FB6F72}"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300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10</a:t>
            </a:fld>
            <a:endParaRPr lang="fi-FI"/>
          </a:p>
        </p:txBody>
      </p:sp>
    </p:spTree>
    <p:extLst>
      <p:ext uri="{BB962C8B-B14F-4D97-AF65-F5344CB8AC3E}">
        <p14:creationId xmlns:p14="http://schemas.microsoft.com/office/powerpoint/2010/main" val="410805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Bar removed from the bottom: </a:t>
            </a:r>
          </a:p>
          <a:p>
            <a:r>
              <a:rPr lang="en-GB"/>
              <a:t>The obligation to use Suomi.fi Messages remains, direct connections to other services are not legal.</a:t>
            </a:r>
          </a:p>
        </p:txBody>
      </p:sp>
      <p:sp>
        <p:nvSpPr>
          <p:cNvPr id="4" name="Dian numeron paikkamerkki 3"/>
          <p:cNvSpPr>
            <a:spLocks noGrp="1"/>
          </p:cNvSpPr>
          <p:nvPr>
            <p:ph type="sldNum" sz="quarter" idx="5"/>
          </p:nvPr>
        </p:nvSpPr>
        <p:spPr/>
        <p:txBody>
          <a:bodyPr/>
          <a:lstStyle/>
          <a:p>
            <a:fld id="{D55D2BF9-27EC-43F2-AD3C-48F351FB6F72}" type="slidenum">
              <a:rPr lang="fi-FI" smtClean="0"/>
              <a:t>13</a:t>
            </a:fld>
            <a:endParaRPr lang="fi-FI"/>
          </a:p>
        </p:txBody>
      </p:sp>
    </p:spTree>
    <p:extLst>
      <p:ext uri="{BB962C8B-B14F-4D97-AF65-F5344CB8AC3E}">
        <p14:creationId xmlns:p14="http://schemas.microsoft.com/office/powerpoint/2010/main" val="87625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Slide has room for a third possible perspective. </a:t>
            </a:r>
          </a:p>
        </p:txBody>
      </p:sp>
      <p:sp>
        <p:nvSpPr>
          <p:cNvPr id="4" name="Dian numeron paikkamerkki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2003DD-B956-4332-B588-A05840B6A93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164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03350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0822657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824789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66565572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857816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55133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39410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95893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9434819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a:xfrm>
            <a:off x="492408" y="6390590"/>
            <a:ext cx="1512000" cy="216000"/>
          </a:xfrm>
        </p:spPr>
        <p:txBody>
          <a:bodyPr/>
          <a:lstStyle>
            <a:lvl1pPr>
              <a:defRPr sz="1400">
                <a:solidFill>
                  <a:schemeClr val="tx2"/>
                </a:solidFill>
              </a:defRPr>
            </a:lvl1p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19010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114786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8638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2821732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147221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r>
              <a:rPr lang="fi-FI"/>
              <a:t>18.7.2025</a:t>
            </a:r>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9972037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r>
              <a:rPr lang="fi-FI"/>
              <a:t>18.7.2025</a:t>
            </a:r>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1658358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707323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292469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2">
                <a:extLst>
                  <a:ext uri="{96DAC541-7B7A-43D3-8B79-37D633B846F1}">
                    <asvg:svgBlip xmlns:asvg="http://schemas.microsoft.com/office/drawing/2016/SVG/main" r:embed="rId3"/>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A1439B7-1638-4211-A07B-966B67D21DDD}" type="datetime1">
              <a:rPr lang="fi-FI" smtClean="0"/>
              <a:t>19.3.2026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3" name="Kuva 12" descr="Digi- ja väestötietoviraston tunnus&#10;">
            <a:extLst>
              <a:ext uri="{FF2B5EF4-FFF2-40B4-BE49-F238E27FC236}">
                <a16:creationId xmlns:a16="http://schemas.microsoft.com/office/drawing/2014/main" id="{A6073CE3-4005-4710-BA5A-1DF9A30370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800" y="5223600"/>
            <a:ext cx="3294702" cy="1278000"/>
          </a:xfrm>
          <a:prstGeom prst="rect">
            <a:avLst/>
          </a:prstGeom>
        </p:spPr>
      </p:pic>
    </p:spTree>
    <p:extLst>
      <p:ext uri="{BB962C8B-B14F-4D97-AF65-F5344CB8AC3E}">
        <p14:creationId xmlns:p14="http://schemas.microsoft.com/office/powerpoint/2010/main" val="36773192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DCE2C4F6-7B38-40C0-B208-0A7262B71F77}"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997057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D1D0AED5-48EF-424E-8435-52FCB3779C17}"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815399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3349"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2">
                <a:extLst>
                  <a:ext uri="{96DAC541-7B7A-43D3-8B79-37D633B846F1}">
                    <asvg:svgBlip xmlns:asvg="http://schemas.microsoft.com/office/drawing/2016/SVG/main" r:embed="rId3"/>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B0C4A9B5-C14C-452E-815B-A01E3715889A}"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5" name="Kuva 14" descr="Digi- ja väestötietoviraston tunnus&#10;">
            <a:extLst>
              <a:ext uri="{FF2B5EF4-FFF2-40B4-BE49-F238E27FC236}">
                <a16:creationId xmlns:a16="http://schemas.microsoft.com/office/drawing/2014/main" id="{B0729C71-A417-4DF9-84C9-E597AB681F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invGray">
          <a:xfrm>
            <a:off x="1666800" y="5223600"/>
            <a:ext cx="3294702" cy="1278000"/>
          </a:xfrm>
          <a:prstGeom prst="rect">
            <a:avLst/>
          </a:prstGeom>
        </p:spPr>
      </p:pic>
    </p:spTree>
    <p:extLst>
      <p:ext uri="{BB962C8B-B14F-4D97-AF65-F5344CB8AC3E}">
        <p14:creationId xmlns:p14="http://schemas.microsoft.com/office/powerpoint/2010/main" val="3426673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B92F958-0AF2-4290-9A95-4AD6172CAC38}"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D8A15DDC-4476-42F7-BFD6-210E61437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3903" y="5309376"/>
            <a:ext cx="3404195" cy="673200"/>
          </a:xfrm>
          <a:prstGeom prst="rect">
            <a:avLst/>
          </a:prstGeom>
        </p:spPr>
      </p:pic>
    </p:spTree>
    <p:extLst>
      <p:ext uri="{BB962C8B-B14F-4D97-AF65-F5344CB8AC3E}">
        <p14:creationId xmlns:p14="http://schemas.microsoft.com/office/powerpoint/2010/main" val="413169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Tree>
    <p:extLst>
      <p:ext uri="{BB962C8B-B14F-4D97-AF65-F5344CB8AC3E}">
        <p14:creationId xmlns:p14="http://schemas.microsoft.com/office/powerpoint/2010/main" val="14660002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2CFD27F-843C-42B1-80C5-EE11FB7CAA17}"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103001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526969A5-4CBD-4F4F-857F-45071509D3AE}"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1661CFEE-0DE2-411E-9CB1-EF699DC7A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4393902" y="5310000"/>
            <a:ext cx="3404196" cy="673200"/>
          </a:xfrm>
          <a:prstGeom prst="rect">
            <a:avLst/>
          </a:prstGeom>
        </p:spPr>
      </p:pic>
    </p:spTree>
    <p:extLst>
      <p:ext uri="{BB962C8B-B14F-4D97-AF65-F5344CB8AC3E}">
        <p14:creationId xmlns:p14="http://schemas.microsoft.com/office/powerpoint/2010/main" val="40452099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4C5489F-84D4-498B-859A-4A1861BF051B}" type="datetime1">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843892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A7D667E-E190-4811-9C62-88695749F930}" type="datetime1">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4142553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CDB55-ABC1-44B7-B6D5-6B6D178C3E7D}"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1774695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CB43C1A-8BA6-42F8-B17A-1B8F6BF9E917}"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41297787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E74B71B-4C39-45F9-B0FD-D2D68C5B4880}"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4414728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2613C64-8776-4F68-83C1-1E3EBAB77052}"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666414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16FBE9C-C914-45EF-97B1-3860BBF6E0F0}"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7264978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AC8D74B-362B-4C14-AA72-5DB176CC4355}" type="datetime1">
              <a:rPr lang="fi-FI" smtClean="0"/>
              <a:t>19.3.2026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98952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687116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77900D03-2B98-4451-8677-8ACCD6506AA7}"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339421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9C2B649-9860-43CF-908A-32A2D1D89608}"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183002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E8DC882-203F-4254-B4C6-E78B25425CB9}"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742454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8F7F289-4852-4730-AAF0-4F9F8CF0EDE1}"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6573880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EDF5A63-95F5-49A4-8161-A2CF0E11B108}"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629263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DA72C5C-3A51-4067-BBAE-92218E4217E8}"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685339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E8C5055-C656-4A52-B501-EA760CD771CA}"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782787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2B6258C8-A385-4863-A5DE-8AEF7C1A8ECA}" type="datetime1">
              <a:rPr lang="fi-FI" smtClean="0"/>
              <a:t>19.3.2026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2547474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58AB4BFE-76D6-4C55-9410-B7968B9E8817}" type="datetime1">
              <a:rPr lang="fi-FI" smtClean="0"/>
              <a:t>19.3.2026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0" name="Kuva 9" descr="Digi- ja väestötietoviraston tunnus">
            <a:extLst>
              <a:ext uri="{FF2B5EF4-FFF2-40B4-BE49-F238E27FC236}">
                <a16:creationId xmlns:a16="http://schemas.microsoft.com/office/drawing/2014/main" id="{7A2229D5-FCFC-47E3-9A20-2AD1CAE3D2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3765856" y="2329200"/>
            <a:ext cx="4660289" cy="921600"/>
          </a:xfrm>
          <a:prstGeom prst="rect">
            <a:avLst/>
          </a:prstGeom>
        </p:spPr>
      </p:pic>
    </p:spTree>
    <p:extLst>
      <p:ext uri="{BB962C8B-B14F-4D97-AF65-F5344CB8AC3E}">
        <p14:creationId xmlns:p14="http://schemas.microsoft.com/office/powerpoint/2010/main" val="26429928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352E7B38-54A3-4794-98E1-3905F4A79B7B}" type="datetime1">
              <a:rPr lang="fi-FI" smtClean="0"/>
              <a:t>19.3.2026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9" name="Kuva 8" descr="Digi- ja väestötietoviraston tunnus">
            <a:extLst>
              <a:ext uri="{FF2B5EF4-FFF2-40B4-BE49-F238E27FC236}">
                <a16:creationId xmlns:a16="http://schemas.microsoft.com/office/drawing/2014/main" id="{E663F20D-C6ED-478C-97D1-774F17047D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5856" y="2327904"/>
            <a:ext cx="4660288" cy="921600"/>
          </a:xfrm>
          <a:prstGeom prst="rect">
            <a:avLst/>
          </a:prstGeom>
        </p:spPr>
      </p:pic>
    </p:spTree>
    <p:extLst>
      <p:ext uri="{BB962C8B-B14F-4D97-AF65-F5344CB8AC3E}">
        <p14:creationId xmlns:p14="http://schemas.microsoft.com/office/powerpoint/2010/main" val="116623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13858654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75CE5A1-02DA-41B2-B4FF-15A7B72B9597}" type="datetime1">
              <a:rPr lang="fi-FI" smtClean="0"/>
              <a:t>19.3.2026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1" name="Kuva 10" descr="Digi- ja väestötietoviraston tunnus">
            <a:extLst>
              <a:ext uri="{FF2B5EF4-FFF2-40B4-BE49-F238E27FC236}">
                <a16:creationId xmlns:a16="http://schemas.microsoft.com/office/drawing/2014/main" id="{653F3ECC-5F54-43D6-B3FD-D28E120176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3556507" y="2880000"/>
            <a:ext cx="5078987" cy="1004400"/>
          </a:xfrm>
          <a:prstGeom prst="rect">
            <a:avLst/>
          </a:prstGeom>
        </p:spPr>
      </p:pic>
    </p:spTree>
    <p:extLst>
      <p:ext uri="{BB962C8B-B14F-4D97-AF65-F5344CB8AC3E}">
        <p14:creationId xmlns:p14="http://schemas.microsoft.com/office/powerpoint/2010/main" val="27147851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3DE228C2-B776-40F0-890F-A10FD41EE8EF}" type="datetime1">
              <a:rPr lang="fi-FI" smtClean="0"/>
              <a:t>19.3.2026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2" name="Kuva 11" descr="Digi- ja väestötietoviraston tunnus">
            <a:extLst>
              <a:ext uri="{FF2B5EF4-FFF2-40B4-BE49-F238E27FC236}">
                <a16:creationId xmlns:a16="http://schemas.microsoft.com/office/drawing/2014/main" id="{3AFA998F-66D0-48BD-BE97-FFDB713138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6507" y="2880000"/>
            <a:ext cx="5078986" cy="1004400"/>
          </a:xfrm>
          <a:prstGeom prst="rect">
            <a:avLst/>
          </a:prstGeom>
        </p:spPr>
      </p:pic>
    </p:spTree>
    <p:extLst>
      <p:ext uri="{BB962C8B-B14F-4D97-AF65-F5344CB8AC3E}">
        <p14:creationId xmlns:p14="http://schemas.microsoft.com/office/powerpoint/2010/main" val="2385144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5A0DB9BF-0C07-4685-9A04-EC2F04C19FEE}" type="datetime1">
              <a:rPr lang="fi-FI" smtClean="0"/>
              <a:t>19.3.2026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9737569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D0ED2FC-7D1D-4B82-9C2F-6537B52E1483}"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4785582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279646A-FC9E-45EA-AC94-165AE6997DAA}"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295388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31D511-266A-42CA-89D6-525E6E4C7392}"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1806639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2B80A7DF-4806-443F-A35C-DD90859A66DC}"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138151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F8AB9590-3D91-48A7-AB37-5E9C9E4FB712}"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74796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7329C09C-CF74-49F1-9C96-8296974C965C}"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5207978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F02BB5BF-2C3B-4D41-8026-2DB27A2C71F8}" type="datetime1">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860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0224280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1B3EC63-56AE-458C-94AB-2FCEF0CBE9D0}" type="datetime1">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4593168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B38F236-9147-4969-9A1E-40F0954DF5E7}"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9532397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3964399-028A-41BA-B466-9F8C4F71216F}"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071749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BCE5D3A-705B-4A98-A1D7-037311D2D683}"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16476997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3C4963C-5D8C-4E5A-8575-F614BE7FCE5D}"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815234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D84EAE8-E80D-4D54-B622-92B8A34C5875}"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26679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69B88E5A-55C6-4085-A27D-951FE5D51BE7}" type="datetime1">
              <a:rPr lang="fi-FI" smtClean="0"/>
              <a:t>19.3.2026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314487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CFD3CDE-3CA3-49E4-BA2F-69F9BB9D430B}"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496468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F529F36-1FFE-41F7-BF71-E99B794182B9}"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92006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4B24E19-AE81-4F5E-BD9B-B9C038C6507C}"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60167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1861115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5036298-94A4-4658-9564-E406B25C31D3}"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9491869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9DC9EDAF-F239-40DB-A29F-A7CB004D0DFA}"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328217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8AA1B80-6B21-4E3F-9DD2-6EA4182D25EC}"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8995433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6CD5887-3A99-482C-8841-0BFFF8EDCCD0}"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40585220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50F7A90E-D67B-445F-96A0-322A751B20D6}" type="datetime1">
              <a:rPr lang="fi-FI" smtClean="0"/>
              <a:t>19.3.2026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4183173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B800C33-C57E-4DD5-8F47-FB9AAF8A7824}" type="datetime1">
              <a:rPr lang="fi-FI" smtClean="0"/>
              <a:t>19.3.2026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6007405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6E3B2BC-85EE-44D8-BC9D-C09430415549}" type="datetime1">
              <a:rPr lang="fi-FI" smtClean="0"/>
              <a:t>19.3.2026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7503335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36A60560-6591-4CF7-8140-0B564DE7CACF}" type="datetime1">
              <a:rPr lang="fi-FI" smtClean="0"/>
              <a:t>19.3.2026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0526010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070DA763-F81E-4F40-850D-C77ADC8EA26D}" type="datetime1">
              <a:rPr lang="fi-FI" smtClean="0"/>
              <a:t>19.3.2026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9416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20855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Tree>
    <p:extLst>
      <p:ext uri="{BB962C8B-B14F-4D97-AF65-F5344CB8AC3E}">
        <p14:creationId xmlns:p14="http://schemas.microsoft.com/office/powerpoint/2010/main" val="413159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9900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1495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94179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03525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6625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5870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endParaRPr lang="fi-FI"/>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428245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endParaRPr lang="fi-FI"/>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915440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3400501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28620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3378"/>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4">
            <a:extLst>
              <a:ext uri="{FF2B5EF4-FFF2-40B4-BE49-F238E27FC236}">
                <a16:creationId xmlns:a16="http://schemas.microsoft.com/office/drawing/2014/main" id="{DD16A549-B916-8C69-DFFD-6C400738721E}"/>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173132220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431383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692675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1627578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tx1"/>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41996CEA-7D28-AE53-D624-6D1A16DB5C10}"/>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1224704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chemeClr val="tx1"/>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chemeClr val="tx1"/>
              </a:buClr>
              <a:defRPr sz="2400">
                <a:solidFill>
                  <a:schemeClr val="tx1">
                    <a:lumMod val="50000"/>
                  </a:schemeClr>
                </a:solidFill>
              </a:defRPr>
            </a:lvl1pPr>
            <a:lvl2pPr>
              <a:buClr>
                <a:schemeClr val="tx1"/>
              </a:buClr>
              <a:defRPr sz="2000">
                <a:solidFill>
                  <a:schemeClr val="tx1">
                    <a:lumMod val="50000"/>
                  </a:schemeClr>
                </a:solidFill>
              </a:defRPr>
            </a:lvl2pPr>
            <a:lvl3pPr>
              <a:buClr>
                <a:schemeClr val="tx1"/>
              </a:buClr>
              <a:defRPr sz="1800">
                <a:solidFill>
                  <a:schemeClr val="tx1">
                    <a:lumMod val="50000"/>
                  </a:schemeClr>
                </a:solidFill>
              </a:defRPr>
            </a:lvl3pPr>
            <a:lvl4pPr>
              <a:buClr>
                <a:schemeClr val="tx1"/>
              </a:buClr>
              <a:defRPr sz="1800">
                <a:solidFill>
                  <a:schemeClr val="tx1">
                    <a:lumMod val="50000"/>
                  </a:schemeClr>
                </a:solidFill>
              </a:defRPr>
            </a:lvl4pPr>
            <a:lvl5pPr>
              <a:buClr>
                <a:schemeClr val="tx1"/>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8564"/>
            <a:ext cx="6613200" cy="5807436"/>
          </a:xfrm>
        </p:spPr>
        <p:txBody>
          <a:bodyPr/>
          <a:lstStyle>
            <a:lvl1pPr>
              <a:spcAft>
                <a:spcPts val="600"/>
              </a:spcAft>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253912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90584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4">
            <a:extLst>
              <a:ext uri="{FF2B5EF4-FFF2-40B4-BE49-F238E27FC236}">
                <a16:creationId xmlns:a16="http://schemas.microsoft.com/office/drawing/2014/main" id="{3BBFB988-501D-2FAC-2604-96291ECC887C}"/>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93649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4">
            <a:extLst>
              <a:ext uri="{FF2B5EF4-FFF2-40B4-BE49-F238E27FC236}">
                <a16:creationId xmlns:a16="http://schemas.microsoft.com/office/drawing/2014/main" id="{CD5698BC-97EA-438A-C346-425E25983805}"/>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298126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179255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87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003378"/>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4">
            <a:extLst>
              <a:ext uri="{FF2B5EF4-FFF2-40B4-BE49-F238E27FC236}">
                <a16:creationId xmlns:a16="http://schemas.microsoft.com/office/drawing/2014/main" id="{B39D8C36-7D4F-72CA-8AD9-B9E56606191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1235776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3">
            <a:extLst>
              <a:ext uri="{FF2B5EF4-FFF2-40B4-BE49-F238E27FC236}">
                <a16:creationId xmlns:a16="http://schemas.microsoft.com/office/drawing/2014/main" id="{BA3457C5-20A8-1527-6D75-4E551F6FD56D}"/>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442688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3312262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79558139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2505101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accent2"/>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accent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BAE4BBB1-8DE9-2A53-44CF-D70A5783BC62}"/>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2731666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9200"/>
            <a:ext cx="6613200" cy="5806800"/>
          </a:xfrm>
        </p:spPr>
        <p:txBody>
          <a:bodyPr/>
          <a:lstStyle>
            <a:lvl1pPr>
              <a:spcAft>
                <a:spcPts val="600"/>
              </a:spcAft>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rgbClr val="E30450"/>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rgbClr val="E30450"/>
              </a:buClr>
              <a:defRPr sz="2400">
                <a:solidFill>
                  <a:schemeClr val="tx1">
                    <a:lumMod val="50000"/>
                  </a:schemeClr>
                </a:solidFill>
              </a:defRPr>
            </a:lvl1pPr>
            <a:lvl2pPr>
              <a:buClr>
                <a:srgbClr val="E30450"/>
              </a:buClr>
              <a:defRPr sz="2000">
                <a:solidFill>
                  <a:schemeClr val="tx1">
                    <a:lumMod val="50000"/>
                  </a:schemeClr>
                </a:solidFill>
              </a:defRPr>
            </a:lvl2pPr>
            <a:lvl3pPr>
              <a:buClr>
                <a:srgbClr val="E30450"/>
              </a:buClr>
              <a:defRPr sz="1800">
                <a:solidFill>
                  <a:schemeClr val="tx1">
                    <a:lumMod val="50000"/>
                  </a:schemeClr>
                </a:solidFill>
              </a:defRPr>
            </a:lvl3pPr>
            <a:lvl4pPr>
              <a:buClr>
                <a:srgbClr val="E30450"/>
              </a:buClr>
              <a:defRPr sz="1800">
                <a:solidFill>
                  <a:schemeClr val="tx1">
                    <a:lumMod val="50000"/>
                  </a:schemeClr>
                </a:solidFill>
              </a:defRPr>
            </a:lvl4pPr>
            <a:lvl5pPr>
              <a:buClr>
                <a:srgbClr val="E30450"/>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102983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rgbClr val="E304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945535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3">
            <a:extLst>
              <a:ext uri="{FF2B5EF4-FFF2-40B4-BE49-F238E27FC236}">
                <a16:creationId xmlns:a16="http://schemas.microsoft.com/office/drawing/2014/main" id="{6EC8B8CF-6F18-4FDE-49BB-1846445EB1B9}"/>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786958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rgbClr val="E30450"/>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3">
            <a:extLst>
              <a:ext uri="{FF2B5EF4-FFF2-40B4-BE49-F238E27FC236}">
                <a16:creationId xmlns:a16="http://schemas.microsoft.com/office/drawing/2014/main" id="{9413026D-E86C-EFF6-4617-C20A5380FA68}"/>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478676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85620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42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3">
            <a:extLst>
              <a:ext uri="{FF2B5EF4-FFF2-40B4-BE49-F238E27FC236}">
                <a16:creationId xmlns:a16="http://schemas.microsoft.com/office/drawing/2014/main" id="{832B8842-ACED-6B6C-FA0E-7729123F3F6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260995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3477848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3">
            <a:extLst>
              <a:ext uri="{FF2B5EF4-FFF2-40B4-BE49-F238E27FC236}">
                <a16:creationId xmlns:a16="http://schemas.microsoft.com/office/drawing/2014/main" id="{EDA1B818-DD62-E772-D714-2F26192A8552}"/>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20166172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9311982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87831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accent3"/>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accent3"/>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55A02544-63D4-3C60-8FFE-09BC6C13BBF9}"/>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2401976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9200"/>
            <a:ext cx="6613200" cy="5806800"/>
          </a:xfrm>
        </p:spPr>
        <p:txBody>
          <a:bodyPr/>
          <a:lstStyle>
            <a:lvl1pPr>
              <a:spcAft>
                <a:spcPts val="600"/>
              </a:spcAft>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rgbClr val="9F60B5"/>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rgbClr val="9F60B5"/>
              </a:buClr>
              <a:defRPr sz="2400">
                <a:solidFill>
                  <a:schemeClr val="tx1">
                    <a:lumMod val="50000"/>
                  </a:schemeClr>
                </a:solidFill>
              </a:defRPr>
            </a:lvl1pPr>
            <a:lvl2pPr>
              <a:buClr>
                <a:srgbClr val="9F60B5"/>
              </a:buClr>
              <a:defRPr sz="2000">
                <a:solidFill>
                  <a:schemeClr val="tx1">
                    <a:lumMod val="50000"/>
                  </a:schemeClr>
                </a:solidFill>
              </a:defRPr>
            </a:lvl2pPr>
            <a:lvl3pPr>
              <a:buClr>
                <a:srgbClr val="9F60B5"/>
              </a:buClr>
              <a:defRPr sz="1800">
                <a:solidFill>
                  <a:schemeClr val="tx1">
                    <a:lumMod val="50000"/>
                  </a:schemeClr>
                </a:solidFill>
              </a:defRPr>
            </a:lvl3pPr>
            <a:lvl4pPr>
              <a:buClr>
                <a:srgbClr val="9F60B5"/>
              </a:buClr>
              <a:defRPr sz="1800">
                <a:solidFill>
                  <a:schemeClr val="tx1">
                    <a:lumMod val="50000"/>
                  </a:schemeClr>
                </a:solidFill>
              </a:defRPr>
            </a:lvl4pPr>
            <a:lvl5pPr>
              <a:buClr>
                <a:srgbClr val="9F60B5"/>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5176576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rgbClr val="9F6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704722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3">
            <a:extLst>
              <a:ext uri="{FF2B5EF4-FFF2-40B4-BE49-F238E27FC236}">
                <a16:creationId xmlns:a16="http://schemas.microsoft.com/office/drawing/2014/main" id="{D9BF5DCD-5A2F-2BBF-3BA0-20EA42F9740F}"/>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086924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rgbClr val="9F60B5"/>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3">
            <a:extLst>
              <a:ext uri="{FF2B5EF4-FFF2-40B4-BE49-F238E27FC236}">
                <a16:creationId xmlns:a16="http://schemas.microsoft.com/office/drawing/2014/main" id="{F36B3E27-B142-1007-573F-E2C6EC44E14D}"/>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160223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343605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07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790513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3">
            <a:extLst>
              <a:ext uri="{FF2B5EF4-FFF2-40B4-BE49-F238E27FC236}">
                <a16:creationId xmlns:a16="http://schemas.microsoft.com/office/drawing/2014/main" id="{3508EB62-122D-8B7E-B6A2-70F7550A9501}"/>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357942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5A0DB9BF-0C07-4685-9A04-EC2F04C19FEE}" type="datetime1">
              <a:rPr lang="fi-FI" smtClean="0"/>
              <a:t>19.3.2026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74259443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D0ED2FC-7D1D-4B82-9C2F-6537B52E1483}"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6589280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279646A-FC9E-45EA-AC94-165AE6997DAA}"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906941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31D511-266A-42CA-89D6-525E6E4C7392}"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08992593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2B80A7DF-4806-443F-A35C-DD90859A66DC}"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3833793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F8AB9590-3D91-48A7-AB37-5E9C9E4FB712}" type="datetime1">
              <a:rPr lang="fi-FI" smtClean="0"/>
              <a:t>19.3.2026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16340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7329C09C-CF74-49F1-9C96-8296974C965C}" type="datetime1">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41364742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F02BB5BF-2C3B-4D41-8026-2DB27A2C71F8}" type="datetime1">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80522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1B3EC63-56AE-458C-94AB-2FCEF0CBE9D0}" type="datetime1">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9675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19.3.2026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190829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B38F236-9147-4969-9A1E-40F0954DF5E7}"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2292373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3964399-028A-41BA-B466-9F8C4F71216F}"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0956223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BCE5D3A-705B-4A98-A1D7-037311D2D683}"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2119101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3C4963C-5D8C-4E5A-8575-F614BE7FCE5D}"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04301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D84EAE8-E80D-4D54-B622-92B8A34C5875}"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3733429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69B88E5A-55C6-4085-A27D-951FE5D51BE7}" type="datetime1">
              <a:rPr lang="fi-FI" smtClean="0"/>
              <a:t>19.3.2026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509451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CFD3CDE-3CA3-49E4-BA2F-69F9BB9D430B}"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23837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F529F36-1FFE-41F7-BF71-E99B794182B9}" type="datetime1">
              <a:rPr lang="fi-FI" smtClean="0"/>
              <a:t>19.3.2026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709963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4B24E19-AE81-4F5E-BD9B-B9C038C6507C}"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8275350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5036298-94A4-4658-9564-E406B25C31D3}" type="datetime1">
              <a:rPr lang="fi-FI" smtClean="0"/>
              <a:t>19.3.2026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73032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CCE55A7-F00A-40A7-8752-70B3A844BB87}" type="datetimeFigureOut">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D0DE504C-0115-4759-83F9-FDDECC2B6CBD}"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36572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9DC9EDAF-F239-40DB-A29F-A7CB004D0DFA}"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19157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8AA1B80-6B21-4E3F-9DD2-6EA4182D25EC}"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62027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6CD5887-3A99-482C-8841-0BFFF8EDCCD0}" type="datetime1">
              <a:rPr lang="fi-FI" smtClean="0"/>
              <a:t>19.3.2026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748905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50F7A90E-D67B-445F-96A0-322A751B20D6}" type="datetime1">
              <a:rPr lang="fi-FI" smtClean="0"/>
              <a:t>19.3.2026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06179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B800C33-C57E-4DD5-8F47-FB9AAF8A7824}" type="datetime1">
              <a:rPr lang="fi-FI" smtClean="0"/>
              <a:t>19.3.2026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177878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6E3B2BC-85EE-44D8-BC9D-C09430415549}" type="datetime1">
              <a:rPr lang="fi-FI" smtClean="0"/>
              <a:t>19.3.2026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031962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36A60560-6591-4CF7-8140-0B564DE7CACF}" type="datetime1">
              <a:rPr lang="fi-FI" smtClean="0"/>
              <a:t>19.3.2026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93222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070DA763-F81E-4F40-850D-C77ADC8EA26D}" type="datetime1">
              <a:rPr lang="fi-FI" smtClean="0"/>
              <a:t>19.3.2026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26386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5865417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9758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CCE55A7-F00A-40A7-8752-70B3A844BB87}" type="datetimeFigureOut">
              <a:rPr lang="fi-FI" smtClean="0"/>
              <a:t>19.3.2026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D0DE504C-0115-4759-83F9-FDDECC2B6CBD}"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2662475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3158756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686490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026754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509268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440387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r>
              <a:rPr lang="fi-FI"/>
              <a:t>18.7.2025</a:t>
            </a:r>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86318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r>
              <a:rPr lang="fi-FI"/>
              <a:t>18.7.2025</a:t>
            </a:r>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209742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1215816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655784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59839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theme" Target="../theme/theme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image" Target="../media/image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6.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image" Target="../media/image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theme" Target="../theme/theme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image" Target="../media/image1.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theme" Target="../theme/theme8.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CCE55A7-F00A-40A7-8752-70B3A844BB87}" type="datetimeFigureOut">
              <a:rPr lang="fi-FI" smtClean="0"/>
              <a:t>19.3.2026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D0DE504C-0115-4759-83F9-FDDECC2B6CBD}"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97672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20903868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09585" rtl="0" eaLnBrk="1" latinLnBrk="0" hangingPunct="1">
        <a:spcBef>
          <a:spcPct val="0"/>
        </a:spcBef>
        <a:buNone/>
        <a:defRPr sz="4800" b="0" i="0" kern="1200">
          <a:solidFill>
            <a:schemeClr val="tx1"/>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003479"/>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1"/>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1"/>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14504849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09585" rtl="0" eaLnBrk="1" latinLnBrk="0" hangingPunct="1">
        <a:spcBef>
          <a:spcPct val="0"/>
        </a:spcBef>
        <a:buNone/>
        <a:defRPr sz="4800" b="0" i="0" kern="1200">
          <a:solidFill>
            <a:srgbClr val="E30450"/>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E30450"/>
        </a:buClr>
        <a:buSzPct val="85000"/>
        <a:buFont typeface="Wingdings" panose="05000000000000000000" pitchFamily="2" charset="2"/>
        <a:buChar char="§"/>
        <a:tabLst/>
        <a:defRPr sz="2800" kern="1200">
          <a:solidFill>
            <a:srgbClr val="131413"/>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rgbClr val="E30450"/>
        </a:buClr>
        <a:buSzTx/>
        <a:buFont typeface="Arial" panose="020B0604020202020204" pitchFamily="34" charset="0"/>
        <a:buChar char="•"/>
        <a:tabLst/>
        <a:defRPr sz="2400" kern="1200">
          <a:solidFill>
            <a:srgbClr val="131413"/>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rgbClr val="E30450"/>
        </a:buClr>
        <a:buSzPct val="80000"/>
        <a:buFont typeface="Courier New" panose="02070309020205020404" pitchFamily="49" charset="0"/>
        <a:buChar char="o"/>
        <a:tabLst/>
        <a:defRPr sz="2000" kern="1200">
          <a:solidFill>
            <a:srgbClr val="131413"/>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rgbClr val="E30450"/>
        </a:buClr>
        <a:buSzTx/>
        <a:buFont typeface="Arial" panose="020B0604020202020204" pitchFamily="34" charset="0"/>
        <a:buChar char="•"/>
        <a:tabLst/>
        <a:defRPr sz="1800" kern="1200">
          <a:solidFill>
            <a:srgbClr val="131413"/>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rgbClr val="E30450"/>
        </a:buClr>
        <a:buSzTx/>
        <a:buFont typeface="Arial" panose="020B0604020202020204" pitchFamily="34" charset="0"/>
        <a:buChar char="•"/>
        <a:tabLst/>
        <a:defRPr sz="1800" kern="1200">
          <a:solidFill>
            <a:srgbClr val="131413"/>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322186244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09585" rtl="0" eaLnBrk="1" latinLnBrk="0" hangingPunct="1">
        <a:spcBef>
          <a:spcPct val="0"/>
        </a:spcBef>
        <a:buNone/>
        <a:defRPr sz="4800" b="0" i="0" kern="1200">
          <a:solidFill>
            <a:srgbClr val="9F60B5"/>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9F60B5"/>
        </a:buClr>
        <a:buSzPct val="85000"/>
        <a:buFont typeface="Wingdings" panose="05000000000000000000" pitchFamily="2" charset="2"/>
        <a:buChar char="§"/>
        <a:tabLst/>
        <a:defRPr sz="2800" kern="1200">
          <a:solidFill>
            <a:srgbClr val="131413"/>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rgbClr val="9F60B5"/>
        </a:buClr>
        <a:buSzTx/>
        <a:buFont typeface="Arial" panose="020B0604020202020204" pitchFamily="34" charset="0"/>
        <a:buChar char="•"/>
        <a:tabLst/>
        <a:defRPr sz="2400" kern="1200">
          <a:solidFill>
            <a:srgbClr val="131413"/>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rgbClr val="9F60B5"/>
        </a:buClr>
        <a:buSzPct val="80000"/>
        <a:buFont typeface="Courier New" panose="02070309020205020404" pitchFamily="49" charset="0"/>
        <a:buChar char="o"/>
        <a:tabLst/>
        <a:defRPr sz="2000" kern="1200">
          <a:solidFill>
            <a:srgbClr val="131413"/>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rgbClr val="9F60B5"/>
        </a:buClr>
        <a:buSzTx/>
        <a:buFont typeface="Arial" panose="020B0604020202020204" pitchFamily="34" charset="0"/>
        <a:buChar char="•"/>
        <a:tabLst/>
        <a:defRPr sz="1800" kern="1200">
          <a:solidFill>
            <a:srgbClr val="131413"/>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rgbClr val="9F60B5"/>
        </a:buClr>
        <a:buSzTx/>
        <a:buFont typeface="Arial" panose="020B0604020202020204" pitchFamily="34" charset="0"/>
        <a:buChar char="•"/>
        <a:tabLst/>
        <a:defRPr sz="1800" kern="1200">
          <a:solidFill>
            <a:srgbClr val="131413"/>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CCE55A7-F00A-40A7-8752-70B3A844BB87}" type="datetimeFigureOut">
              <a:rPr lang="fi-FI" smtClean="0"/>
              <a:t>19.3.2026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D0DE504C-0115-4759-83F9-FDDECC2B6CBD}"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18666571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Lst>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18.7.2025</a:t>
            </a:r>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910637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Lst>
  <p:hf sldNum="0" hdr="0" ft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7FBC5B66-F12E-4BEB-9153-14B55D4E787A}" type="datetime1">
              <a:rPr lang="fi-FI" smtClean="0"/>
              <a:t>19.3.2026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25436793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46AFDB73-D50C-4AC0-931D-37E9E3954012}" type="datetime1">
              <a:rPr lang="fi-FI" smtClean="0"/>
              <a:t>19.3.2026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9975415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7.xml"/><Relationship Id="rId5" Type="http://schemas.openxmlformats.org/officeDocument/2006/relationships/image" Target="../media/image28.png"/><Relationship Id="rId4" Type="http://schemas.openxmlformats.org/officeDocument/2006/relationships/hyperlink" Target="../FI-EN_DOC/1301440/02_From%20Vendor/Clean/dvv.fi/en/digital-first-project/organisations/communication-material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vv.fi/digituen-tapahtumat" TargetMode="External"/><Relationship Id="rId2" Type="http://schemas.openxmlformats.org/officeDocument/2006/relationships/hyperlink" Target="https://suomi.fi/en/messages" TargetMode="External"/><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0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201E341-B3BD-9796-1A59-8F754DEEFB46}"/>
              </a:ext>
            </a:extLst>
          </p:cNvPr>
          <p:cNvSpPr>
            <a:spLocks noGrp="1"/>
          </p:cNvSpPr>
          <p:nvPr>
            <p:ph type="ctrTitle"/>
          </p:nvPr>
        </p:nvSpPr>
        <p:spPr/>
        <p:txBody>
          <a:bodyPr>
            <a:normAutofit/>
          </a:bodyPr>
          <a:lstStyle/>
          <a:p>
            <a:r>
              <a:rPr lang="en-GB" dirty="0"/>
              <a:t>Official mail will become primarily digital </a:t>
            </a:r>
            <a:br>
              <a:rPr lang="en-GB" dirty="0"/>
            </a:br>
            <a:r>
              <a:rPr lang="en-GB" dirty="0"/>
              <a:t>in spring 2026</a:t>
            </a:r>
            <a:endParaRPr lang="fi-FI" dirty="0"/>
          </a:p>
        </p:txBody>
      </p:sp>
      <p:sp>
        <p:nvSpPr>
          <p:cNvPr id="8" name="Alaotsikko 7">
            <a:extLst>
              <a:ext uri="{FF2B5EF4-FFF2-40B4-BE49-F238E27FC236}">
                <a16:creationId xmlns:a16="http://schemas.microsoft.com/office/drawing/2014/main" id="{D784770A-9522-1F9B-FABB-31FE447CDFE8}"/>
              </a:ext>
            </a:extLst>
          </p:cNvPr>
          <p:cNvSpPr>
            <a:spLocks noGrp="1"/>
          </p:cNvSpPr>
          <p:nvPr>
            <p:ph type="subTitle" idx="1"/>
          </p:nvPr>
        </p:nvSpPr>
        <p:spPr/>
        <p:txBody>
          <a:bodyPr/>
          <a:lstStyle/>
          <a:p>
            <a:r>
              <a:rPr lang="en-GB" dirty="0"/>
              <a:t>What does the change mean?</a:t>
            </a:r>
          </a:p>
          <a:p>
            <a:endParaRPr lang="fi-FI" dirty="0"/>
          </a:p>
        </p:txBody>
      </p:sp>
      <p:sp>
        <p:nvSpPr>
          <p:cNvPr id="3" name="Päivämäärän paikkamerkki 2">
            <a:extLst>
              <a:ext uri="{FF2B5EF4-FFF2-40B4-BE49-F238E27FC236}">
                <a16:creationId xmlns:a16="http://schemas.microsoft.com/office/drawing/2014/main" id="{19126CFD-F46F-ED9A-DE49-CF42D57A50ED}"/>
              </a:ext>
            </a:extLst>
          </p:cNvPr>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DCE2C4F6-7B38-40C0-B208-0A7262B71F77}" type="datetime1">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19.3.2026</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
        <p:nvSpPr>
          <p:cNvPr id="4" name="Alatunnisteen paikkamerkki 3">
            <a:extLst>
              <a:ext uri="{FF2B5EF4-FFF2-40B4-BE49-F238E27FC236}">
                <a16:creationId xmlns:a16="http://schemas.microsoft.com/office/drawing/2014/main" id="{874E7562-BCB4-3394-1B4C-EBD9CDF44334}"/>
              </a:ext>
            </a:extLst>
          </p:cNvPr>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noFill/>
                <a:effectLst/>
                <a:uLnTx/>
                <a:uFillTx/>
                <a:latin typeface="Arial" panose="020B0604020202020204"/>
                <a:ea typeface="+mn-ea"/>
                <a:cs typeface="+mn-cs"/>
              </a:rPr>
              <a:t>[Esittäjä, Esityksen nimi]</a:t>
            </a:r>
          </a:p>
        </p:txBody>
      </p:sp>
      <p:sp>
        <p:nvSpPr>
          <p:cNvPr id="5" name="Dian numeron paikkamerkki 4">
            <a:extLst>
              <a:ext uri="{FF2B5EF4-FFF2-40B4-BE49-F238E27FC236}">
                <a16:creationId xmlns:a16="http://schemas.microsoft.com/office/drawing/2014/main" id="{D5E60EA2-F8FF-DEB9-E23E-14F5A2AC1C7E}"/>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0794C75-185B-4AE2-8765-4194C13CFAA1}" type="slidenum">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270959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1">
            <a:extLst>
              <a:ext uri="{FF2B5EF4-FFF2-40B4-BE49-F238E27FC236}">
                <a16:creationId xmlns:a16="http://schemas.microsoft.com/office/drawing/2014/main" id="{D7D0AAA4-5027-5981-E0D8-68A7D6DFA6EF}"/>
              </a:ext>
            </a:extLst>
          </p:cNvPr>
          <p:cNvSpPr txBox="1">
            <a:spLocks/>
          </p:cNvSpPr>
          <p:nvPr/>
        </p:nvSpPr>
        <p:spPr>
          <a:xfrm>
            <a:off x="452234" y="1103947"/>
            <a:ext cx="6693101" cy="4156845"/>
          </a:xfrm>
          <a:prstGeom prst="rect">
            <a:avLst/>
          </a:prstGeom>
        </p:spPr>
        <p:txBody>
          <a:bodyPr>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indent="0">
              <a:spcAft>
                <a:spcPts val="1800"/>
              </a:spcAft>
              <a:buNone/>
            </a:pPr>
            <a:r>
              <a:rPr lang="en-GB" sz="1800">
                <a:solidFill>
                  <a:schemeClr val="accent1"/>
                </a:solidFill>
              </a:rPr>
              <a:t>We need every organisation to take part in the communication so that citizens understand what the change is about.</a:t>
            </a:r>
          </a:p>
          <a:p>
            <a:pPr marL="0" indent="0">
              <a:spcBef>
                <a:spcPts val="0"/>
              </a:spcBef>
              <a:spcAft>
                <a:spcPts val="1200"/>
              </a:spcAft>
              <a:buClr>
                <a:schemeClr val="accent2"/>
              </a:buClr>
              <a:buNone/>
            </a:pPr>
            <a:r>
              <a:rPr lang="en-GB" sz="1800">
                <a:solidFill>
                  <a:schemeClr val="accent1"/>
                </a:solidFill>
              </a:rPr>
              <a:t>Please remember to talk about the transition to electronic communications in all your service channels</a:t>
            </a:r>
          </a:p>
          <a:p>
            <a:pPr marL="269875" indent="-269875">
              <a:spcBef>
                <a:spcPts val="0"/>
              </a:spcBef>
              <a:spcAft>
                <a:spcPts val="1200"/>
              </a:spcAft>
              <a:buClr>
                <a:schemeClr val="accent2"/>
              </a:buClr>
            </a:pPr>
            <a:r>
              <a:rPr lang="en-GB" sz="1800">
                <a:solidFill>
                  <a:schemeClr val="accent1"/>
                </a:solidFill>
              </a:rPr>
              <a:t>in-person visits </a:t>
            </a:r>
          </a:p>
          <a:p>
            <a:pPr marL="269875" indent="-269875">
              <a:spcBef>
                <a:spcPts val="0"/>
              </a:spcBef>
              <a:spcAft>
                <a:spcPts val="1200"/>
              </a:spcAft>
              <a:buClr>
                <a:schemeClr val="accent2"/>
              </a:buClr>
            </a:pPr>
            <a:r>
              <a:rPr lang="en-GB" sz="1800">
                <a:solidFill>
                  <a:schemeClr val="accent1"/>
                </a:solidFill>
              </a:rPr>
              <a:t>chat channels</a:t>
            </a:r>
          </a:p>
          <a:p>
            <a:pPr marL="269875" indent="-269875">
              <a:spcBef>
                <a:spcPts val="0"/>
              </a:spcBef>
              <a:spcAft>
                <a:spcPts val="1200"/>
              </a:spcAft>
              <a:buClr>
                <a:schemeClr val="accent2"/>
              </a:buClr>
            </a:pPr>
            <a:r>
              <a:rPr lang="en-GB" sz="1800">
                <a:solidFill>
                  <a:schemeClr val="accent1"/>
                </a:solidFill>
              </a:rPr>
              <a:t>telephone service</a:t>
            </a:r>
          </a:p>
          <a:p>
            <a:pPr marL="269875" indent="-269875">
              <a:spcBef>
                <a:spcPts val="0"/>
              </a:spcBef>
              <a:spcAft>
                <a:spcPts val="1200"/>
              </a:spcAft>
              <a:buClr>
                <a:schemeClr val="accent2"/>
              </a:buClr>
            </a:pPr>
            <a:r>
              <a:rPr lang="en-GB" sz="1800">
                <a:solidFill>
                  <a:schemeClr val="accent1"/>
                </a:solidFill>
              </a:rPr>
              <a:t>e-mail services</a:t>
            </a:r>
          </a:p>
          <a:p>
            <a:pPr marL="269875" indent="-269875">
              <a:spcBef>
                <a:spcPts val="0"/>
              </a:spcBef>
              <a:spcAft>
                <a:spcPts val="1200"/>
              </a:spcAft>
              <a:buClr>
                <a:schemeClr val="accent2"/>
              </a:buClr>
            </a:pPr>
            <a:r>
              <a:rPr lang="en-GB" sz="1800">
                <a:solidFill>
                  <a:schemeClr val="accent1"/>
                </a:solidFill>
              </a:rPr>
              <a:t>e-services</a:t>
            </a:r>
          </a:p>
          <a:p>
            <a:pPr marL="269875" indent="-269875">
              <a:spcBef>
                <a:spcPts val="0"/>
              </a:spcBef>
              <a:spcAft>
                <a:spcPts val="1200"/>
              </a:spcAft>
              <a:buClr>
                <a:schemeClr val="accent2"/>
              </a:buClr>
            </a:pPr>
            <a:r>
              <a:rPr lang="en-GB" sz="1800">
                <a:solidFill>
                  <a:schemeClr val="accent1"/>
                </a:solidFill>
              </a:rPr>
              <a:t>other customer service channels.</a:t>
            </a: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0" indent="0">
              <a:spcAft>
                <a:spcPts val="1200"/>
              </a:spcAft>
              <a:buNone/>
            </a:pPr>
            <a:endParaRPr lang="fi-FI" sz="2000" b="1" dirty="0">
              <a:solidFill>
                <a:schemeClr val="accent1"/>
              </a:solidFill>
            </a:endParaRPr>
          </a:p>
          <a:p>
            <a:pPr marL="0" indent="0">
              <a:spcAft>
                <a:spcPts val="1200"/>
              </a:spcAft>
              <a:buNone/>
            </a:pPr>
            <a:r>
              <a:rPr lang="en-GB" sz="2000">
                <a:solidFill>
                  <a:schemeClr val="accent1"/>
                </a:solidFill>
                <a:ea typeface="Calibri" panose="020F0502020204030204" pitchFamily="34" charset="0"/>
                <a:cs typeface="Times New Roman" panose="02020603050405020304" pitchFamily="18" charset="0"/>
              </a:rPr>
              <a:t> </a:t>
            </a:r>
          </a:p>
        </p:txBody>
      </p:sp>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452234" y="227844"/>
            <a:ext cx="10989936" cy="764720"/>
          </a:xfrm>
        </p:spPr>
        <p:txBody>
          <a:bodyPr>
            <a:normAutofit/>
          </a:bodyPr>
          <a:lstStyle/>
          <a:p>
            <a:r>
              <a:rPr lang="en-GB" sz="3200">
                <a:solidFill>
                  <a:schemeClr val="tx2"/>
                </a:solidFill>
              </a:rPr>
              <a:t>Communication needs all of us</a:t>
            </a:r>
          </a:p>
        </p:txBody>
      </p:sp>
      <p:pic>
        <p:nvPicPr>
          <p:cNvPr id="13" name="Kuva 12">
            <a:extLst>
              <a:ext uri="{FF2B5EF4-FFF2-40B4-BE49-F238E27FC236}">
                <a16:creationId xmlns:a16="http://schemas.microsoft.com/office/drawing/2014/main" id="{814B9AD3-A7EF-CDDB-A288-927D3022BC02}"/>
              </a:ext>
            </a:extLst>
          </p:cNvPr>
          <p:cNvPicPr>
            <a:picLocks noChangeAspect="1"/>
          </p:cNvPicPr>
          <p:nvPr/>
        </p:nvPicPr>
        <p:blipFill>
          <a:blip r:embed="rId3"/>
          <a:srcRect l="27515" r="27300"/>
          <a:stretch/>
        </p:blipFill>
        <p:spPr>
          <a:xfrm>
            <a:off x="7543800" y="0"/>
            <a:ext cx="4648200" cy="6858000"/>
          </a:xfrm>
          <a:prstGeom prst="rect">
            <a:avLst/>
          </a:prstGeom>
        </p:spPr>
      </p:pic>
      <p:sp>
        <p:nvSpPr>
          <p:cNvPr id="4" name="Suorakulmio: Pyöristetyt kulmat 3">
            <a:extLst>
              <a:ext uri="{FF2B5EF4-FFF2-40B4-BE49-F238E27FC236}">
                <a16:creationId xmlns:a16="http://schemas.microsoft.com/office/drawing/2014/main" id="{A5F15C4F-950E-DEBA-49DF-A16A9DEB9A86}"/>
              </a:ext>
            </a:extLst>
          </p:cNvPr>
          <p:cNvSpPr/>
          <p:nvPr/>
        </p:nvSpPr>
        <p:spPr>
          <a:xfrm>
            <a:off x="548476" y="5209264"/>
            <a:ext cx="6335450" cy="107593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dirty="0">
                <a:ln>
                  <a:noFill/>
                </a:ln>
                <a:solidFill>
                  <a:prstClr val="white"/>
                </a:solidFill>
                <a:uLnTx/>
                <a:uFillTx/>
                <a:latin typeface="Arial" panose="020B0604020202020204"/>
                <a:ea typeface="+mn-ea"/>
                <a:cs typeface="+mn-cs"/>
              </a:rPr>
              <a:t>Make use of the ready-made communication material</a:t>
            </a:r>
            <a:r>
              <a:rPr kumimoji="0" lang="en-GB" sz="1600" i="0" u="none" strike="noStrike" cap="none" normalizeH="0" baseline="0" noProof="0" dirty="0">
                <a:ln>
                  <a:noFill/>
                </a:ln>
                <a:solidFill>
                  <a:prstClr val="white"/>
                </a:solidFill>
                <a:uLnTx/>
                <a:uFillTx/>
                <a:latin typeface="Arial" panose="020B0604020202020204"/>
                <a:ea typeface="+mn-ea"/>
                <a:cs typeface="+mn-cs"/>
              </a:rPr>
              <a:t>:</a:t>
            </a:r>
            <a:r>
              <a:rPr kumimoji="0" lang="en-GB" sz="1600" b="0" i="0" u="none" strike="noStrike" cap="none" normalizeH="0" baseline="0" noProof="0" dirty="0">
                <a:ln>
                  <a:noFill/>
                </a:ln>
                <a:solidFill>
                  <a:prstClr val="white"/>
                </a:solidFill>
                <a:uLnTx/>
                <a:uFillTx/>
                <a:latin typeface="Arial" panose="020B0604020202020204"/>
                <a:ea typeface="+mn-ea"/>
                <a:cs typeface="+mn-cs"/>
              </a:rPr>
              <a:t> </a:t>
            </a:r>
            <a:br>
              <a:rPr kumimoji="0" lang="en-GB" sz="1600" b="0" i="0" u="none" strike="noStrike" cap="none" normalizeH="0" baseline="0" noProof="0" dirty="0">
                <a:ln>
                  <a:noFill/>
                </a:ln>
                <a:solidFill>
                  <a:prstClr val="white"/>
                </a:solidFill>
                <a:uLnTx/>
                <a:uFillTx/>
                <a:latin typeface="Arial" panose="020B0604020202020204"/>
                <a:ea typeface="+mn-ea"/>
                <a:cs typeface="+mn-cs"/>
              </a:rPr>
            </a:br>
            <a:r>
              <a:rPr kumimoji="0" lang="en-GB" sz="1600" b="0" i="0" u="none" strike="noStrike" cap="none" normalizeH="0" baseline="0" noProof="0" dirty="0">
                <a:ln>
                  <a:noFill/>
                </a:ln>
                <a:solidFill>
                  <a:schemeClr val="bg1"/>
                </a:solidFill>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dvv.fi/</a:t>
            </a:r>
            <a:r>
              <a:rPr kumimoji="0" lang="en-GB" sz="1600" b="0" i="0" u="none" strike="noStrike" cap="none" normalizeH="0" baseline="0" noProof="0" dirty="0" err="1">
                <a:ln>
                  <a:noFill/>
                </a:ln>
                <a:solidFill>
                  <a:schemeClr val="bg1"/>
                </a:solidFill>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en</a:t>
            </a:r>
            <a:r>
              <a:rPr kumimoji="0" lang="en-GB" sz="1600" b="0" i="0" u="none" strike="noStrike" cap="none" normalizeH="0" baseline="0" noProof="0" dirty="0">
                <a:ln>
                  <a:noFill/>
                </a:ln>
                <a:solidFill>
                  <a:schemeClr val="bg1"/>
                </a:solidFill>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/digital-first-project/organisations/communication-materials </a:t>
            </a:r>
          </a:p>
        </p:txBody>
      </p:sp>
      <p:pic>
        <p:nvPicPr>
          <p:cNvPr id="17" name="Kuva 16">
            <a:extLst>
              <a:ext uri="{FF2B5EF4-FFF2-40B4-BE49-F238E27FC236}">
                <a16:creationId xmlns:a16="http://schemas.microsoft.com/office/drawing/2014/main" id="{D23BA3E4-5DA2-8585-4B92-CB56E9C55D6A}"/>
              </a:ext>
            </a:extLst>
          </p:cNvPr>
          <p:cNvPicPr>
            <a:picLocks noChangeAspect="1"/>
          </p:cNvPicPr>
          <p:nvPr/>
        </p:nvPicPr>
        <p:blipFill>
          <a:blip r:embed="rId5"/>
          <a:stretch>
            <a:fillRect/>
          </a:stretch>
        </p:blipFill>
        <p:spPr>
          <a:xfrm>
            <a:off x="11396435" y="5805809"/>
            <a:ext cx="681063" cy="941200"/>
          </a:xfrm>
          <a:prstGeom prst="rect">
            <a:avLst/>
          </a:prstGeom>
        </p:spPr>
      </p:pic>
    </p:spTree>
    <p:extLst>
      <p:ext uri="{BB962C8B-B14F-4D97-AF65-F5344CB8AC3E}">
        <p14:creationId xmlns:p14="http://schemas.microsoft.com/office/powerpoint/2010/main" val="354838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84865AC1-7EEE-93B6-74A2-B7B99953E571}"/>
              </a:ext>
            </a:extLst>
          </p:cNvPr>
          <p:cNvSpPr>
            <a:spLocks/>
          </p:cNvSpPr>
          <p:nvPr/>
        </p:nvSpPr>
        <p:spPr>
          <a:xfrm rot="11769045">
            <a:off x="6786505" y="-1764497"/>
            <a:ext cx="8306960" cy="7038949"/>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a:p>
        </p:txBody>
      </p:sp>
      <p:sp>
        <p:nvSpPr>
          <p:cNvPr id="4" name="Vapaamuotoinen: Muoto 3">
            <a:extLst>
              <a:ext uri="{FF2B5EF4-FFF2-40B4-BE49-F238E27FC236}">
                <a16:creationId xmlns:a16="http://schemas.microsoft.com/office/drawing/2014/main" id="{4D0716E7-B21A-0393-319B-7B3498D1D8DA}"/>
              </a:ext>
            </a:extLst>
          </p:cNvPr>
          <p:cNvSpPr>
            <a:spLocks/>
          </p:cNvSpPr>
          <p:nvPr/>
        </p:nvSpPr>
        <p:spPr>
          <a:xfrm rot="11769045">
            <a:off x="-433425" y="1462253"/>
            <a:ext cx="8306960" cy="7038949"/>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a:p>
        </p:txBody>
      </p:sp>
      <p:sp>
        <p:nvSpPr>
          <p:cNvPr id="3" name="Otsikko 2">
            <a:extLst>
              <a:ext uri="{FF2B5EF4-FFF2-40B4-BE49-F238E27FC236}">
                <a16:creationId xmlns:a16="http://schemas.microsoft.com/office/drawing/2014/main" id="{18299A41-6890-53F0-0F1A-9DE82ADF80C3}"/>
              </a:ext>
            </a:extLst>
          </p:cNvPr>
          <p:cNvSpPr>
            <a:spLocks noGrp="1"/>
          </p:cNvSpPr>
          <p:nvPr>
            <p:ph type="title"/>
          </p:nvPr>
        </p:nvSpPr>
        <p:spPr>
          <a:xfrm>
            <a:off x="695400" y="188640"/>
            <a:ext cx="6241428" cy="1224000"/>
          </a:xfrm>
        </p:spPr>
        <p:txBody>
          <a:bodyPr>
            <a:normAutofit fontScale="90000"/>
          </a:bodyPr>
          <a:lstStyle/>
          <a:p>
            <a:r>
              <a:rPr lang="en-GB">
                <a:solidFill>
                  <a:schemeClr val="tx2"/>
                </a:solidFill>
              </a:rPr>
              <a:t>Where can I get support and information?</a:t>
            </a:r>
          </a:p>
        </p:txBody>
      </p:sp>
      <p:sp>
        <p:nvSpPr>
          <p:cNvPr id="8" name="Tekstiruutu 7">
            <a:extLst>
              <a:ext uri="{FF2B5EF4-FFF2-40B4-BE49-F238E27FC236}">
                <a16:creationId xmlns:a16="http://schemas.microsoft.com/office/drawing/2014/main" id="{CC81E3AF-2B34-2CBF-FA09-841FEF502BEA}"/>
              </a:ext>
            </a:extLst>
          </p:cNvPr>
          <p:cNvSpPr txBox="1"/>
          <p:nvPr/>
        </p:nvSpPr>
        <p:spPr>
          <a:xfrm>
            <a:off x="911424" y="1754977"/>
            <a:ext cx="5184576" cy="4739759"/>
          </a:xfrm>
          <a:prstGeom prst="rect">
            <a:avLst/>
          </a:prstGeom>
          <a:noFill/>
        </p:spPr>
        <p:txBody>
          <a:bodyPr wrap="square">
            <a:spAutoFit/>
          </a:bodyPr>
          <a:lstStyle/>
          <a:p>
            <a:pPr>
              <a:spcAft>
                <a:spcPts val="1200"/>
              </a:spcAft>
            </a:pPr>
            <a:r>
              <a:rPr lang="en-GB" b="1" dirty="0">
                <a:solidFill>
                  <a:schemeClr val="accent1"/>
                </a:solidFill>
              </a:rPr>
              <a:t>Citizens</a:t>
            </a:r>
          </a:p>
          <a:p>
            <a:pPr marL="342900" indent="-342900">
              <a:spcAft>
                <a:spcPts val="1200"/>
              </a:spcAft>
              <a:buFont typeface="Arial" panose="020B0604020202020204" pitchFamily="34" charset="0"/>
              <a:buChar char="•"/>
            </a:pPr>
            <a:r>
              <a:rPr lang="en-GB" dirty="0">
                <a:solidFill>
                  <a:schemeClr val="accent1"/>
                </a:solidFill>
              </a:rPr>
              <a:t>If the question concerns an ongoing service, support is offered by the authority concerned.</a:t>
            </a:r>
          </a:p>
          <a:p>
            <a:pPr marL="342900" indent="-342900">
              <a:spcAft>
                <a:spcPts val="1200"/>
              </a:spcAft>
              <a:buFont typeface="Arial" panose="020B0604020202020204" pitchFamily="34" charset="0"/>
              <a:buChar char="•"/>
            </a:pPr>
            <a:r>
              <a:rPr lang="en-GB" dirty="0">
                <a:solidFill>
                  <a:schemeClr val="accent1"/>
                </a:solidFill>
              </a:rPr>
              <a:t>If the question concerns the Digital First change or the use of Messages, telephone support is offered by </a:t>
            </a:r>
            <a:r>
              <a:rPr lang="en-GB" b="1" dirty="0">
                <a:solidFill>
                  <a:schemeClr val="accent1"/>
                </a:solidFill>
              </a:rPr>
              <a:t>Info in Suomi.fi services on Mon–Fri from 9:00 to 15:00, tel. +358 295 000. </a:t>
            </a:r>
          </a:p>
          <a:p>
            <a:pPr marL="342900" indent="-342900">
              <a:spcAft>
                <a:spcPts val="1200"/>
              </a:spcAft>
              <a:buFont typeface="Arial" panose="020B0604020202020204" pitchFamily="34" charset="0"/>
              <a:buChar char="•"/>
            </a:pPr>
            <a:r>
              <a:rPr lang="en-GB" dirty="0">
                <a:solidFill>
                  <a:schemeClr val="accent1"/>
                </a:solidFill>
              </a:rPr>
              <a:t>Many providers of general digital support can also answer the most common questions about Suomi.fi Messages.</a:t>
            </a:r>
          </a:p>
          <a:p>
            <a:pPr marL="342900" indent="-342900">
              <a:spcAft>
                <a:spcPts val="1200"/>
              </a:spcAft>
              <a:buFont typeface="Arial" panose="020B0604020202020204" pitchFamily="34" charset="0"/>
              <a:buChar char="•"/>
            </a:pPr>
            <a:r>
              <a:rPr lang="en-GB" b="1" dirty="0">
                <a:solidFill>
                  <a:schemeClr val="accent1"/>
                </a:solidFill>
              </a:rPr>
              <a:t>Instructions for using Suomi.fi Messages: </a:t>
            </a:r>
            <a:r>
              <a:rPr lang="en-GB" dirty="0">
                <a:solidFill>
                  <a:schemeClr val="accent1"/>
                </a:solidFill>
                <a:hlinkClick r:id="rId2"/>
              </a:rPr>
              <a:t>https://suomi.fi/en/messages</a:t>
            </a:r>
            <a:r>
              <a:rPr lang="en-GB" dirty="0">
                <a:solidFill>
                  <a:schemeClr val="accent1"/>
                </a:solidFill>
              </a:rPr>
              <a:t> </a:t>
            </a:r>
          </a:p>
          <a:p>
            <a:pPr marL="342900" indent="-342900">
              <a:spcAft>
                <a:spcPts val="1200"/>
              </a:spcAft>
              <a:buFont typeface="Arial" panose="020B0604020202020204" pitchFamily="34" charset="0"/>
              <a:buChar char="•"/>
            </a:pPr>
            <a:endParaRPr lang="fi-FI" dirty="0">
              <a:solidFill>
                <a:schemeClr val="accent1"/>
              </a:solidFill>
            </a:endParaRPr>
          </a:p>
        </p:txBody>
      </p:sp>
      <p:sp>
        <p:nvSpPr>
          <p:cNvPr id="9" name="AutoShape 2" descr="preview">
            <a:extLst>
              <a:ext uri="{FF2B5EF4-FFF2-40B4-BE49-F238E27FC236}">
                <a16:creationId xmlns:a16="http://schemas.microsoft.com/office/drawing/2014/main" id="{FE9B6139-5787-D41F-2AC8-9121D4C50D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 name="Tekstiruutu 1">
            <a:extLst>
              <a:ext uri="{FF2B5EF4-FFF2-40B4-BE49-F238E27FC236}">
                <a16:creationId xmlns:a16="http://schemas.microsoft.com/office/drawing/2014/main" id="{2D0D1699-FA30-5A0B-FCCF-C778235DB4C9}"/>
              </a:ext>
            </a:extLst>
          </p:cNvPr>
          <p:cNvSpPr txBox="1"/>
          <p:nvPr/>
        </p:nvSpPr>
        <p:spPr>
          <a:xfrm>
            <a:off x="6384032" y="1754977"/>
            <a:ext cx="5381870" cy="2062103"/>
          </a:xfrm>
          <a:prstGeom prst="rect">
            <a:avLst/>
          </a:prstGeom>
          <a:noFill/>
        </p:spPr>
        <p:txBody>
          <a:bodyPr wrap="square">
            <a:spAutoFit/>
          </a:bodyPr>
          <a:lstStyle/>
          <a:p>
            <a:pPr>
              <a:spcAft>
                <a:spcPts val="1200"/>
              </a:spcAft>
            </a:pPr>
            <a:r>
              <a:rPr lang="en-GB" b="1" dirty="0">
                <a:solidFill>
                  <a:schemeClr val="accent1"/>
                </a:solidFill>
              </a:rPr>
              <a:t>Digital support providers and customer service</a:t>
            </a:r>
          </a:p>
          <a:p>
            <a:pPr marL="342900" indent="-342900">
              <a:spcAft>
                <a:spcPts val="1200"/>
              </a:spcAft>
              <a:buFont typeface="Arial" panose="020B0604020202020204" pitchFamily="34" charset="0"/>
              <a:buChar char="•"/>
            </a:pPr>
            <a:r>
              <a:rPr lang="en-GB" b="1" dirty="0">
                <a:solidFill>
                  <a:schemeClr val="accent1"/>
                </a:solidFill>
              </a:rPr>
              <a:t>More information on using Suomi.fi Messages: </a:t>
            </a:r>
            <a:r>
              <a:rPr lang="en-GB" dirty="0">
                <a:solidFill>
                  <a:schemeClr val="accent1"/>
                </a:solidFill>
                <a:hlinkClick r:id="rId2"/>
              </a:rPr>
              <a:t>https://suomi.fi/en/messages</a:t>
            </a:r>
            <a:r>
              <a:rPr lang="en-GB" dirty="0">
                <a:solidFill>
                  <a:schemeClr val="accent1"/>
                </a:solidFill>
              </a:rPr>
              <a:t> </a:t>
            </a:r>
          </a:p>
          <a:p>
            <a:pPr marL="342900" indent="-342900">
              <a:spcAft>
                <a:spcPts val="1200"/>
              </a:spcAft>
              <a:buFont typeface="Arial" panose="020B0604020202020204" pitchFamily="34" charset="0"/>
              <a:buChar char="•"/>
            </a:pPr>
            <a:r>
              <a:rPr lang="en-GB" b="1" dirty="0">
                <a:solidFill>
                  <a:schemeClr val="accent1"/>
                </a:solidFill>
              </a:rPr>
              <a:t>Read more about events and materials for digital support providers: </a:t>
            </a:r>
            <a:r>
              <a:rPr lang="en-GB" dirty="0">
                <a:solidFill>
                  <a:schemeClr val="accent1"/>
                </a:solidFill>
                <a:hlinkClick r:id="rId3"/>
              </a:rPr>
              <a:t>https://dvv.fi/digituen-tapahtumat</a:t>
            </a:r>
            <a:r>
              <a:rPr lang="en-GB" dirty="0">
                <a:solidFill>
                  <a:schemeClr val="accent1"/>
                </a:solidFill>
              </a:rPr>
              <a:t> </a:t>
            </a:r>
          </a:p>
        </p:txBody>
      </p:sp>
    </p:spTree>
    <p:extLst>
      <p:ext uri="{BB962C8B-B14F-4D97-AF65-F5344CB8AC3E}">
        <p14:creationId xmlns:p14="http://schemas.microsoft.com/office/powerpoint/2010/main" val="158508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0D449-8EE5-425C-D2BC-AE404354817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9573798-4168-726F-50A2-82EDB564C125}"/>
              </a:ext>
            </a:extLst>
          </p:cNvPr>
          <p:cNvSpPr>
            <a:spLocks noGrp="1"/>
          </p:cNvSpPr>
          <p:nvPr>
            <p:ph type="ctrTitle"/>
          </p:nvPr>
        </p:nvSpPr>
        <p:spPr>
          <a:xfrm>
            <a:off x="1439999" y="2349001"/>
            <a:ext cx="8020871" cy="2160000"/>
          </a:xfrm>
        </p:spPr>
        <p:txBody>
          <a:bodyPr>
            <a:normAutofit/>
          </a:bodyPr>
          <a:lstStyle/>
          <a:p>
            <a:r>
              <a:rPr lang="en-GB" dirty="0"/>
              <a:t>The Digital First change will continue  </a:t>
            </a:r>
          </a:p>
        </p:txBody>
      </p:sp>
      <p:sp>
        <p:nvSpPr>
          <p:cNvPr id="5" name="Alaotsikko 4">
            <a:extLst>
              <a:ext uri="{FF2B5EF4-FFF2-40B4-BE49-F238E27FC236}">
                <a16:creationId xmlns:a16="http://schemas.microsoft.com/office/drawing/2014/main" id="{FC2CFCCD-8892-4435-EB5E-0A957511C19A}"/>
              </a:ext>
            </a:extLst>
          </p:cNvPr>
          <p:cNvSpPr>
            <a:spLocks noGrp="1"/>
          </p:cNvSpPr>
          <p:nvPr>
            <p:ph type="subTitle" idx="1"/>
          </p:nvPr>
        </p:nvSpPr>
        <p:spPr/>
        <p:txBody>
          <a:bodyPr/>
          <a:lstStyle/>
          <a:p>
            <a:endParaRPr lang="fi-FI"/>
          </a:p>
        </p:txBody>
      </p:sp>
      <p:sp>
        <p:nvSpPr>
          <p:cNvPr id="2" name="Päivämäärän paikkamerkki 1">
            <a:extLst>
              <a:ext uri="{FF2B5EF4-FFF2-40B4-BE49-F238E27FC236}">
                <a16:creationId xmlns:a16="http://schemas.microsoft.com/office/drawing/2014/main" id="{60DADF0F-00B6-EC67-AD41-83F54C40590F}"/>
              </a:ext>
            </a:extLst>
          </p:cNvPr>
          <p:cNvSpPr>
            <a:spLocks noGrp="1"/>
          </p:cNvSpPr>
          <p:nvPr>
            <p:ph type="dt" sz="half" idx="10"/>
          </p:nvPr>
        </p:nvSpPr>
        <p:spPr/>
        <p:txBody>
          <a:bodyPr/>
          <a:lstStyle/>
          <a:p>
            <a:r>
              <a:rPr lang="en-GB"/>
              <a:t>18 July 2025</a:t>
            </a:r>
          </a:p>
        </p:txBody>
      </p:sp>
    </p:spTree>
    <p:extLst>
      <p:ext uri="{BB962C8B-B14F-4D97-AF65-F5344CB8AC3E}">
        <p14:creationId xmlns:p14="http://schemas.microsoft.com/office/powerpoint/2010/main" val="207425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F0A0-DBB2-3B4D-F667-B3FC4115AF55}"/>
            </a:ext>
          </a:extLst>
        </p:cNvPr>
        <p:cNvGrpSpPr/>
        <p:nvPr/>
      </p:nvGrpSpPr>
      <p:grpSpPr>
        <a:xfrm>
          <a:off x="0" y="0"/>
          <a:ext cx="0" cy="0"/>
          <a:chOff x="0" y="0"/>
          <a:chExt cx="0" cy="0"/>
        </a:xfrm>
      </p:grpSpPr>
      <p:cxnSp>
        <p:nvCxnSpPr>
          <p:cNvPr id="8" name="Suora yhdysviiva 7">
            <a:extLst>
              <a:ext uri="{FF2B5EF4-FFF2-40B4-BE49-F238E27FC236}">
                <a16:creationId xmlns:a16="http://schemas.microsoft.com/office/drawing/2014/main" id="{937A14C2-5025-6456-FB1D-487D4BB0DEB2}"/>
              </a:ext>
            </a:extLst>
          </p:cNvPr>
          <p:cNvCxnSpPr>
            <a:cxnSpLocks/>
          </p:cNvCxnSpPr>
          <p:nvPr/>
        </p:nvCxnSpPr>
        <p:spPr>
          <a:xfrm>
            <a:off x="412956" y="1405836"/>
            <a:ext cx="11528588" cy="0"/>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kstiruutu 15">
            <a:extLst>
              <a:ext uri="{FF2B5EF4-FFF2-40B4-BE49-F238E27FC236}">
                <a16:creationId xmlns:a16="http://schemas.microsoft.com/office/drawing/2014/main" id="{0C12A26B-9CE5-1A28-E409-774143D11908}"/>
              </a:ext>
            </a:extLst>
          </p:cNvPr>
          <p:cNvSpPr txBox="1"/>
          <p:nvPr/>
        </p:nvSpPr>
        <p:spPr>
          <a:xfrm>
            <a:off x="371391" y="1058630"/>
            <a:ext cx="2306495" cy="517225"/>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dirty="0">
                <a:ln>
                  <a:noFill/>
                </a:ln>
                <a:solidFill>
                  <a:srgbClr val="003479"/>
                </a:solidFill>
                <a:uLnTx/>
                <a:uFillTx/>
                <a:latin typeface="Arial" panose="020B0604020202020204"/>
                <a:ea typeface="+mn-ea"/>
                <a:cs typeface="+mn-cs"/>
              </a:rPr>
              <a:t>12.5.2025 – 13.4.2026</a:t>
            </a:r>
          </a:p>
        </p:txBody>
      </p:sp>
      <p:sp>
        <p:nvSpPr>
          <p:cNvPr id="6" name="Otsikko 5">
            <a:extLst>
              <a:ext uri="{FF2B5EF4-FFF2-40B4-BE49-F238E27FC236}">
                <a16:creationId xmlns:a16="http://schemas.microsoft.com/office/drawing/2014/main" id="{160CCFB8-AA23-BA70-AA80-CC42AAA5DCE0}"/>
              </a:ext>
            </a:extLst>
          </p:cNvPr>
          <p:cNvSpPr txBox="1">
            <a:spLocks/>
          </p:cNvSpPr>
          <p:nvPr/>
        </p:nvSpPr>
        <p:spPr>
          <a:xfrm>
            <a:off x="347373" y="199587"/>
            <a:ext cx="8420544" cy="1040344"/>
          </a:xfrm>
          <a:prstGeom prst="rect">
            <a:avLst/>
          </a:prstGeom>
        </p:spPr>
        <p:txBody>
          <a:bodyPr vert="horz" lIns="91440" tIns="45720" rIns="91440" bIns="45720" rtlCol="0" anchor="t">
            <a:normAutofit/>
          </a:bodyPr>
          <a:lstStyle>
            <a:lvl1pPr algn="l" defTabSz="609585" rtl="0" eaLnBrk="1" latinLnBrk="0" hangingPunct="1">
              <a:spcBef>
                <a:spcPct val="0"/>
              </a:spcBef>
              <a:buNone/>
              <a:defRPr sz="4000" b="1" i="0" kern="1200">
                <a:solidFill>
                  <a:schemeClr val="tx2"/>
                </a:solidFill>
                <a:latin typeface="+mj-lt"/>
                <a:ea typeface="+mj-ea"/>
                <a:cs typeface="+mj-cs"/>
              </a:defRPr>
            </a:lvl1pPr>
          </a:lstStyle>
          <a:p>
            <a:r>
              <a:rPr lang="en-GB" sz="2400"/>
              <a:t>Phases of the Digital First reform from the perspective of the sending organisation</a:t>
            </a:r>
          </a:p>
        </p:txBody>
      </p:sp>
      <p:sp>
        <p:nvSpPr>
          <p:cNvPr id="3" name="Tekstiruutu 2">
            <a:extLst>
              <a:ext uri="{FF2B5EF4-FFF2-40B4-BE49-F238E27FC236}">
                <a16:creationId xmlns:a16="http://schemas.microsoft.com/office/drawing/2014/main" id="{7457E4D7-094E-B411-BD5E-635D162EBD5C}"/>
              </a:ext>
            </a:extLst>
          </p:cNvPr>
          <p:cNvSpPr txBox="1"/>
          <p:nvPr/>
        </p:nvSpPr>
        <p:spPr>
          <a:xfrm>
            <a:off x="3262252" y="1058630"/>
            <a:ext cx="2964375" cy="355857"/>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003479"/>
                </a:solidFill>
                <a:latin typeface="Arial" panose="020B0604020202020204"/>
              </a:rPr>
              <a:t>From 14 April 2026</a:t>
            </a:r>
            <a:endParaRPr lang="en-GB" sz="1400" b="1" dirty="0">
              <a:solidFill>
                <a:srgbClr val="003479"/>
              </a:solidFill>
              <a:latin typeface="Arial" panose="020B0604020202020204"/>
            </a:endParaRPr>
          </a:p>
        </p:txBody>
      </p:sp>
      <p:sp>
        <p:nvSpPr>
          <p:cNvPr id="7" name="Tekstiruutu 6">
            <a:extLst>
              <a:ext uri="{FF2B5EF4-FFF2-40B4-BE49-F238E27FC236}">
                <a16:creationId xmlns:a16="http://schemas.microsoft.com/office/drawing/2014/main" id="{30FDD718-8245-A601-3954-3767B0717499}"/>
              </a:ext>
            </a:extLst>
          </p:cNvPr>
          <p:cNvSpPr txBox="1"/>
          <p:nvPr/>
        </p:nvSpPr>
        <p:spPr>
          <a:xfrm>
            <a:off x="8619744" y="1058631"/>
            <a:ext cx="3321800" cy="330809"/>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solidFill>
                  <a:srgbClr val="003479"/>
                </a:solidFill>
                <a:latin typeface="Arial" panose="020B0604020202020204"/>
              </a:rPr>
              <a:t>Late 2026</a:t>
            </a:r>
          </a:p>
        </p:txBody>
      </p:sp>
      <p:sp>
        <p:nvSpPr>
          <p:cNvPr id="9" name="Suorakulmio 8">
            <a:extLst>
              <a:ext uri="{FF2B5EF4-FFF2-40B4-BE49-F238E27FC236}">
                <a16:creationId xmlns:a16="http://schemas.microsoft.com/office/drawing/2014/main" id="{E279F4F5-9EC6-9EBA-31CC-E42A61719A95}"/>
              </a:ext>
            </a:extLst>
          </p:cNvPr>
          <p:cNvSpPr/>
          <p:nvPr/>
        </p:nvSpPr>
        <p:spPr>
          <a:xfrm>
            <a:off x="412956" y="1575857"/>
            <a:ext cx="2796490" cy="5160223"/>
          </a:xfrm>
          <a:prstGeom prst="rect">
            <a:avLst/>
          </a:prstGeom>
          <a:solidFill>
            <a:srgbClr val="DEF7F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08000" rtlCol="0" anchor="t"/>
          <a:lstStyle/>
          <a:p>
            <a:r>
              <a:rPr lang="en-GB" sz="1400" b="1" dirty="0">
                <a:solidFill>
                  <a:schemeClr val="tx2"/>
                </a:solidFill>
              </a:rPr>
              <a:t>PHASE 1 </a:t>
            </a:r>
          </a:p>
          <a:p>
            <a:pPr>
              <a:spcAft>
                <a:spcPts val="1200"/>
              </a:spcAft>
            </a:pPr>
            <a:r>
              <a:rPr lang="en-GB" sz="1400" b="1" dirty="0">
                <a:solidFill>
                  <a:schemeClr val="tx2"/>
                </a:solidFill>
              </a:rPr>
              <a:t>Prompt to activate Suomi.fi Messages (12 May 2025 – 13 April 2026)</a:t>
            </a:r>
          </a:p>
          <a:p>
            <a:pPr marL="171450" indent="-171450">
              <a:buFont typeface="Arial" panose="020B0604020202020204" pitchFamily="34" charset="0"/>
              <a:buChar char="•"/>
            </a:pPr>
            <a:r>
              <a:rPr lang="en-GB" sz="1200" dirty="0">
                <a:solidFill>
                  <a:schemeClr val="tx2"/>
                </a:solidFill>
              </a:rPr>
              <a:t>Users are prompted to activate Suomi.fi Messages when using strong identification in a public administration e-service. </a:t>
            </a:r>
          </a:p>
          <a:p>
            <a:pPr marL="171450" indent="-171450">
              <a:buFont typeface="Arial" panose="020B0604020202020204" pitchFamily="34" charset="0"/>
              <a:buChar char="•"/>
            </a:pPr>
            <a:r>
              <a:rPr lang="en-GB" sz="1200" dirty="0">
                <a:solidFill>
                  <a:schemeClr val="tx2"/>
                </a:solidFill>
              </a:rPr>
              <a:t>The prompt can be skipped.</a:t>
            </a:r>
          </a:p>
          <a:p>
            <a:pPr marL="171450" indent="-171450">
              <a:buFont typeface="Arial" panose="020B0604020202020204" pitchFamily="34" charset="0"/>
              <a:buChar char="•"/>
            </a:pPr>
            <a:r>
              <a:rPr lang="en-GB" sz="1200" dirty="0">
                <a:solidFill>
                  <a:schemeClr val="tx2"/>
                </a:solidFill>
              </a:rPr>
              <a:t>Suomi.fi Messages currently has more than 2.6 million users, while around 4.3 million use public administration services electronically.</a:t>
            </a:r>
          </a:p>
        </p:txBody>
      </p:sp>
      <p:sp>
        <p:nvSpPr>
          <p:cNvPr id="13" name="Suorakulmio 12">
            <a:extLst>
              <a:ext uri="{FF2B5EF4-FFF2-40B4-BE49-F238E27FC236}">
                <a16:creationId xmlns:a16="http://schemas.microsoft.com/office/drawing/2014/main" id="{0EA15300-8B57-9E0F-00DE-F0BFF7E825EE}"/>
              </a:ext>
            </a:extLst>
          </p:cNvPr>
          <p:cNvSpPr/>
          <p:nvPr/>
        </p:nvSpPr>
        <p:spPr>
          <a:xfrm>
            <a:off x="3203854" y="1575857"/>
            <a:ext cx="5404699" cy="5160223"/>
          </a:xfrm>
          <a:prstGeom prst="rect">
            <a:avLst/>
          </a:prstGeom>
          <a:solidFill>
            <a:srgbClr val="CEF3F2"/>
          </a:solidFill>
          <a:ln>
            <a:noFill/>
          </a:ln>
          <a:effectLst/>
        </p:spPr>
        <p:style>
          <a:lnRef idx="1">
            <a:schemeClr val="accent1"/>
          </a:lnRef>
          <a:fillRef idx="3">
            <a:schemeClr val="accent1"/>
          </a:fillRef>
          <a:effectRef idx="2">
            <a:schemeClr val="accent1"/>
          </a:effectRef>
          <a:fontRef idx="minor">
            <a:schemeClr val="lt1"/>
          </a:fontRef>
        </p:style>
        <p:txBody>
          <a:bodyPr lIns="180000" tIns="144000" rIns="180000" rtlCol="0" anchor="t"/>
          <a:lstStyle/>
          <a:p>
            <a:r>
              <a:rPr lang="en-GB" sz="1400" b="1" dirty="0">
                <a:solidFill>
                  <a:schemeClr val="tx2"/>
                </a:solidFill>
              </a:rPr>
              <a:t>PHASE 2 </a:t>
            </a:r>
          </a:p>
          <a:p>
            <a:pPr>
              <a:spcAft>
                <a:spcPts val="1200"/>
              </a:spcAft>
            </a:pPr>
            <a:r>
              <a:rPr lang="en-GB" sz="1400" b="1" dirty="0">
                <a:solidFill>
                  <a:schemeClr val="tx2"/>
                </a:solidFill>
              </a:rPr>
              <a:t>Official communications become primarily digital</a:t>
            </a:r>
            <a:br>
              <a:rPr lang="en-GB" sz="1400" b="1" dirty="0">
                <a:solidFill>
                  <a:schemeClr val="tx2"/>
                </a:solidFill>
              </a:rPr>
            </a:br>
            <a:r>
              <a:rPr lang="en-GB" sz="1400" b="1" dirty="0">
                <a:solidFill>
                  <a:schemeClr val="tx2"/>
                </a:solidFill>
              </a:rPr>
              <a:t>(Act enters into force </a:t>
            </a:r>
            <a:r>
              <a:rPr lang="en-US" sz="1400" b="1" dirty="0">
                <a:solidFill>
                  <a:schemeClr val="tx2"/>
                </a:solidFill>
              </a:rPr>
              <a:t>on 14 April 2026</a:t>
            </a:r>
            <a:r>
              <a:rPr lang="en-GB" sz="1400" b="1" dirty="0">
                <a:solidFill>
                  <a:schemeClr val="tx2"/>
                </a:solidFill>
              </a:rPr>
              <a:t>):</a:t>
            </a:r>
            <a:r>
              <a:rPr lang="en-GB" sz="1400" dirty="0">
                <a:solidFill>
                  <a:schemeClr val="tx2"/>
                </a:solidFill>
              </a:rPr>
              <a:t> </a:t>
            </a:r>
          </a:p>
          <a:p>
            <a:pPr marL="171450" indent="-171450">
              <a:buFont typeface="Arial" panose="020B0604020202020204" pitchFamily="34" charset="0"/>
              <a:buChar char="•"/>
            </a:pPr>
            <a:r>
              <a:rPr lang="en-GB" sz="1200" dirty="0">
                <a:solidFill>
                  <a:schemeClr val="tx2"/>
                </a:solidFill>
              </a:rPr>
              <a:t>A digital mailbox in Suomi.fi Messages is created when a person identifies themselves in a public administration e-service (e.g. a municipality, wellbeing services county or central government e-service). </a:t>
            </a:r>
          </a:p>
          <a:p>
            <a:pPr marL="171450" indent="-171450">
              <a:buFont typeface="Arial" panose="020B0604020202020204" pitchFamily="34" charset="0"/>
              <a:buChar char="•"/>
            </a:pPr>
            <a:r>
              <a:rPr lang="en-GB" sz="1200" dirty="0">
                <a:solidFill>
                  <a:schemeClr val="tx2"/>
                </a:solidFill>
              </a:rPr>
              <a:t>Users may not refuse the mailbox creation, but they can return to paper mail. </a:t>
            </a:r>
          </a:p>
          <a:p>
            <a:pPr marL="171450" indent="-171450">
              <a:buFont typeface="Arial" panose="020B0604020202020204" pitchFamily="34" charset="0"/>
              <a:buChar char="•"/>
            </a:pPr>
            <a:r>
              <a:rPr lang="en-GB" sz="1200" dirty="0">
                <a:solidFill>
                  <a:schemeClr val="tx2"/>
                </a:solidFill>
              </a:rPr>
              <a:t>The change applies only to adult service users who have a Finnish identification token. </a:t>
            </a:r>
          </a:p>
          <a:p>
            <a:pPr marL="171450" indent="-171450">
              <a:buFont typeface="Arial" panose="020B0604020202020204" pitchFamily="34" charset="0"/>
              <a:buChar char="•"/>
            </a:pPr>
            <a:r>
              <a:rPr lang="en-GB" sz="1200" dirty="0">
                <a:solidFill>
                  <a:schemeClr val="tx2"/>
                </a:solidFill>
              </a:rPr>
              <a:t>A mailbox will not be created for those who do not have identification tokens, do not use services requiring strong identification, are minors or under guardianship. </a:t>
            </a:r>
          </a:p>
          <a:p>
            <a:pPr marL="171450" indent="-171450">
              <a:buFont typeface="Arial" panose="020B0604020202020204" pitchFamily="34" charset="0"/>
              <a:buChar char="•"/>
            </a:pPr>
            <a:r>
              <a:rPr lang="en-GB" sz="1200" dirty="0">
                <a:solidFill>
                  <a:schemeClr val="tx2"/>
                </a:solidFill>
              </a:rPr>
              <a:t>It is important to visit the digital mailbox and follow incoming mail.</a:t>
            </a:r>
          </a:p>
          <a:p>
            <a:endParaRPr lang="fi-FI" sz="1200" dirty="0">
              <a:solidFill>
                <a:schemeClr val="tx2"/>
              </a:solidFill>
            </a:endParaRPr>
          </a:p>
        </p:txBody>
      </p:sp>
      <p:sp>
        <p:nvSpPr>
          <p:cNvPr id="14" name="Suorakulmio 13">
            <a:extLst>
              <a:ext uri="{FF2B5EF4-FFF2-40B4-BE49-F238E27FC236}">
                <a16:creationId xmlns:a16="http://schemas.microsoft.com/office/drawing/2014/main" id="{593777BA-23B8-17BC-1AB9-08641C6958A2}"/>
              </a:ext>
            </a:extLst>
          </p:cNvPr>
          <p:cNvSpPr/>
          <p:nvPr/>
        </p:nvSpPr>
        <p:spPr>
          <a:xfrm>
            <a:off x="8614148" y="1575856"/>
            <a:ext cx="3352719" cy="516022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08000" rtlCol="0" anchor="t"/>
          <a:lstStyle/>
          <a:p>
            <a:r>
              <a:rPr lang="en-GB" sz="1400" b="1" dirty="0">
                <a:solidFill>
                  <a:schemeClr val="tx2"/>
                </a:solidFill>
              </a:rPr>
              <a:t>PHASE 3 </a:t>
            </a:r>
          </a:p>
          <a:p>
            <a:pPr>
              <a:spcAft>
                <a:spcPts val="1200"/>
              </a:spcAft>
            </a:pPr>
            <a:r>
              <a:rPr lang="en-GB" sz="1400" b="1" dirty="0">
                <a:solidFill>
                  <a:schemeClr val="tx2"/>
                </a:solidFill>
              </a:rPr>
              <a:t>Option to choose a digital mail service (in late 2026):</a:t>
            </a:r>
          </a:p>
          <a:p>
            <a:pPr marL="176213" indent="-176213">
              <a:buFont typeface="Arial" panose="020B0604020202020204" pitchFamily="34" charset="0"/>
              <a:buChar char="•"/>
            </a:pPr>
            <a:r>
              <a:rPr lang="en-GB" sz="1200" dirty="0">
                <a:solidFill>
                  <a:schemeClr val="tx2"/>
                </a:solidFill>
              </a:rPr>
              <a:t>In addition to Suomi.fi, a person can select a private digital mail service that meets the information security and other requirements set for official communications. </a:t>
            </a:r>
          </a:p>
          <a:p>
            <a:pPr marL="176213" indent="-176213">
              <a:buFont typeface="Arial" panose="020B0604020202020204" pitchFamily="34" charset="0"/>
              <a:buChar char="•"/>
            </a:pPr>
            <a:r>
              <a:rPr lang="en-GB" sz="1200" dirty="0">
                <a:solidFill>
                  <a:schemeClr val="tx2"/>
                </a:solidFill>
              </a:rPr>
              <a:t>The freedom of choice requires legislation and technical development, which are only just beginning.</a:t>
            </a:r>
          </a:p>
          <a:p>
            <a:pPr marL="285750" indent="-285750">
              <a:buFont typeface="Arial" panose="020B0604020202020204" pitchFamily="34" charset="0"/>
              <a:buChar char="•"/>
            </a:pPr>
            <a:endParaRPr lang="fi-FI" sz="1400" b="1" dirty="0">
              <a:solidFill>
                <a:schemeClr val="tx2"/>
              </a:solidFill>
            </a:endParaRPr>
          </a:p>
        </p:txBody>
      </p:sp>
      <p:cxnSp>
        <p:nvCxnSpPr>
          <p:cNvPr id="11" name="Suora yhdysviiva 10">
            <a:extLst>
              <a:ext uri="{FF2B5EF4-FFF2-40B4-BE49-F238E27FC236}">
                <a16:creationId xmlns:a16="http://schemas.microsoft.com/office/drawing/2014/main" id="{9418D6EF-0014-93F0-BE71-BBEDA28A56D2}"/>
              </a:ext>
            </a:extLst>
          </p:cNvPr>
          <p:cNvCxnSpPr>
            <a:cxnSpLocks/>
          </p:cNvCxnSpPr>
          <p:nvPr/>
        </p:nvCxnSpPr>
        <p:spPr>
          <a:xfrm flipV="1">
            <a:off x="3209449" y="1133392"/>
            <a:ext cx="0" cy="5585756"/>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E82C24CF-FF0E-64E6-A242-17E6552DE38A}"/>
              </a:ext>
            </a:extLst>
          </p:cNvPr>
          <p:cNvCxnSpPr>
            <a:cxnSpLocks/>
          </p:cNvCxnSpPr>
          <p:nvPr/>
        </p:nvCxnSpPr>
        <p:spPr>
          <a:xfrm flipV="1">
            <a:off x="8614148" y="1133392"/>
            <a:ext cx="0" cy="5527925"/>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 name="Suorakulmio: Pyöristetyt kulmat 4">
            <a:extLst>
              <a:ext uri="{FF2B5EF4-FFF2-40B4-BE49-F238E27FC236}">
                <a16:creationId xmlns:a16="http://schemas.microsoft.com/office/drawing/2014/main" id="{7A0E22B0-F319-63EC-034D-F721AAF52226}"/>
              </a:ext>
            </a:extLst>
          </p:cNvPr>
          <p:cNvSpPr/>
          <p:nvPr/>
        </p:nvSpPr>
        <p:spPr>
          <a:xfrm>
            <a:off x="519260" y="4878220"/>
            <a:ext cx="8062329" cy="1511419"/>
          </a:xfrm>
          <a:prstGeom prst="roundRect">
            <a:avLst/>
          </a:prstGeom>
          <a:solidFill>
            <a:schemeClr val="accent3">
              <a:lumMod val="20000"/>
              <a:lumOff val="80000"/>
            </a:schemeClr>
          </a:solidFill>
          <a:ln w="19050"/>
        </p:spPr>
        <p:style>
          <a:lnRef idx="2">
            <a:schemeClr val="accent3"/>
          </a:lnRef>
          <a:fillRef idx="1">
            <a:schemeClr val="lt1"/>
          </a:fillRef>
          <a:effectRef idx="0">
            <a:schemeClr val="accent3"/>
          </a:effectRef>
          <a:fontRef idx="minor">
            <a:schemeClr val="dk1"/>
          </a:fontRef>
        </p:style>
        <p:txBody>
          <a:bodyPr lIns="144000" tIns="72000" rIns="144000" rtlCol="0" anchor="t"/>
          <a:lstStyle/>
          <a:p>
            <a:pPr>
              <a:spcAft>
                <a:spcPts val="600"/>
              </a:spcAft>
            </a:pPr>
            <a:r>
              <a:rPr lang="en-GB" sz="1400" b="1">
                <a:solidFill>
                  <a:schemeClr val="tx2"/>
                </a:solidFill>
              </a:rPr>
              <a:t>What does this mean for the sending organisation?</a:t>
            </a:r>
          </a:p>
          <a:p>
            <a:pPr marL="171450" indent="-171450">
              <a:buFont typeface="Arial" panose="020B0604020202020204" pitchFamily="34" charset="0"/>
              <a:buChar char="•"/>
            </a:pPr>
            <a:r>
              <a:rPr lang="en-GB" sz="1200">
                <a:solidFill>
                  <a:schemeClr val="tx2"/>
                </a:solidFill>
              </a:rPr>
              <a:t>It is a good idea to expand the use of Suomi.fi Messages and to switch to the REST interface.</a:t>
            </a:r>
          </a:p>
          <a:p>
            <a:pPr marL="171450" indent="-171450">
              <a:buFont typeface="Arial" panose="020B0604020202020204" pitchFamily="34" charset="0"/>
              <a:buChar char="•"/>
            </a:pPr>
            <a:r>
              <a:rPr lang="en-GB" sz="1200">
                <a:solidFill>
                  <a:schemeClr val="tx2"/>
                </a:solidFill>
              </a:rPr>
              <a:t>Old connection types will be discontinued at the end of 2026.</a:t>
            </a:r>
          </a:p>
          <a:p>
            <a:pPr marL="171450" indent="-171450">
              <a:buFont typeface="Arial" panose="020B0604020202020204" pitchFamily="34" charset="0"/>
              <a:buChar char="•"/>
            </a:pPr>
            <a:r>
              <a:rPr lang="en-GB" sz="1200">
                <a:solidFill>
                  <a:schemeClr val="tx2"/>
                </a:solidFill>
              </a:rPr>
              <a:t>Suomi.fi Messages will provide even broader and more comprehensive coverage, as the number of users is constantly increasing and expected to surpass 4 million in 2026. </a:t>
            </a:r>
          </a:p>
        </p:txBody>
      </p:sp>
      <p:sp>
        <p:nvSpPr>
          <p:cNvPr id="10" name="Suorakulmio: Pyöristetyt kulmat 9">
            <a:extLst>
              <a:ext uri="{FF2B5EF4-FFF2-40B4-BE49-F238E27FC236}">
                <a16:creationId xmlns:a16="http://schemas.microsoft.com/office/drawing/2014/main" id="{1207D287-B100-5031-FB9D-E9A7F70A3551}"/>
              </a:ext>
            </a:extLst>
          </p:cNvPr>
          <p:cNvSpPr/>
          <p:nvPr/>
        </p:nvSpPr>
        <p:spPr>
          <a:xfrm>
            <a:off x="8680945" y="4881454"/>
            <a:ext cx="3207933" cy="1519765"/>
          </a:xfrm>
          <a:prstGeom prst="roundRect">
            <a:avLst/>
          </a:prstGeom>
          <a:solidFill>
            <a:schemeClr val="accent3">
              <a:lumMod val="20000"/>
              <a:lumOff val="80000"/>
            </a:schemeClr>
          </a:solidFill>
          <a:ln w="19050"/>
        </p:spPr>
        <p:style>
          <a:lnRef idx="2">
            <a:schemeClr val="accent3"/>
          </a:lnRef>
          <a:fillRef idx="1">
            <a:schemeClr val="lt1"/>
          </a:fillRef>
          <a:effectRef idx="0">
            <a:schemeClr val="accent3"/>
          </a:effectRef>
          <a:fontRef idx="minor">
            <a:schemeClr val="dk1"/>
          </a:fontRef>
        </p:style>
        <p:txBody>
          <a:bodyPr tIns="108000" rtlCol="0" anchor="t"/>
          <a:lstStyle/>
          <a:p>
            <a:pPr>
              <a:spcAft>
                <a:spcPts val="600"/>
              </a:spcAft>
            </a:pPr>
            <a:r>
              <a:rPr lang="en-GB" sz="1200" b="1">
                <a:solidFill>
                  <a:schemeClr val="tx2"/>
                </a:solidFill>
              </a:rPr>
              <a:t>What does this mean for the sending organisation?</a:t>
            </a:r>
          </a:p>
          <a:p>
            <a:pPr marL="176213" indent="-176213">
              <a:buFont typeface="Arial" panose="020B0604020202020204" pitchFamily="34" charset="0"/>
              <a:buChar char="•"/>
            </a:pPr>
            <a:r>
              <a:rPr lang="en-GB" sz="1200">
                <a:solidFill>
                  <a:schemeClr val="tx2"/>
                </a:solidFill>
              </a:rPr>
              <a:t>Changes to senders will be minimised. </a:t>
            </a:r>
          </a:p>
          <a:p>
            <a:pPr marL="176213" indent="-176213">
              <a:buFont typeface="Arial" panose="020B0604020202020204" pitchFamily="34" charset="0"/>
              <a:buChar char="•"/>
            </a:pPr>
            <a:r>
              <a:rPr lang="en-GB" sz="1200">
                <a:solidFill>
                  <a:schemeClr val="tx2"/>
                </a:solidFill>
              </a:rPr>
              <a:t>DVV will provide more detailed information as plans are specified and legislative drafting progresses.</a:t>
            </a:r>
          </a:p>
        </p:txBody>
      </p:sp>
    </p:spTree>
    <p:extLst>
      <p:ext uri="{BB962C8B-B14F-4D97-AF65-F5344CB8AC3E}">
        <p14:creationId xmlns:p14="http://schemas.microsoft.com/office/powerpoint/2010/main" val="122946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US" sz="3200" dirty="0">
                <a:solidFill>
                  <a:schemeClr val="tx2"/>
                </a:solidFill>
              </a:rPr>
              <a:t>What should be done now?</a:t>
            </a:r>
            <a:endParaRPr lang="en-GB" sz="3200" dirty="0">
              <a:solidFill>
                <a:schemeClr val="tx2"/>
              </a:solidFill>
            </a:endParaRPr>
          </a:p>
        </p:txBody>
      </p:sp>
      <p:sp>
        <p:nvSpPr>
          <p:cNvPr id="2" name="Sisällön paikkamerkki 2">
            <a:extLst>
              <a:ext uri="{FF2B5EF4-FFF2-40B4-BE49-F238E27FC236}">
                <a16:creationId xmlns:a16="http://schemas.microsoft.com/office/drawing/2014/main" id="{895920D0-0467-3231-1A00-EA953518C1D0}"/>
              </a:ext>
            </a:extLst>
          </p:cNvPr>
          <p:cNvSpPr txBox="1">
            <a:spLocks/>
          </p:cNvSpPr>
          <p:nvPr/>
        </p:nvSpPr>
        <p:spPr>
          <a:xfrm>
            <a:off x="506664" y="1844824"/>
            <a:ext cx="8496944" cy="764720"/>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2E5F"/>
              </a:buClr>
              <a:buSzPct val="85000"/>
              <a:buFont typeface="Wingdings" panose="05000000000000000000" pitchFamily="2" charset="2"/>
              <a:buNone/>
              <a:tabLst/>
              <a:defRPr/>
            </a:pPr>
            <a:r>
              <a:rPr kumimoji="0" lang="en-GB" sz="2000" b="1"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t>Promote the activation and use of Suomi.fi Messages </a:t>
            </a: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endPar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endParaRPr>
          </a:p>
        </p:txBody>
      </p:sp>
      <p:sp>
        <p:nvSpPr>
          <p:cNvPr id="3" name="Tekstiruutu 2">
            <a:extLst>
              <a:ext uri="{FF2B5EF4-FFF2-40B4-BE49-F238E27FC236}">
                <a16:creationId xmlns:a16="http://schemas.microsoft.com/office/drawing/2014/main" id="{0C5AF3F6-F471-C830-AED1-D0D8AD27E1F2}"/>
              </a:ext>
            </a:extLst>
          </p:cNvPr>
          <p:cNvSpPr txBox="1"/>
          <p:nvPr/>
        </p:nvSpPr>
        <p:spPr>
          <a:xfrm>
            <a:off x="506664" y="2268781"/>
            <a:ext cx="10801114" cy="120032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mn-cs"/>
              </a:rPr>
              <a:t>The obligation to use Suomi.fi Messages remains unchanged, and with the prioritisation, it can help you reach more than four million citizens. You should also start using the Suomi.fi Messages REST interface, which is constantly developed to meet the changes required by the introduction of private operators. All organisations using Suomi.fi Messages must switch to the REST interface by 1 January 2027.</a:t>
            </a:r>
          </a:p>
        </p:txBody>
      </p:sp>
      <p:sp>
        <p:nvSpPr>
          <p:cNvPr id="4" name="Sisällön paikkamerkki 2">
            <a:extLst>
              <a:ext uri="{FF2B5EF4-FFF2-40B4-BE49-F238E27FC236}">
                <a16:creationId xmlns:a16="http://schemas.microsoft.com/office/drawing/2014/main" id="{7A78929F-82BB-2CF0-D7C1-E19A5EADF065}"/>
              </a:ext>
            </a:extLst>
          </p:cNvPr>
          <p:cNvSpPr txBox="1">
            <a:spLocks/>
          </p:cNvSpPr>
          <p:nvPr/>
        </p:nvSpPr>
        <p:spPr>
          <a:xfrm>
            <a:off x="506663" y="3801838"/>
            <a:ext cx="9461201" cy="764720"/>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2E5F"/>
              </a:buClr>
              <a:buSzPct val="85000"/>
              <a:buFont typeface="Wingdings" panose="05000000000000000000" pitchFamily="2" charset="2"/>
              <a:buNone/>
              <a:tabLst/>
              <a:defRPr/>
            </a:pPr>
            <a:r>
              <a:rPr kumimoji="0" lang="en-GB" sz="2000" b="1"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t>Separate connections to private digital mail services should not be made</a:t>
            </a: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endPar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endParaRPr>
          </a:p>
        </p:txBody>
      </p:sp>
      <p:sp>
        <p:nvSpPr>
          <p:cNvPr id="7" name="Tekstiruutu 6">
            <a:extLst>
              <a:ext uri="{FF2B5EF4-FFF2-40B4-BE49-F238E27FC236}">
                <a16:creationId xmlns:a16="http://schemas.microsoft.com/office/drawing/2014/main" id="{69461C3F-EBBD-2247-7895-095C288E9913}"/>
              </a:ext>
            </a:extLst>
          </p:cNvPr>
          <p:cNvSpPr txBox="1"/>
          <p:nvPr/>
        </p:nvSpPr>
        <p:spPr>
          <a:xfrm>
            <a:off x="506664" y="4225795"/>
            <a:ext cx="10695400" cy="1754326"/>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Authorities will continue to communicate through a centralised background service administered by DVV, and this service will be used for the integration with private services. </a:t>
            </a:r>
            <a:r>
              <a:rPr kumimoji="0" lang="en-GB" sz="1800" i="0" u="none" strike="noStrike" cap="none" normalizeH="0" baseline="0" noProof="0">
                <a:ln>
                  <a:noFill/>
                </a:ln>
                <a:solidFill>
                  <a:srgbClr val="003479"/>
                </a:solidFill>
                <a:uLnTx/>
                <a:uFillTx/>
                <a:latin typeface="Arial" panose="020B0604020202020204"/>
                <a:ea typeface="+mn-ea"/>
                <a:cs typeface="+mn-cs"/>
              </a:rPr>
              <a:t>Legislation </a:t>
            </a:r>
            <a:r>
              <a:rPr kumimoji="0" lang="en-GB" sz="1800" b="1" i="0" u="none" strike="noStrike" cap="none" normalizeH="0" baseline="0" noProof="0">
                <a:ln>
                  <a:noFill/>
                </a:ln>
                <a:solidFill>
                  <a:srgbClr val="003479"/>
                </a:solidFill>
                <a:uLnTx/>
                <a:uFillTx/>
                <a:latin typeface="Arial" panose="020B0604020202020204"/>
                <a:ea typeface="+mn-ea"/>
                <a:cs typeface="+mn-cs"/>
              </a:rPr>
              <a:t>does not and will not</a:t>
            </a:r>
            <a:r>
              <a:rPr kumimoji="0" lang="en-GB" sz="1800" i="0" u="none" strike="noStrike" cap="none" normalizeH="0" baseline="0" noProof="0">
                <a:ln>
                  <a:noFill/>
                </a:ln>
                <a:solidFill>
                  <a:srgbClr val="003479"/>
                </a:solidFill>
                <a:uLnTx/>
                <a:uFillTx/>
                <a:latin typeface="Arial" panose="020B0604020202020204"/>
                <a:ea typeface="+mn-ea"/>
                <a:cs typeface="+mn-cs"/>
              </a:rPr>
              <a:t> allow organisations subject to the use obligation to use private operators for official notifications unless they have applied for exemption.</a:t>
            </a:r>
            <a:r>
              <a:rPr kumimoji="0" lang="en-GB" sz="1800" b="0" i="0" u="none" strike="noStrike" cap="none" normalizeH="0" baseline="0" noProof="0">
                <a:ln>
                  <a:noFill/>
                </a:ln>
                <a:solidFill>
                  <a:srgbClr val="003479"/>
                </a:solidFill>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fi-FI" dirty="0">
              <a:solidFill>
                <a:srgbClr val="003479"/>
              </a:solidFill>
              <a:latin typeface="Arial" panose="020B0604020202020204"/>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a:solidFill>
                  <a:srgbClr val="003479"/>
                </a:solidFill>
                <a:latin typeface="Arial" panose="020B0604020202020204"/>
                <a:ea typeface="+mn-ea"/>
                <a:cs typeface="+mn-cs"/>
              </a:rPr>
              <a:t>Organisations will continue to have an obligation to use Suomi.fi Messages.</a:t>
            </a:r>
            <a:r>
              <a:rPr kumimoji="0" lang="en-GB" sz="1800" b="0" i="0" u="none" strike="noStrike" cap="none" normalizeH="0" baseline="0" noProof="0">
                <a:ln>
                  <a:noFill/>
                </a:ln>
                <a:solidFill>
                  <a:srgbClr val="003479"/>
                </a:solidFill>
                <a:uLnTx/>
                <a:uFillTx/>
                <a:latin typeface="Arial" panose="020B0604020202020204"/>
                <a:ea typeface="+mn-ea"/>
                <a:cs typeface="+mn-cs"/>
              </a:rPr>
              <a:t> </a:t>
            </a:r>
          </a:p>
        </p:txBody>
      </p:sp>
    </p:spTree>
    <p:extLst>
      <p:ext uri="{BB962C8B-B14F-4D97-AF65-F5344CB8AC3E}">
        <p14:creationId xmlns:p14="http://schemas.microsoft.com/office/powerpoint/2010/main" val="22369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GB" sz="3200">
                <a:solidFill>
                  <a:schemeClr val="bg1"/>
                </a:solidFill>
              </a:rPr>
              <a:t>Track the progress</a:t>
            </a:r>
          </a:p>
        </p:txBody>
      </p:sp>
      <p:sp>
        <p:nvSpPr>
          <p:cNvPr id="3" name="Kyynel 2">
            <a:extLst>
              <a:ext uri="{FF2B5EF4-FFF2-40B4-BE49-F238E27FC236}">
                <a16:creationId xmlns:a16="http://schemas.microsoft.com/office/drawing/2014/main" id="{D190FD88-2354-1890-D630-51CAD1838655}"/>
              </a:ext>
            </a:extLst>
          </p:cNvPr>
          <p:cNvSpPr/>
          <p:nvPr/>
        </p:nvSpPr>
        <p:spPr>
          <a:xfrm rot="10800000">
            <a:off x="4655840" y="1628800"/>
            <a:ext cx="4032448" cy="4015224"/>
          </a:xfrm>
          <a:prstGeom prst="teardrop">
            <a:avLst/>
          </a:prstGeom>
          <a:solidFill>
            <a:srgbClr val="D4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Kyynel 3">
            <a:extLst>
              <a:ext uri="{FF2B5EF4-FFF2-40B4-BE49-F238E27FC236}">
                <a16:creationId xmlns:a16="http://schemas.microsoft.com/office/drawing/2014/main" id="{6728FA1A-8DEE-9EE8-D5BE-A372717FD7F0}"/>
              </a:ext>
            </a:extLst>
          </p:cNvPr>
          <p:cNvSpPr/>
          <p:nvPr/>
        </p:nvSpPr>
        <p:spPr>
          <a:xfrm rot="5400000">
            <a:off x="632064" y="1945696"/>
            <a:ext cx="3677980" cy="3677980"/>
          </a:xfrm>
          <a:prstGeom prst="teardrop">
            <a:avLst/>
          </a:prstGeom>
          <a:solidFill>
            <a:srgbClr val="D4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Tekstiruutu 5">
            <a:extLst>
              <a:ext uri="{FF2B5EF4-FFF2-40B4-BE49-F238E27FC236}">
                <a16:creationId xmlns:a16="http://schemas.microsoft.com/office/drawing/2014/main" id="{C47D5A65-4A7C-33DA-6148-0E4F4CF2BB95}"/>
              </a:ext>
            </a:extLst>
          </p:cNvPr>
          <p:cNvSpPr txBox="1"/>
          <p:nvPr/>
        </p:nvSpPr>
        <p:spPr>
          <a:xfrm>
            <a:off x="8998051" y="4050288"/>
            <a:ext cx="2693206" cy="1593736"/>
          </a:xfrm>
          <a:prstGeom prst="rect">
            <a:avLst/>
          </a:prstGeom>
          <a:noFill/>
        </p:spPr>
        <p:txBody>
          <a:bodyPr wrap="square" lIns="36000" tIns="36000" rIns="3600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dirty="0">
                <a:ln>
                  <a:noFill/>
                </a:ln>
                <a:solidFill>
                  <a:prstClr val="white"/>
                </a:solidFill>
                <a:uLnTx/>
                <a:uFillTx/>
                <a:latin typeface="Arial" panose="020B0604020202020204"/>
                <a:ea typeface="+mn-ea"/>
                <a:cs typeface="Arial"/>
              </a:rPr>
              <a:t>Register for distribution lists</a:t>
            </a:r>
            <a:br>
              <a:rPr kumimoji="0" lang="en-GB" sz="2000" i="0" u="none" strike="noStrike" cap="none" normalizeH="0" baseline="0" noProof="0" dirty="0">
                <a:ln>
                  <a:noFill/>
                </a:ln>
                <a:solidFill>
                  <a:prstClr val="white"/>
                </a:solidFill>
                <a:uLnTx/>
                <a:uFillTx/>
                <a:latin typeface="Arial" panose="020B0604020202020204"/>
                <a:ea typeface="+mn-ea"/>
                <a:cs typeface="Arial"/>
              </a:rPr>
            </a:br>
            <a:r>
              <a:rPr kumimoji="0" lang="en-GB" i="0" u="none" strike="noStrike" cap="none" normalizeH="0" baseline="0" noProof="0" dirty="0">
                <a:ln>
                  <a:noFill/>
                </a:ln>
                <a:solidFill>
                  <a:prstClr val="white"/>
                </a:solidFill>
                <a:uLnTx/>
                <a:uFillTx/>
                <a:latin typeface="Arial" panose="020B0604020202020204"/>
                <a:ea typeface="+mn-ea"/>
                <a:cs typeface="Arial"/>
              </a:rPr>
              <a:t>response.questback.com/</a:t>
            </a:r>
            <a:r>
              <a:rPr kumimoji="0" lang="en-GB" i="0" u="none" strike="noStrike" cap="none" normalizeH="0" baseline="0" noProof="0" dirty="0" err="1">
                <a:ln>
                  <a:noFill/>
                </a:ln>
                <a:solidFill>
                  <a:prstClr val="white"/>
                </a:solidFill>
                <a:uLnTx/>
                <a:uFillTx/>
                <a:latin typeface="Arial" panose="020B0604020202020204"/>
                <a:ea typeface="+mn-ea"/>
                <a:cs typeface="Arial"/>
              </a:rPr>
              <a:t>dvv</a:t>
            </a:r>
            <a:r>
              <a:rPr kumimoji="0" lang="en-GB" i="0" u="none" strike="noStrike" cap="none" normalizeH="0" baseline="0" noProof="0" dirty="0">
                <a:ln>
                  <a:noFill/>
                </a:ln>
                <a:solidFill>
                  <a:prstClr val="white"/>
                </a:solidFill>
                <a:uLnTx/>
                <a:uFillTx/>
                <a:latin typeface="Arial" panose="020B0604020202020204"/>
                <a:ea typeface="+mn-ea"/>
                <a:cs typeface="Arial"/>
              </a:rPr>
              <a:t>/</a:t>
            </a:r>
            <a:r>
              <a:rPr kumimoji="0" lang="en-GB" i="0" u="none" strike="noStrike" cap="none" normalizeH="0" baseline="0" noProof="0" dirty="0" err="1">
                <a:ln>
                  <a:noFill/>
                </a:ln>
                <a:solidFill>
                  <a:prstClr val="white"/>
                </a:solidFill>
                <a:uLnTx/>
                <a:uFillTx/>
                <a:latin typeface="Arial" panose="020B0604020202020204"/>
                <a:ea typeface="+mn-ea"/>
                <a:cs typeface="Arial"/>
              </a:rPr>
              <a:t>digiensin-jakelulistat</a:t>
            </a:r>
            <a:endParaRPr kumimoji="0" lang="en-GB" i="0" u="none" strike="noStrike" cap="none" normalizeH="0" baseline="0" noProof="0" dirty="0">
              <a:ln>
                <a:noFill/>
              </a:ln>
              <a:solidFill>
                <a:prstClr val="white"/>
              </a:solidFill>
              <a:uLnTx/>
              <a:uFillTx/>
              <a:latin typeface="Arial" panose="020B0604020202020204"/>
              <a:ea typeface="+mn-ea"/>
              <a:cs typeface="Arial"/>
            </a:endParaRPr>
          </a:p>
        </p:txBody>
      </p:sp>
      <p:sp>
        <p:nvSpPr>
          <p:cNvPr id="7" name="Tekstiruutu 6">
            <a:extLst>
              <a:ext uri="{FF2B5EF4-FFF2-40B4-BE49-F238E27FC236}">
                <a16:creationId xmlns:a16="http://schemas.microsoft.com/office/drawing/2014/main" id="{FC9E48BD-EF0E-8794-3F30-95004251D85D}"/>
              </a:ext>
            </a:extLst>
          </p:cNvPr>
          <p:cNvSpPr txBox="1"/>
          <p:nvPr/>
        </p:nvSpPr>
        <p:spPr>
          <a:xfrm>
            <a:off x="640906" y="2824749"/>
            <a:ext cx="3677979" cy="667647"/>
          </a:xfrm>
          <a:prstGeom prst="rect">
            <a:avLst/>
          </a:prstGeom>
          <a:noFill/>
        </p:spPr>
        <p:txBody>
          <a:bodyPr wrap="square" lIns="36000" tIns="36000" rIns="3600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a:ln>
                  <a:noFill/>
                </a:ln>
                <a:solidFill>
                  <a:srgbClr val="003479"/>
                </a:solidFill>
                <a:uLnTx/>
                <a:uFillTx/>
                <a:latin typeface="Arial" panose="020B0604020202020204"/>
                <a:ea typeface="+mn-ea"/>
                <a:cs typeface="+mn-cs"/>
              </a:rPr>
              <a:t>Follow</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8" name="Tekstiruutu 7">
            <a:extLst>
              <a:ext uri="{FF2B5EF4-FFF2-40B4-BE49-F238E27FC236}">
                <a16:creationId xmlns:a16="http://schemas.microsoft.com/office/drawing/2014/main" id="{CC7C930A-61DF-6A40-E58C-22E38058A794}"/>
              </a:ext>
            </a:extLst>
          </p:cNvPr>
          <p:cNvSpPr txBox="1"/>
          <p:nvPr/>
        </p:nvSpPr>
        <p:spPr>
          <a:xfrm>
            <a:off x="4718373" y="2423455"/>
            <a:ext cx="4179129" cy="802587"/>
          </a:xfrm>
          <a:prstGeom prst="rect">
            <a:avLst/>
          </a:prstGeom>
          <a:noFill/>
        </p:spPr>
        <p:txBody>
          <a:bodyPr wrap="square" lIns="36000" tIns="36000" rIns="3600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a:ln>
                  <a:noFill/>
                </a:ln>
                <a:solidFill>
                  <a:srgbClr val="003479"/>
                </a:solidFill>
                <a:uLnTx/>
                <a:uFillTx/>
                <a:latin typeface="Arial" panose="020B0604020202020204"/>
                <a:ea typeface="+mn-ea"/>
                <a:cs typeface="+mn-cs"/>
              </a:rPr>
              <a:t>Participate</a:t>
            </a:r>
          </a:p>
        </p:txBody>
      </p:sp>
      <p:sp>
        <p:nvSpPr>
          <p:cNvPr id="9" name="Kyynel 8">
            <a:extLst>
              <a:ext uri="{FF2B5EF4-FFF2-40B4-BE49-F238E27FC236}">
                <a16:creationId xmlns:a16="http://schemas.microsoft.com/office/drawing/2014/main" id="{7911B8F1-14FC-D7C5-08BE-0D27D89B4240}"/>
              </a:ext>
            </a:extLst>
          </p:cNvPr>
          <p:cNvSpPr/>
          <p:nvPr/>
        </p:nvSpPr>
        <p:spPr>
          <a:xfrm rot="10800000">
            <a:off x="9034084" y="1979656"/>
            <a:ext cx="1690185" cy="1690185"/>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0" name="Kuva 9" descr="Kuva, joka sisältää kohteen kuvio, kuvakaappaus, mustavalkoinen, ommel&#10;&#10;Kuvaus luotu automaattisesti">
            <a:extLst>
              <a:ext uri="{FF2B5EF4-FFF2-40B4-BE49-F238E27FC236}">
                <a16:creationId xmlns:a16="http://schemas.microsoft.com/office/drawing/2014/main" id="{FE7D0F64-4952-432D-16D5-58D879AF0D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8048" y="2326601"/>
            <a:ext cx="1121025" cy="1121025"/>
          </a:xfrm>
          <a:prstGeom prst="rect">
            <a:avLst/>
          </a:prstGeom>
        </p:spPr>
      </p:pic>
      <p:sp>
        <p:nvSpPr>
          <p:cNvPr id="12" name="Tekstiruutu 11">
            <a:extLst>
              <a:ext uri="{FF2B5EF4-FFF2-40B4-BE49-F238E27FC236}">
                <a16:creationId xmlns:a16="http://schemas.microsoft.com/office/drawing/2014/main" id="{039AC354-F3A4-F28C-DB95-9AA7C18CCADB}"/>
              </a:ext>
            </a:extLst>
          </p:cNvPr>
          <p:cNvSpPr txBox="1"/>
          <p:nvPr/>
        </p:nvSpPr>
        <p:spPr>
          <a:xfrm>
            <a:off x="856324" y="3492396"/>
            <a:ext cx="3423354" cy="1000274"/>
          </a:xfrm>
          <a:prstGeom prst="rect">
            <a:avLst/>
          </a:prstGeom>
          <a:noFill/>
        </p:spPr>
        <p:txBody>
          <a:bodyPr wrap="square">
            <a:spAutoFit/>
          </a:bodyPr>
          <a:lstStyle/>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Newsletters, press releases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Project pages and materials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Social media: @dvvfi, #DigiEnsin</a:t>
            </a:r>
          </a:p>
        </p:txBody>
      </p:sp>
      <p:sp>
        <p:nvSpPr>
          <p:cNvPr id="14" name="Tekstiruutu 13">
            <a:extLst>
              <a:ext uri="{FF2B5EF4-FFF2-40B4-BE49-F238E27FC236}">
                <a16:creationId xmlns:a16="http://schemas.microsoft.com/office/drawing/2014/main" id="{0C2D5906-1C85-F20C-27AA-96BA500D0621}"/>
              </a:ext>
            </a:extLst>
          </p:cNvPr>
          <p:cNvSpPr txBox="1"/>
          <p:nvPr/>
        </p:nvSpPr>
        <p:spPr>
          <a:xfrm>
            <a:off x="5098039" y="3170937"/>
            <a:ext cx="3900012" cy="1554272"/>
          </a:xfrm>
          <a:prstGeom prst="rect">
            <a:avLst/>
          </a:prstGeom>
          <a:noFill/>
        </p:spPr>
        <p:txBody>
          <a:bodyPr wrap="square">
            <a:spAutoFit/>
          </a:bodyPr>
          <a:lstStyle/>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Project presentations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Suomi.fi Messages info events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Cooperation in development, communication and organising digital support</a:t>
            </a:r>
          </a:p>
        </p:txBody>
      </p:sp>
    </p:spTree>
    <p:extLst>
      <p:ext uri="{BB962C8B-B14F-4D97-AF65-F5344CB8AC3E}">
        <p14:creationId xmlns:p14="http://schemas.microsoft.com/office/powerpoint/2010/main" val="298641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F2CCBB7-0649-479D-BAE2-F782F41DF4B0}"/>
              </a:ext>
            </a:extLst>
          </p:cNvPr>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4682456-4034-4C02-AD21-DD7C6F921E77}" type="datetime1">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19.3.2026</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
        <p:nvSpPr>
          <p:cNvPr id="3" name="Alatunnisteen paikkamerkki 2">
            <a:extLst>
              <a:ext uri="{FF2B5EF4-FFF2-40B4-BE49-F238E27FC236}">
                <a16:creationId xmlns:a16="http://schemas.microsoft.com/office/drawing/2014/main" id="{D4ED0783-EF03-4439-AC44-C282421639DC}"/>
              </a:ext>
            </a:extLst>
          </p:cNvPr>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noFill/>
                <a:effectLst/>
                <a:uLnTx/>
                <a:uFillTx/>
                <a:latin typeface="Arial" panose="020B0604020202020204"/>
                <a:ea typeface="+mn-ea"/>
                <a:cs typeface="+mn-cs"/>
              </a:rPr>
              <a:t>[Esittäjä, Esityksen nimi]</a:t>
            </a:r>
          </a:p>
        </p:txBody>
      </p:sp>
      <p:sp>
        <p:nvSpPr>
          <p:cNvPr id="4" name="Dian numeron paikkamerkki 3">
            <a:extLst>
              <a:ext uri="{FF2B5EF4-FFF2-40B4-BE49-F238E27FC236}">
                <a16:creationId xmlns:a16="http://schemas.microsoft.com/office/drawing/2014/main" id="{D21D6F05-BBB1-4A06-9927-993F94F7A587}"/>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5F78A3E-67B5-441D-9AF3-57337B6D95FC}" type="slidenum">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378843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5" name="Vapaamuotoinen: Muoto 14">
            <a:extLst>
              <a:ext uri="{FF2B5EF4-FFF2-40B4-BE49-F238E27FC236}">
                <a16:creationId xmlns:a16="http://schemas.microsoft.com/office/drawing/2014/main" id="{332F3052-8C37-0643-B88B-156E3435596A}"/>
              </a:ext>
            </a:extLst>
          </p:cNvPr>
          <p:cNvSpPr>
            <a:spLocks/>
          </p:cNvSpPr>
          <p:nvPr/>
        </p:nvSpPr>
        <p:spPr>
          <a:xfrm rot="17453783">
            <a:off x="7154408" y="1468210"/>
            <a:ext cx="4352861" cy="4357958"/>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isällön paikkamerkki 2">
            <a:extLst>
              <a:ext uri="{FF2B5EF4-FFF2-40B4-BE49-F238E27FC236}">
                <a16:creationId xmlns:a16="http://schemas.microsoft.com/office/drawing/2014/main" id="{79F6460E-8BF6-A2F0-885F-14390A05DCCB}"/>
              </a:ext>
            </a:extLst>
          </p:cNvPr>
          <p:cNvSpPr txBox="1">
            <a:spLocks/>
          </p:cNvSpPr>
          <p:nvPr/>
        </p:nvSpPr>
        <p:spPr>
          <a:xfrm>
            <a:off x="567629" y="1601432"/>
            <a:ext cx="6741037" cy="4166344"/>
          </a:xfrm>
          <a:prstGeom prst="rect">
            <a:avLst/>
          </a:prstGeom>
        </p:spPr>
        <p:txBody>
          <a:bodyPr vert="horz" lIns="91440" tIns="45720" rIns="91440" bIns="45720" rtlCol="0" anchor="t">
            <a:noAutofit/>
          </a:bodyPr>
          <a:lstStyle>
            <a:defPPr>
              <a:defRPr lang="fi-FI"/>
            </a:defPPr>
            <a:lvl1pPr marL="0" algn="l"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200" b="0" i="0" u="none" strike="noStrike" cap="none" normalizeH="0" baseline="0" noProof="0" dirty="0">
                <a:ln>
                  <a:noFill/>
                </a:ln>
                <a:solidFill>
                  <a:srgbClr val="003479"/>
                </a:solidFill>
                <a:uLnTx/>
                <a:uFillTx/>
                <a:latin typeface="Arial" panose="020B0604020202020204"/>
                <a:ea typeface="+mn-ea"/>
                <a:cs typeface="+mn-cs"/>
              </a:rPr>
              <a:t>In line with the Government Programme, Finland will gradually shift to prioritising digital services in official transactions. Legislation will be amended to make digital official communications the primary channel.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srgbClr val="003479"/>
              </a:solidFill>
              <a:effectLst/>
              <a:uLnTx/>
              <a:uFillTx/>
              <a:latin typeface="Arial" panose="020B0604020202020204"/>
              <a:ea typeface="+mn-ea"/>
              <a:cs typeface="+mn-cs"/>
            </a:endParaRPr>
          </a:p>
          <a:p>
            <a:pPr lvl="0">
              <a:defRPr/>
            </a:pPr>
            <a:r>
              <a:rPr kumimoji="0" lang="en-US" sz="2200" b="1" i="0" u="none" strike="noStrike" cap="none" normalizeH="0" baseline="0" noProof="0" dirty="0">
                <a:ln>
                  <a:noFill/>
                </a:ln>
                <a:solidFill>
                  <a:srgbClr val="003479"/>
                </a:solidFill>
                <a:uLnTx/>
                <a:uFillTx/>
                <a:latin typeface="Arial" panose="020B0604020202020204"/>
                <a:ea typeface="+mn-ea"/>
                <a:cs typeface="+mn-cs"/>
              </a:rPr>
              <a:t>Starting from 14 April 2026</a:t>
            </a:r>
            <a:r>
              <a:rPr kumimoji="0" lang="en-GB" sz="2200" b="1" i="0" u="none" strike="noStrike" cap="none" normalizeH="0" baseline="0" noProof="0" dirty="0">
                <a:ln>
                  <a:noFill/>
                </a:ln>
                <a:solidFill>
                  <a:srgbClr val="003479"/>
                </a:solidFill>
                <a:uLnTx/>
                <a:uFillTx/>
                <a:latin typeface="Arial" panose="020B0604020202020204"/>
                <a:ea typeface="+mn-ea"/>
                <a:cs typeface="+mn-cs"/>
              </a:rPr>
              <a:t>,</a:t>
            </a:r>
            <a:r>
              <a:rPr lang="en-US" sz="2200" b="1" dirty="0">
                <a:solidFill>
                  <a:srgbClr val="003479"/>
                </a:solidFill>
              </a:rPr>
              <a:t> </a:t>
            </a:r>
            <a:r>
              <a:rPr lang="en-US" sz="2200" dirty="0">
                <a:solidFill>
                  <a:srgbClr val="003479"/>
                </a:solidFill>
              </a:rPr>
              <a:t>when legislation on the digital priority of official mail comes into force,</a:t>
            </a:r>
            <a:r>
              <a:rPr kumimoji="0" lang="en-GB" sz="2200" i="0" u="none" strike="noStrike" cap="none" normalizeH="0" baseline="0" noProof="0" dirty="0">
                <a:ln>
                  <a:noFill/>
                </a:ln>
                <a:solidFill>
                  <a:srgbClr val="003479"/>
                </a:solidFill>
                <a:uLnTx/>
                <a:uFillTx/>
                <a:latin typeface="Arial" panose="020B0604020202020204"/>
                <a:ea typeface="+mn-ea"/>
                <a:cs typeface="+mn-cs"/>
              </a:rPr>
              <a:t> </a:t>
            </a:r>
            <a:r>
              <a:rPr kumimoji="0" lang="en-GB" sz="2200" b="1" i="0" u="none" strike="noStrike" cap="none" normalizeH="0" baseline="0" noProof="0" dirty="0">
                <a:ln>
                  <a:noFill/>
                </a:ln>
                <a:solidFill>
                  <a:srgbClr val="003479"/>
                </a:solidFill>
                <a:uLnTx/>
                <a:uFillTx/>
                <a:latin typeface="Arial" panose="020B0604020202020204"/>
                <a:ea typeface="+mn-ea"/>
                <a:cs typeface="+mn-cs"/>
              </a:rPr>
              <a:t>digital service users</a:t>
            </a:r>
            <a:r>
              <a:rPr kumimoji="0" lang="en-GB" sz="2200" i="0" u="none" strike="noStrike" cap="none" normalizeH="0" baseline="0" noProof="0" dirty="0">
                <a:ln>
                  <a:noFill/>
                </a:ln>
                <a:solidFill>
                  <a:srgbClr val="003479"/>
                </a:solidFill>
                <a:uLnTx/>
                <a:uFillTx/>
                <a:latin typeface="Arial" panose="020B0604020202020204"/>
                <a:ea typeface="+mn-ea"/>
                <a:cs typeface="+mn-cs"/>
              </a:rPr>
              <a:t> will receive official mail (e.g. decisions) </a:t>
            </a:r>
            <a:r>
              <a:rPr kumimoji="0" lang="en-GB" sz="2200" b="1" i="0" u="none" strike="noStrike" cap="none" normalizeH="0" baseline="0" noProof="0" dirty="0">
                <a:ln>
                  <a:noFill/>
                </a:ln>
                <a:solidFill>
                  <a:srgbClr val="003479"/>
                </a:solidFill>
                <a:uLnTx/>
                <a:uFillTx/>
                <a:latin typeface="Arial" panose="020B0604020202020204"/>
                <a:ea typeface="+mn-ea"/>
                <a:cs typeface="+mn-cs"/>
              </a:rPr>
              <a:t>primarily digitally</a:t>
            </a:r>
            <a:r>
              <a:rPr kumimoji="0" lang="en-GB" sz="2200" i="0" u="none" strike="noStrike" cap="none" normalizeH="0" baseline="0" noProof="0" dirty="0">
                <a:ln>
                  <a:noFill/>
                </a:ln>
                <a:solidFill>
                  <a:srgbClr val="003479"/>
                </a:solidFill>
                <a:uLnTx/>
                <a:uFillTx/>
                <a:latin typeface="Arial" panose="020B0604020202020204"/>
                <a:ea typeface="+mn-ea"/>
                <a:cs typeface="+mn-cs"/>
              </a:rPr>
              <a:t> instead of paper mail.</a:t>
            </a:r>
            <a:r>
              <a:rPr kumimoji="0" lang="en-GB" sz="2200" b="0" i="0" u="none" strike="noStrike" cap="none" normalizeH="0" baseline="0" noProof="0" dirty="0">
                <a:ln>
                  <a:noFill/>
                </a:ln>
                <a:solidFill>
                  <a:srgbClr val="003479"/>
                </a:solidFill>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srgbClr val="003479"/>
              </a:solidFill>
              <a:effectLst/>
              <a:uLnTx/>
              <a:uFillTx/>
              <a:latin typeface="Arial" panose="020B0604020202020204"/>
              <a:ea typeface="+mn-ea"/>
              <a:cs typeface="+mn-cs"/>
            </a:endParaRPr>
          </a:p>
          <a:p>
            <a:pPr lvl="0">
              <a:defRPr/>
            </a:pPr>
            <a:r>
              <a:rPr kumimoji="0" lang="en-US" sz="2200" b="0" i="0" u="none" strike="noStrike" cap="none" normalizeH="0" baseline="0" noProof="0" dirty="0">
                <a:ln>
                  <a:noFill/>
                </a:ln>
                <a:solidFill>
                  <a:srgbClr val="003479"/>
                </a:solidFill>
                <a:uLnTx/>
                <a:uFillTx/>
                <a:latin typeface="Arial" panose="020B0604020202020204"/>
                <a:ea typeface="+mn-ea"/>
                <a:cs typeface="+mn-cs"/>
              </a:rPr>
              <a:t>A person who uses digital services is guided to start using Suomi.fi Messages when they strongly authenticate themselves in an electronic public administration service.</a:t>
            </a:r>
            <a:endParaRPr kumimoji="0" lang="en-GB" sz="2200" b="0" i="0" u="none" strike="noStrike" cap="none" normalizeH="0" baseline="0" noProof="0" dirty="0">
              <a:ln>
                <a:noFill/>
              </a:ln>
              <a:solidFill>
                <a:srgbClr val="003479"/>
              </a:solidFill>
              <a:uLnTx/>
              <a:uFillTx/>
              <a:latin typeface="Arial" panose="020B0604020202020204"/>
              <a:ea typeface="+mn-ea"/>
              <a:cs typeface="+mn-cs"/>
            </a:endParaRPr>
          </a:p>
        </p:txBody>
      </p:sp>
      <p:sp>
        <p:nvSpPr>
          <p:cNvPr id="9" name="Otsikko 4">
            <a:extLst>
              <a:ext uri="{FF2B5EF4-FFF2-40B4-BE49-F238E27FC236}">
                <a16:creationId xmlns:a16="http://schemas.microsoft.com/office/drawing/2014/main" id="{F5202633-44AE-A490-4F27-60F973F296F2}"/>
              </a:ext>
            </a:extLst>
          </p:cNvPr>
          <p:cNvSpPr txBox="1">
            <a:spLocks/>
          </p:cNvSpPr>
          <p:nvPr/>
        </p:nvSpPr>
        <p:spPr>
          <a:xfrm>
            <a:off x="506664" y="227844"/>
            <a:ext cx="10989936" cy="764720"/>
          </a:xfrm>
          <a:prstGeom prst="rect">
            <a:avLst/>
          </a:prstGeom>
        </p:spPr>
        <p:txBody>
          <a:bodyPr vert="horz" lIns="91440" tIns="45720" rIns="91440" bIns="45720" rtlCol="0" anchor="b">
            <a:normAutofit/>
          </a:bodyPr>
          <a:lstStyle>
            <a:lvl1pPr algn="l" defTabSz="609585" rtl="0" eaLnBrk="1" latinLnBrk="0" hangingPunct="1">
              <a:spcBef>
                <a:spcPct val="0"/>
              </a:spcBef>
              <a:buNone/>
              <a:defRPr sz="4000" b="1" i="0" kern="1200">
                <a:solidFill>
                  <a:srgbClr val="007770"/>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GB" sz="3200" b="1" i="0" u="none" strike="noStrike" cap="none" normalizeH="0" baseline="0" noProof="0">
                <a:ln>
                  <a:noFill/>
                </a:ln>
                <a:solidFill>
                  <a:srgbClr val="003479"/>
                </a:solidFill>
                <a:uLnTx/>
                <a:uFillTx/>
                <a:latin typeface="Arial" panose="020B0604020202020204"/>
                <a:ea typeface="+mj-ea"/>
                <a:cs typeface="+mj-cs"/>
              </a:rPr>
              <a:t>What is the Digital First change about?</a:t>
            </a:r>
          </a:p>
        </p:txBody>
      </p:sp>
      <p:sp>
        <p:nvSpPr>
          <p:cNvPr id="108" name="Vapaamuotoinen: Muoto 107">
            <a:extLst>
              <a:ext uri="{FF2B5EF4-FFF2-40B4-BE49-F238E27FC236}">
                <a16:creationId xmlns:a16="http://schemas.microsoft.com/office/drawing/2014/main" id="{FE564ED7-3BFA-226F-6BE3-A98F41BF007E}"/>
              </a:ext>
            </a:extLst>
          </p:cNvPr>
          <p:cNvSpPr/>
          <p:nvPr/>
        </p:nvSpPr>
        <p:spPr>
          <a:xfrm rot="19918147">
            <a:off x="8392589" y="2218682"/>
            <a:ext cx="442169" cy="195262"/>
          </a:xfrm>
          <a:custGeom>
            <a:avLst/>
            <a:gdLst>
              <a:gd name="connsiteX0" fmla="*/ 0 w 498157"/>
              <a:gd name="connsiteY0" fmla="*/ 7620 h 202882"/>
              <a:gd name="connsiteX1" fmla="*/ 248603 w 498157"/>
              <a:gd name="connsiteY1" fmla="*/ 202882 h 202882"/>
              <a:gd name="connsiteX2" fmla="*/ 498158 w 498157"/>
              <a:gd name="connsiteY2" fmla="*/ 0 h 202882"/>
              <a:gd name="connsiteX0" fmla="*/ 0 w 442169"/>
              <a:gd name="connsiteY0" fmla="*/ 0 h 195262"/>
              <a:gd name="connsiteX1" fmla="*/ 248603 w 442169"/>
              <a:gd name="connsiteY1" fmla="*/ 195262 h 195262"/>
              <a:gd name="connsiteX2" fmla="*/ 442169 w 442169"/>
              <a:gd name="connsiteY2" fmla="*/ 48899 h 195262"/>
            </a:gdLst>
            <a:ahLst/>
            <a:cxnLst>
              <a:cxn ang="0">
                <a:pos x="connsiteX0" y="connsiteY0"/>
              </a:cxn>
              <a:cxn ang="0">
                <a:pos x="connsiteX1" y="connsiteY1"/>
              </a:cxn>
              <a:cxn ang="0">
                <a:pos x="connsiteX2" y="connsiteY2"/>
              </a:cxn>
            </a:cxnLst>
            <a:rect l="l" t="t" r="r" b="b"/>
            <a:pathLst>
              <a:path w="442169" h="195262">
                <a:moveTo>
                  <a:pt x="0" y="0"/>
                </a:moveTo>
                <a:lnTo>
                  <a:pt x="248603" y="195262"/>
                </a:lnTo>
                <a:cubicBezTo>
                  <a:pt x="331470" y="127635"/>
                  <a:pt x="358349" y="116526"/>
                  <a:pt x="442169" y="48899"/>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1" name="Vapaamuotoinen: Muoto 130">
            <a:extLst>
              <a:ext uri="{FF2B5EF4-FFF2-40B4-BE49-F238E27FC236}">
                <a16:creationId xmlns:a16="http://schemas.microsoft.com/office/drawing/2014/main" id="{091FCB87-4E88-509E-311B-FA7D88EC13A0}"/>
              </a:ext>
            </a:extLst>
          </p:cNvPr>
          <p:cNvSpPr/>
          <p:nvPr/>
        </p:nvSpPr>
        <p:spPr>
          <a:xfrm rot="19918147">
            <a:off x="8404845" y="2182124"/>
            <a:ext cx="515303" cy="344805"/>
          </a:xfrm>
          <a:custGeom>
            <a:avLst/>
            <a:gdLst>
              <a:gd name="connsiteX0" fmla="*/ 952 w 515303"/>
              <a:gd name="connsiteY0" fmla="*/ 0 h 344805"/>
              <a:gd name="connsiteX1" fmla="*/ 955 w 515303"/>
              <a:gd name="connsiteY1" fmla="*/ 952 h 344805"/>
              <a:gd name="connsiteX2" fmla="*/ 0 w 515303"/>
              <a:gd name="connsiteY2" fmla="*/ 952 h 344805"/>
              <a:gd name="connsiteX3" fmla="*/ 332806 w 515303"/>
              <a:gd name="connsiteY3" fmla="*/ 952 h 344805"/>
              <a:gd name="connsiteX4" fmla="*/ 515303 w 515303"/>
              <a:gd name="connsiteY4" fmla="*/ 98113 h 344805"/>
              <a:gd name="connsiteX5" fmla="*/ 515303 w 515303"/>
              <a:gd name="connsiteY5" fmla="*/ 344805 h 344805"/>
              <a:gd name="connsiteX6" fmla="*/ 1905 w 515303"/>
              <a:gd name="connsiteY6" fmla="*/ 344805 h 344805"/>
              <a:gd name="connsiteX7" fmla="*/ 955 w 515303"/>
              <a:gd name="connsiteY7" fmla="*/ 952 h 34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303" h="344805">
                <a:moveTo>
                  <a:pt x="952" y="0"/>
                </a:moveTo>
                <a:lnTo>
                  <a:pt x="955" y="952"/>
                </a:lnTo>
                <a:lnTo>
                  <a:pt x="0" y="952"/>
                </a:lnTo>
                <a:close/>
                <a:moveTo>
                  <a:pt x="332806" y="952"/>
                </a:moveTo>
                <a:lnTo>
                  <a:pt x="515303" y="98113"/>
                </a:lnTo>
                <a:lnTo>
                  <a:pt x="515303" y="344805"/>
                </a:lnTo>
                <a:cubicBezTo>
                  <a:pt x="343853" y="344805"/>
                  <a:pt x="172403" y="344805"/>
                  <a:pt x="1905" y="344805"/>
                </a:cubicBezTo>
                <a:lnTo>
                  <a:pt x="955" y="952"/>
                </a:lnTo>
                <a:close/>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Kuva 3">
            <a:extLst>
              <a:ext uri="{FF2B5EF4-FFF2-40B4-BE49-F238E27FC236}">
                <a16:creationId xmlns:a16="http://schemas.microsoft.com/office/drawing/2014/main" id="{EC5F60E1-A225-E79E-FE4E-8C13E539F4BF}"/>
              </a:ext>
            </a:extLst>
          </p:cNvPr>
          <p:cNvGrpSpPr/>
          <p:nvPr/>
        </p:nvGrpSpPr>
        <p:grpSpPr>
          <a:xfrm>
            <a:off x="9491058" y="3456125"/>
            <a:ext cx="1218632" cy="2070332"/>
            <a:chOff x="9412842" y="3393477"/>
            <a:chExt cx="1218632" cy="2070332"/>
          </a:xfrm>
          <a:noFill/>
        </p:grpSpPr>
        <p:sp>
          <p:nvSpPr>
            <p:cNvPr id="16" name="Vapaamuotoinen: Muoto 15">
              <a:extLst>
                <a:ext uri="{FF2B5EF4-FFF2-40B4-BE49-F238E27FC236}">
                  <a16:creationId xmlns:a16="http://schemas.microsoft.com/office/drawing/2014/main" id="{F991DE5D-C1A7-B47B-64DB-8AC08F54E2E5}"/>
                </a:ext>
              </a:extLst>
            </p:cNvPr>
            <p:cNvSpPr/>
            <p:nvPr/>
          </p:nvSpPr>
          <p:spPr>
            <a:xfrm>
              <a:off x="9421792" y="3735052"/>
              <a:ext cx="1199241" cy="14915"/>
            </a:xfrm>
            <a:custGeom>
              <a:avLst/>
              <a:gdLst>
                <a:gd name="connsiteX0" fmla="*/ 0 w 1199241"/>
                <a:gd name="connsiteY0" fmla="*/ 0 h 14915"/>
                <a:gd name="connsiteX1" fmla="*/ 1199242 w 1199241"/>
                <a:gd name="connsiteY1" fmla="*/ 0 h 14915"/>
              </a:gdLst>
              <a:ahLst/>
              <a:cxnLst>
                <a:cxn ang="0">
                  <a:pos x="connsiteX0" y="connsiteY0"/>
                </a:cxn>
                <a:cxn ang="0">
                  <a:pos x="connsiteX1" y="connsiteY1"/>
                </a:cxn>
              </a:cxnLst>
              <a:rect l="l" t="t" r="r" b="b"/>
              <a:pathLst>
                <a:path w="1199241" h="14915">
                  <a:moveTo>
                    <a:pt x="0" y="0"/>
                  </a:moveTo>
                  <a:lnTo>
                    <a:pt x="119924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7" name="Kuva 3">
              <a:extLst>
                <a:ext uri="{FF2B5EF4-FFF2-40B4-BE49-F238E27FC236}">
                  <a16:creationId xmlns:a16="http://schemas.microsoft.com/office/drawing/2014/main" id="{8DF80E3A-20DB-CFF4-A785-320DCE5040A4}"/>
                </a:ext>
              </a:extLst>
            </p:cNvPr>
            <p:cNvGrpSpPr/>
            <p:nvPr/>
          </p:nvGrpSpPr>
          <p:grpSpPr>
            <a:xfrm>
              <a:off x="9412842" y="3393477"/>
              <a:ext cx="1218632" cy="2070332"/>
              <a:chOff x="9412842" y="3393477"/>
              <a:chExt cx="1218632" cy="2070332"/>
            </a:xfrm>
            <a:noFill/>
          </p:grpSpPr>
          <p:sp>
            <p:nvSpPr>
              <p:cNvPr id="18" name="Vapaamuotoinen: Muoto 17">
                <a:extLst>
                  <a:ext uri="{FF2B5EF4-FFF2-40B4-BE49-F238E27FC236}">
                    <a16:creationId xmlns:a16="http://schemas.microsoft.com/office/drawing/2014/main" id="{93F30C3E-A879-8BAB-31A4-351B8B92BBFE}"/>
                  </a:ext>
                </a:extLst>
              </p:cNvPr>
              <p:cNvSpPr/>
              <p:nvPr/>
            </p:nvSpPr>
            <p:spPr>
              <a:xfrm>
                <a:off x="9412842" y="3393477"/>
                <a:ext cx="1218632" cy="2070332"/>
              </a:xfrm>
              <a:custGeom>
                <a:avLst/>
                <a:gdLst>
                  <a:gd name="connsiteX0" fmla="*/ 1062015 w 1218632"/>
                  <a:gd name="connsiteY0" fmla="*/ 0 h 2070332"/>
                  <a:gd name="connsiteX1" fmla="*/ 1218633 w 1218632"/>
                  <a:gd name="connsiteY1" fmla="*/ 156617 h 2070332"/>
                  <a:gd name="connsiteX2" fmla="*/ 1218633 w 1218632"/>
                  <a:gd name="connsiteY2" fmla="*/ 1913716 h 2070332"/>
                  <a:gd name="connsiteX3" fmla="*/ 1062015 w 1218632"/>
                  <a:gd name="connsiteY3" fmla="*/ 2070333 h 2070332"/>
                  <a:gd name="connsiteX4" fmla="*/ 156617 w 1218632"/>
                  <a:gd name="connsiteY4" fmla="*/ 2070333 h 2070332"/>
                  <a:gd name="connsiteX5" fmla="*/ 0 w 1218632"/>
                  <a:gd name="connsiteY5" fmla="*/ 1913715 h 2070332"/>
                  <a:gd name="connsiteX6" fmla="*/ 0 w 1218632"/>
                  <a:gd name="connsiteY6" fmla="*/ 156617 h 2070332"/>
                  <a:gd name="connsiteX7" fmla="*/ 156617 w 1218632"/>
                  <a:gd name="connsiteY7" fmla="*/ 0 h 20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32" h="2070332">
                    <a:moveTo>
                      <a:pt x="1062015" y="0"/>
                    </a:moveTo>
                    <a:cubicBezTo>
                      <a:pt x="1148513" y="0"/>
                      <a:pt x="1218633" y="70120"/>
                      <a:pt x="1218633" y="156617"/>
                    </a:cubicBezTo>
                    <a:lnTo>
                      <a:pt x="1218633" y="1913716"/>
                    </a:lnTo>
                    <a:cubicBezTo>
                      <a:pt x="1218633" y="2000213"/>
                      <a:pt x="1148513" y="2070333"/>
                      <a:pt x="1062015" y="2070333"/>
                    </a:cubicBezTo>
                    <a:lnTo>
                      <a:pt x="156617" y="2070333"/>
                    </a:lnTo>
                    <a:cubicBezTo>
                      <a:pt x="70120" y="2070333"/>
                      <a:pt x="0" y="2000213"/>
                      <a:pt x="0" y="1913715"/>
                    </a:cubicBezTo>
                    <a:lnTo>
                      <a:pt x="0" y="156617"/>
                    </a:lnTo>
                    <a:cubicBezTo>
                      <a:pt x="0" y="70120"/>
                      <a:pt x="70120" y="0"/>
                      <a:pt x="156617" y="0"/>
                    </a:cubicBezTo>
                    <a:close/>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Vapaamuotoinen: Muoto 18">
                <a:extLst>
                  <a:ext uri="{FF2B5EF4-FFF2-40B4-BE49-F238E27FC236}">
                    <a16:creationId xmlns:a16="http://schemas.microsoft.com/office/drawing/2014/main" id="{EC33CDDB-619C-873E-7BDF-D4544E249A70}"/>
                  </a:ext>
                </a:extLst>
              </p:cNvPr>
              <p:cNvSpPr/>
              <p:nvPr/>
            </p:nvSpPr>
            <p:spPr>
              <a:xfrm>
                <a:off x="9421792" y="5195323"/>
                <a:ext cx="1199241" cy="14915"/>
              </a:xfrm>
              <a:custGeom>
                <a:avLst/>
                <a:gdLst>
                  <a:gd name="connsiteX0" fmla="*/ 0 w 1199241"/>
                  <a:gd name="connsiteY0" fmla="*/ 0 h 14915"/>
                  <a:gd name="connsiteX1" fmla="*/ 1199242 w 1199241"/>
                  <a:gd name="connsiteY1" fmla="*/ 0 h 14915"/>
                </a:gdLst>
                <a:ahLst/>
                <a:cxnLst>
                  <a:cxn ang="0">
                    <a:pos x="connsiteX0" y="connsiteY0"/>
                  </a:cxn>
                  <a:cxn ang="0">
                    <a:pos x="connsiteX1" y="connsiteY1"/>
                  </a:cxn>
                </a:cxnLst>
                <a:rect l="l" t="t" r="r" b="b"/>
                <a:pathLst>
                  <a:path w="1199241" h="14915">
                    <a:moveTo>
                      <a:pt x="0" y="0"/>
                    </a:moveTo>
                    <a:lnTo>
                      <a:pt x="119924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Vapaamuotoinen: Muoto 19">
                <a:extLst>
                  <a:ext uri="{FF2B5EF4-FFF2-40B4-BE49-F238E27FC236}">
                    <a16:creationId xmlns:a16="http://schemas.microsoft.com/office/drawing/2014/main" id="{6D70262C-AAC1-5153-6132-47AB9533ABB5}"/>
                  </a:ext>
                </a:extLst>
              </p:cNvPr>
              <p:cNvSpPr/>
              <p:nvPr/>
            </p:nvSpPr>
            <p:spPr>
              <a:xfrm>
                <a:off x="9960257" y="5335532"/>
                <a:ext cx="122310" cy="14915"/>
              </a:xfrm>
              <a:custGeom>
                <a:avLst/>
                <a:gdLst>
                  <a:gd name="connsiteX0" fmla="*/ 0 w 122310"/>
                  <a:gd name="connsiteY0" fmla="*/ 0 h 14915"/>
                  <a:gd name="connsiteX1" fmla="*/ 122311 w 122310"/>
                  <a:gd name="connsiteY1" fmla="*/ 0 h 14915"/>
                </a:gdLst>
                <a:ahLst/>
                <a:cxnLst>
                  <a:cxn ang="0">
                    <a:pos x="connsiteX0" y="connsiteY0"/>
                  </a:cxn>
                  <a:cxn ang="0">
                    <a:pos x="connsiteX1" y="connsiteY1"/>
                  </a:cxn>
                </a:cxnLst>
                <a:rect l="l" t="t" r="r" b="b"/>
                <a:pathLst>
                  <a:path w="122310" h="14915">
                    <a:moveTo>
                      <a:pt x="0" y="0"/>
                    </a:moveTo>
                    <a:lnTo>
                      <a:pt x="122311"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1" name="Kuva 3">
                <a:extLst>
                  <a:ext uri="{FF2B5EF4-FFF2-40B4-BE49-F238E27FC236}">
                    <a16:creationId xmlns:a16="http://schemas.microsoft.com/office/drawing/2014/main" id="{6926FA8B-785E-9966-7722-F2C2AE68DD00}"/>
                  </a:ext>
                </a:extLst>
              </p:cNvPr>
              <p:cNvGrpSpPr/>
              <p:nvPr/>
            </p:nvGrpSpPr>
            <p:grpSpPr>
              <a:xfrm>
                <a:off x="9785741" y="3573960"/>
                <a:ext cx="471343" cy="14915"/>
                <a:chOff x="9785741" y="3573960"/>
                <a:chExt cx="471343" cy="14915"/>
              </a:xfrm>
              <a:noFill/>
            </p:grpSpPr>
            <p:sp>
              <p:nvSpPr>
                <p:cNvPr id="22" name="Vapaamuotoinen: Muoto 21">
                  <a:extLst>
                    <a:ext uri="{FF2B5EF4-FFF2-40B4-BE49-F238E27FC236}">
                      <a16:creationId xmlns:a16="http://schemas.microsoft.com/office/drawing/2014/main" id="{3871A2B1-8436-078C-0B24-D590455D5132}"/>
                    </a:ext>
                  </a:extLst>
                </p:cNvPr>
                <p:cNvSpPr/>
                <p:nvPr/>
              </p:nvSpPr>
              <p:spPr>
                <a:xfrm>
                  <a:off x="9930426" y="3573960"/>
                  <a:ext cx="326659" cy="14915"/>
                </a:xfrm>
                <a:custGeom>
                  <a:avLst/>
                  <a:gdLst>
                    <a:gd name="connsiteX0" fmla="*/ 0 w 326659"/>
                    <a:gd name="connsiteY0" fmla="*/ 0 h 14915"/>
                    <a:gd name="connsiteX1" fmla="*/ 326659 w 326659"/>
                    <a:gd name="connsiteY1" fmla="*/ 0 h 14915"/>
                  </a:gdLst>
                  <a:ahLst/>
                  <a:cxnLst>
                    <a:cxn ang="0">
                      <a:pos x="connsiteX0" y="connsiteY0"/>
                    </a:cxn>
                    <a:cxn ang="0">
                      <a:pos x="connsiteX1" y="connsiteY1"/>
                    </a:cxn>
                  </a:cxnLst>
                  <a:rect l="l" t="t" r="r" b="b"/>
                  <a:pathLst>
                    <a:path w="326659" h="14915">
                      <a:moveTo>
                        <a:pt x="0" y="0"/>
                      </a:moveTo>
                      <a:lnTo>
                        <a:pt x="326659"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Vapaamuotoinen: Muoto 23">
                  <a:extLst>
                    <a:ext uri="{FF2B5EF4-FFF2-40B4-BE49-F238E27FC236}">
                      <a16:creationId xmlns:a16="http://schemas.microsoft.com/office/drawing/2014/main" id="{6EF5F3AE-DE29-DE60-84E4-B4D5412655EB}"/>
                    </a:ext>
                  </a:extLst>
                </p:cNvPr>
                <p:cNvSpPr/>
                <p:nvPr/>
              </p:nvSpPr>
              <p:spPr>
                <a:xfrm>
                  <a:off x="9785741" y="3573960"/>
                  <a:ext cx="14915" cy="14915"/>
                </a:xfrm>
                <a:custGeom>
                  <a:avLst/>
                  <a:gdLst>
                    <a:gd name="connsiteX0" fmla="*/ 0 w 14915"/>
                    <a:gd name="connsiteY0" fmla="*/ 0 h 14915"/>
                    <a:gd name="connsiteX1" fmla="*/ 0 w 14915"/>
                    <a:gd name="connsiteY1" fmla="*/ 0 h 14915"/>
                  </a:gdLst>
                  <a:ahLst/>
                  <a:cxnLst>
                    <a:cxn ang="0">
                      <a:pos x="connsiteX0" y="connsiteY0"/>
                    </a:cxn>
                    <a:cxn ang="0">
                      <a:pos x="connsiteX1" y="connsiteY1"/>
                    </a:cxn>
                  </a:cxnLst>
                  <a:rect l="l" t="t" r="r" b="b"/>
                  <a:pathLst>
                    <a:path w="14915" h="14915">
                      <a:moveTo>
                        <a:pt x="0" y="0"/>
                      </a:moveTo>
                      <a:lnTo>
                        <a:pt x="0"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grpSp>
        <p:nvGrpSpPr>
          <p:cNvPr id="30" name="Kuva 3">
            <a:extLst>
              <a:ext uri="{FF2B5EF4-FFF2-40B4-BE49-F238E27FC236}">
                <a16:creationId xmlns:a16="http://schemas.microsoft.com/office/drawing/2014/main" id="{3969DC55-97C3-E86C-6830-EA8CFDD7AD42}"/>
              </a:ext>
            </a:extLst>
          </p:cNvPr>
          <p:cNvGrpSpPr/>
          <p:nvPr/>
        </p:nvGrpSpPr>
        <p:grpSpPr>
          <a:xfrm>
            <a:off x="10737145" y="3090060"/>
            <a:ext cx="271470" cy="349033"/>
            <a:chOff x="10612084" y="3022070"/>
            <a:chExt cx="271470" cy="349033"/>
          </a:xfrm>
        </p:grpSpPr>
        <p:sp>
          <p:nvSpPr>
            <p:cNvPr id="31" name="Vapaamuotoinen: Muoto 30">
              <a:extLst>
                <a:ext uri="{FF2B5EF4-FFF2-40B4-BE49-F238E27FC236}">
                  <a16:creationId xmlns:a16="http://schemas.microsoft.com/office/drawing/2014/main" id="{C4538C6A-8CCE-B1FA-842C-6CE0D205F35D}"/>
                </a:ext>
              </a:extLst>
            </p:cNvPr>
            <p:cNvSpPr/>
            <p:nvPr/>
          </p:nvSpPr>
          <p:spPr>
            <a:xfrm>
              <a:off x="10752294" y="3327846"/>
              <a:ext cx="131260" cy="43256"/>
            </a:xfrm>
            <a:custGeom>
              <a:avLst/>
              <a:gdLst>
                <a:gd name="connsiteX0" fmla="*/ 0 w 131260"/>
                <a:gd name="connsiteY0" fmla="*/ 43256 h 43256"/>
                <a:gd name="connsiteX1" fmla="*/ 131260 w 131260"/>
                <a:gd name="connsiteY1" fmla="*/ 0 h 43256"/>
              </a:gdLst>
              <a:ahLst/>
              <a:cxnLst>
                <a:cxn ang="0">
                  <a:pos x="connsiteX0" y="connsiteY0"/>
                </a:cxn>
                <a:cxn ang="0">
                  <a:pos x="connsiteX1" y="connsiteY1"/>
                </a:cxn>
              </a:cxnLst>
              <a:rect l="l" t="t" r="r" b="b"/>
              <a:pathLst>
                <a:path w="131260" h="43256">
                  <a:moveTo>
                    <a:pt x="0" y="43256"/>
                  </a:moveTo>
                  <a:lnTo>
                    <a:pt x="131260" y="0"/>
                  </a:lnTo>
                </a:path>
              </a:pathLst>
            </a:custGeom>
            <a:ln w="5715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 name="Vapaamuotoinen: Muoto 31">
              <a:extLst>
                <a:ext uri="{FF2B5EF4-FFF2-40B4-BE49-F238E27FC236}">
                  <a16:creationId xmlns:a16="http://schemas.microsoft.com/office/drawing/2014/main" id="{DE2BF0F3-EEAD-FFEB-AA4D-13EA8416ECA6}"/>
                </a:ext>
              </a:extLst>
            </p:cNvPr>
            <p:cNvSpPr/>
            <p:nvPr/>
          </p:nvSpPr>
          <p:spPr>
            <a:xfrm>
              <a:off x="10612084" y="3022070"/>
              <a:ext cx="79054" cy="232688"/>
            </a:xfrm>
            <a:custGeom>
              <a:avLst/>
              <a:gdLst>
                <a:gd name="connsiteX0" fmla="*/ 0 w 79054"/>
                <a:gd name="connsiteY0" fmla="*/ 232689 h 232688"/>
                <a:gd name="connsiteX1" fmla="*/ 79055 w 79054"/>
                <a:gd name="connsiteY1" fmla="*/ 0 h 232688"/>
              </a:gdLst>
              <a:ahLst/>
              <a:cxnLst>
                <a:cxn ang="0">
                  <a:pos x="connsiteX0" y="connsiteY0"/>
                </a:cxn>
                <a:cxn ang="0">
                  <a:pos x="connsiteX1" y="connsiteY1"/>
                </a:cxn>
              </a:cxnLst>
              <a:rect l="l" t="t" r="r" b="b"/>
              <a:pathLst>
                <a:path w="79054" h="232688">
                  <a:moveTo>
                    <a:pt x="0" y="232689"/>
                  </a:moveTo>
                  <a:lnTo>
                    <a:pt x="79055" y="0"/>
                  </a:lnTo>
                </a:path>
              </a:pathLst>
            </a:custGeom>
            <a:ln w="5715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33" name="Kuva 3">
            <a:extLst>
              <a:ext uri="{FF2B5EF4-FFF2-40B4-BE49-F238E27FC236}">
                <a16:creationId xmlns:a16="http://schemas.microsoft.com/office/drawing/2014/main" id="{B8D22EEE-FAD0-F9FF-74AF-85CCE556E75A}"/>
              </a:ext>
            </a:extLst>
          </p:cNvPr>
          <p:cNvGrpSpPr/>
          <p:nvPr/>
        </p:nvGrpSpPr>
        <p:grpSpPr>
          <a:xfrm>
            <a:off x="8112224" y="1628800"/>
            <a:ext cx="1099014" cy="1847331"/>
            <a:chOff x="7931689" y="3022070"/>
            <a:chExt cx="754746" cy="1390165"/>
          </a:xfrm>
        </p:grpSpPr>
        <p:sp>
          <p:nvSpPr>
            <p:cNvPr id="34" name="Vapaamuotoinen: Muoto 33">
              <a:extLst>
                <a:ext uri="{FF2B5EF4-FFF2-40B4-BE49-F238E27FC236}">
                  <a16:creationId xmlns:a16="http://schemas.microsoft.com/office/drawing/2014/main" id="{E362442A-4849-2D4F-B86A-303076E2FE79}"/>
                </a:ext>
              </a:extLst>
            </p:cNvPr>
            <p:cNvSpPr/>
            <p:nvPr/>
          </p:nvSpPr>
          <p:spPr>
            <a:xfrm>
              <a:off x="7977929" y="3277132"/>
              <a:ext cx="663759" cy="619011"/>
            </a:xfrm>
            <a:custGeom>
              <a:avLst/>
              <a:gdLst>
                <a:gd name="connsiteX0" fmla="*/ 0 w 663759"/>
                <a:gd name="connsiteY0" fmla="*/ 2983 h 619011"/>
                <a:gd name="connsiteX1" fmla="*/ 0 w 663759"/>
                <a:gd name="connsiteY1" fmla="*/ 619012 h 619011"/>
                <a:gd name="connsiteX2" fmla="*/ 663759 w 663759"/>
                <a:gd name="connsiteY2" fmla="*/ 619012 h 619011"/>
                <a:gd name="connsiteX3" fmla="*/ 663759 w 663759"/>
                <a:gd name="connsiteY3" fmla="*/ 0 h 619011"/>
              </a:gdLst>
              <a:ahLst/>
              <a:cxnLst>
                <a:cxn ang="0">
                  <a:pos x="connsiteX0" y="connsiteY0"/>
                </a:cxn>
                <a:cxn ang="0">
                  <a:pos x="connsiteX1" y="connsiteY1"/>
                </a:cxn>
                <a:cxn ang="0">
                  <a:pos x="connsiteX2" y="connsiteY2"/>
                </a:cxn>
                <a:cxn ang="0">
                  <a:pos x="connsiteX3" y="connsiteY3"/>
                </a:cxn>
              </a:cxnLst>
              <a:rect l="l" t="t" r="r" b="b"/>
              <a:pathLst>
                <a:path w="663759" h="619011">
                  <a:moveTo>
                    <a:pt x="0" y="2983"/>
                  </a:moveTo>
                  <a:lnTo>
                    <a:pt x="0" y="619012"/>
                  </a:lnTo>
                  <a:lnTo>
                    <a:pt x="663759" y="619012"/>
                  </a:lnTo>
                  <a:lnTo>
                    <a:pt x="663759"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 name="Vapaamuotoinen: Muoto 34">
              <a:extLst>
                <a:ext uri="{FF2B5EF4-FFF2-40B4-BE49-F238E27FC236}">
                  <a16:creationId xmlns:a16="http://schemas.microsoft.com/office/drawing/2014/main" id="{1E34C27E-B1A5-B07D-2079-DF7D61E71C80}"/>
                </a:ext>
              </a:extLst>
            </p:cNvPr>
            <p:cNvSpPr/>
            <p:nvPr/>
          </p:nvSpPr>
          <p:spPr>
            <a:xfrm>
              <a:off x="8103223" y="3430766"/>
              <a:ext cx="413171" cy="14915"/>
            </a:xfrm>
            <a:custGeom>
              <a:avLst/>
              <a:gdLst>
                <a:gd name="connsiteX0" fmla="*/ 0 w 413171"/>
                <a:gd name="connsiteY0" fmla="*/ 0 h 14915"/>
                <a:gd name="connsiteX1" fmla="*/ 413172 w 413171"/>
                <a:gd name="connsiteY1" fmla="*/ 0 h 14915"/>
              </a:gdLst>
              <a:ahLst/>
              <a:cxnLst>
                <a:cxn ang="0">
                  <a:pos x="connsiteX0" y="connsiteY0"/>
                </a:cxn>
                <a:cxn ang="0">
                  <a:pos x="connsiteX1" y="connsiteY1"/>
                </a:cxn>
              </a:cxnLst>
              <a:rect l="l" t="t" r="r" b="b"/>
              <a:pathLst>
                <a:path w="413171" h="14915">
                  <a:moveTo>
                    <a:pt x="0" y="0"/>
                  </a:moveTo>
                  <a:lnTo>
                    <a:pt x="41317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Vapaamuotoinen: Muoto 35">
              <a:extLst>
                <a:ext uri="{FF2B5EF4-FFF2-40B4-BE49-F238E27FC236}">
                  <a16:creationId xmlns:a16="http://schemas.microsoft.com/office/drawing/2014/main" id="{8BF67181-E9EA-D34F-B18A-0D31CB6975B8}"/>
                </a:ext>
              </a:extLst>
            </p:cNvPr>
            <p:cNvSpPr/>
            <p:nvPr/>
          </p:nvSpPr>
          <p:spPr>
            <a:xfrm>
              <a:off x="7931689" y="3022070"/>
              <a:ext cx="754746" cy="250587"/>
            </a:xfrm>
            <a:custGeom>
              <a:avLst/>
              <a:gdLst>
                <a:gd name="connsiteX0" fmla="*/ 1492 w 754746"/>
                <a:gd name="connsiteY0" fmla="*/ 250588 h 250587"/>
                <a:gd name="connsiteX1" fmla="*/ 754747 w 754746"/>
                <a:gd name="connsiteY1" fmla="*/ 250588 h 250587"/>
                <a:gd name="connsiteX2" fmla="*/ 677184 w 754746"/>
                <a:gd name="connsiteY2" fmla="*/ 0 h 250587"/>
                <a:gd name="connsiteX3" fmla="*/ 77563 w 754746"/>
                <a:gd name="connsiteY3" fmla="*/ 0 h 250587"/>
                <a:gd name="connsiteX4" fmla="*/ 0 w 754746"/>
                <a:gd name="connsiteY4" fmla="*/ 250588 h 2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46" h="250587">
                  <a:moveTo>
                    <a:pt x="1492" y="250588"/>
                  </a:moveTo>
                  <a:lnTo>
                    <a:pt x="754747" y="250588"/>
                  </a:lnTo>
                  <a:cubicBezTo>
                    <a:pt x="729390" y="167059"/>
                    <a:pt x="702541" y="83529"/>
                    <a:pt x="677184" y="0"/>
                  </a:cubicBezTo>
                  <a:lnTo>
                    <a:pt x="77563" y="0"/>
                  </a:lnTo>
                  <a:cubicBezTo>
                    <a:pt x="52206" y="83529"/>
                    <a:pt x="26849" y="167059"/>
                    <a:pt x="0" y="250588"/>
                  </a:cubicBezTo>
                  <a:close/>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Vapaamuotoinen: Muoto 36">
              <a:extLst>
                <a:ext uri="{FF2B5EF4-FFF2-40B4-BE49-F238E27FC236}">
                  <a16:creationId xmlns:a16="http://schemas.microsoft.com/office/drawing/2014/main" id="{069F23EB-7A7A-1451-9992-F4F38FBBE549}"/>
                </a:ext>
              </a:extLst>
            </p:cNvPr>
            <p:cNvSpPr/>
            <p:nvPr/>
          </p:nvSpPr>
          <p:spPr>
            <a:xfrm>
              <a:off x="8112172" y="4397320"/>
              <a:ext cx="395272" cy="14915"/>
            </a:xfrm>
            <a:custGeom>
              <a:avLst/>
              <a:gdLst>
                <a:gd name="connsiteX0" fmla="*/ 0 w 395272"/>
                <a:gd name="connsiteY0" fmla="*/ 0 h 14915"/>
                <a:gd name="connsiteX1" fmla="*/ 395273 w 395272"/>
                <a:gd name="connsiteY1" fmla="*/ 0 h 14915"/>
              </a:gdLst>
              <a:ahLst/>
              <a:cxnLst>
                <a:cxn ang="0">
                  <a:pos x="connsiteX0" y="connsiteY0"/>
                </a:cxn>
                <a:cxn ang="0">
                  <a:pos x="connsiteX1" y="connsiteY1"/>
                </a:cxn>
              </a:cxnLst>
              <a:rect l="l" t="t" r="r" b="b"/>
              <a:pathLst>
                <a:path w="395272" h="14915">
                  <a:moveTo>
                    <a:pt x="0" y="0"/>
                  </a:moveTo>
                  <a:lnTo>
                    <a:pt x="395273"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 name="Vapaamuotoinen: Muoto 37">
              <a:extLst>
                <a:ext uri="{FF2B5EF4-FFF2-40B4-BE49-F238E27FC236}">
                  <a16:creationId xmlns:a16="http://schemas.microsoft.com/office/drawing/2014/main" id="{DAAE5578-ED87-BF72-A5AB-889A4EBAFEF0}"/>
                </a:ext>
              </a:extLst>
            </p:cNvPr>
            <p:cNvSpPr/>
            <p:nvPr/>
          </p:nvSpPr>
          <p:spPr>
            <a:xfrm>
              <a:off x="8310554" y="3914043"/>
              <a:ext cx="14915" cy="471343"/>
            </a:xfrm>
            <a:custGeom>
              <a:avLst/>
              <a:gdLst>
                <a:gd name="connsiteX0" fmla="*/ 0 w 14915"/>
                <a:gd name="connsiteY0" fmla="*/ 0 h 471343"/>
                <a:gd name="connsiteX1" fmla="*/ 0 w 14915"/>
                <a:gd name="connsiteY1" fmla="*/ 471344 h 471343"/>
              </a:gdLst>
              <a:ahLst/>
              <a:cxnLst>
                <a:cxn ang="0">
                  <a:pos x="connsiteX0" y="connsiteY0"/>
                </a:cxn>
                <a:cxn ang="0">
                  <a:pos x="connsiteX1" y="connsiteY1"/>
                </a:cxn>
              </a:cxnLst>
              <a:rect l="l" t="t" r="r" b="b"/>
              <a:pathLst>
                <a:path w="14915" h="471343">
                  <a:moveTo>
                    <a:pt x="0" y="0"/>
                  </a:moveTo>
                  <a:lnTo>
                    <a:pt x="0" y="471344"/>
                  </a:lnTo>
                </a:path>
              </a:pathLst>
            </a:custGeom>
            <a:solidFill>
              <a:srgbClr val="002E5F"/>
            </a:solid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75" name="Kuva 66">
            <a:extLst>
              <a:ext uri="{FF2B5EF4-FFF2-40B4-BE49-F238E27FC236}">
                <a16:creationId xmlns:a16="http://schemas.microsoft.com/office/drawing/2014/main" id="{46C04DE3-1EDD-456E-7BB5-DC533EE8EE9E}"/>
              </a:ext>
            </a:extLst>
          </p:cNvPr>
          <p:cNvGrpSpPr/>
          <p:nvPr/>
        </p:nvGrpSpPr>
        <p:grpSpPr>
          <a:xfrm>
            <a:off x="9793628" y="4319293"/>
            <a:ext cx="612000" cy="432000"/>
            <a:chOff x="6735885" y="4959339"/>
            <a:chExt cx="515302" cy="344804"/>
          </a:xfrm>
          <a:noFill/>
        </p:grpSpPr>
        <p:sp>
          <p:nvSpPr>
            <p:cNvPr id="76" name="Vapaamuotoinen: Muoto 75">
              <a:extLst>
                <a:ext uri="{FF2B5EF4-FFF2-40B4-BE49-F238E27FC236}">
                  <a16:creationId xmlns:a16="http://schemas.microsoft.com/office/drawing/2014/main" id="{DB3FCBD1-46E7-11C6-A2E1-1018FFA8E589}"/>
                </a:ext>
              </a:extLst>
            </p:cNvPr>
            <p:cNvSpPr/>
            <p:nvPr/>
          </p:nvSpPr>
          <p:spPr>
            <a:xfrm>
              <a:off x="6735885" y="4959339"/>
              <a:ext cx="515302" cy="344804"/>
            </a:xfrm>
            <a:custGeom>
              <a:avLst/>
              <a:gdLst>
                <a:gd name="connsiteX0" fmla="*/ 0 w 515302"/>
                <a:gd name="connsiteY0" fmla="*/ 952 h 344804"/>
                <a:gd name="connsiteX1" fmla="*/ 515303 w 515302"/>
                <a:gd name="connsiteY1" fmla="*/ 952 h 344804"/>
                <a:gd name="connsiteX2" fmla="*/ 515303 w 515302"/>
                <a:gd name="connsiteY2" fmla="*/ 344805 h 344804"/>
                <a:gd name="connsiteX3" fmla="*/ 1905 w 515302"/>
                <a:gd name="connsiteY3" fmla="*/ 344805 h 344804"/>
                <a:gd name="connsiteX4" fmla="*/ 952 w 515302"/>
                <a:gd name="connsiteY4" fmla="*/ 0 h 3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302" h="344804">
                  <a:moveTo>
                    <a:pt x="0" y="952"/>
                  </a:moveTo>
                  <a:cubicBezTo>
                    <a:pt x="171450" y="952"/>
                    <a:pt x="343853" y="952"/>
                    <a:pt x="515303" y="952"/>
                  </a:cubicBezTo>
                  <a:cubicBezTo>
                    <a:pt x="515303" y="115253"/>
                    <a:pt x="515303" y="229553"/>
                    <a:pt x="515303" y="344805"/>
                  </a:cubicBezTo>
                  <a:cubicBezTo>
                    <a:pt x="343853" y="344805"/>
                    <a:pt x="172403" y="344805"/>
                    <a:pt x="1905" y="344805"/>
                  </a:cubicBezTo>
                  <a:cubicBezTo>
                    <a:pt x="1905" y="229553"/>
                    <a:pt x="1905" y="115253"/>
                    <a:pt x="952" y="0"/>
                  </a:cubicBezTo>
                  <a:close/>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7" name="Vapaamuotoinen: Muoto 76">
              <a:extLst>
                <a:ext uri="{FF2B5EF4-FFF2-40B4-BE49-F238E27FC236}">
                  <a16:creationId xmlns:a16="http://schemas.microsoft.com/office/drawing/2014/main" id="{445A731B-F8AD-A337-D5AF-E4FE83044FFB}"/>
                </a:ext>
              </a:extLst>
            </p:cNvPr>
            <p:cNvSpPr/>
            <p:nvPr/>
          </p:nvSpPr>
          <p:spPr>
            <a:xfrm>
              <a:off x="6747315" y="4969816"/>
              <a:ext cx="498157" cy="202882"/>
            </a:xfrm>
            <a:custGeom>
              <a:avLst/>
              <a:gdLst>
                <a:gd name="connsiteX0" fmla="*/ 0 w 498157"/>
                <a:gd name="connsiteY0" fmla="*/ 7620 h 202882"/>
                <a:gd name="connsiteX1" fmla="*/ 248603 w 498157"/>
                <a:gd name="connsiteY1" fmla="*/ 202882 h 202882"/>
                <a:gd name="connsiteX2" fmla="*/ 498158 w 498157"/>
                <a:gd name="connsiteY2" fmla="*/ 0 h 202882"/>
              </a:gdLst>
              <a:ahLst/>
              <a:cxnLst>
                <a:cxn ang="0">
                  <a:pos x="connsiteX0" y="connsiteY0"/>
                </a:cxn>
                <a:cxn ang="0">
                  <a:pos x="connsiteX1" y="connsiteY1"/>
                </a:cxn>
                <a:cxn ang="0">
                  <a:pos x="connsiteX2" y="connsiteY2"/>
                </a:cxn>
              </a:cxnLst>
              <a:rect l="l" t="t" r="r" b="b"/>
              <a:pathLst>
                <a:path w="498157" h="202882">
                  <a:moveTo>
                    <a:pt x="0" y="7620"/>
                  </a:moveTo>
                  <a:cubicBezTo>
                    <a:pt x="82868" y="72390"/>
                    <a:pt x="165735" y="137160"/>
                    <a:pt x="248603" y="202882"/>
                  </a:cubicBezTo>
                  <a:cubicBezTo>
                    <a:pt x="331470" y="135255"/>
                    <a:pt x="414338" y="67627"/>
                    <a:pt x="498158"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8" name="Vapaamuotoinen: Muoto 77">
              <a:extLst>
                <a:ext uri="{FF2B5EF4-FFF2-40B4-BE49-F238E27FC236}">
                  <a16:creationId xmlns:a16="http://schemas.microsoft.com/office/drawing/2014/main" id="{F9E377C4-8DE8-D3F5-0FEA-0482224B44A0}"/>
                </a:ext>
              </a:extLst>
            </p:cNvPr>
            <p:cNvSpPr/>
            <p:nvPr/>
          </p:nvSpPr>
          <p:spPr>
            <a:xfrm>
              <a:off x="6740648" y="5124122"/>
              <a:ext cx="186690" cy="106679"/>
            </a:xfrm>
            <a:custGeom>
              <a:avLst/>
              <a:gdLst>
                <a:gd name="connsiteX0" fmla="*/ 0 w 186690"/>
                <a:gd name="connsiteY0" fmla="*/ 106680 h 106679"/>
                <a:gd name="connsiteX1" fmla="*/ 186690 w 186690"/>
                <a:gd name="connsiteY1" fmla="*/ 0 h 106679"/>
              </a:gdLst>
              <a:ahLst/>
              <a:cxnLst>
                <a:cxn ang="0">
                  <a:pos x="connsiteX0" y="connsiteY0"/>
                </a:cxn>
                <a:cxn ang="0">
                  <a:pos x="connsiteX1" y="connsiteY1"/>
                </a:cxn>
              </a:cxnLst>
              <a:rect l="l" t="t" r="r" b="b"/>
              <a:pathLst>
                <a:path w="186690" h="106679">
                  <a:moveTo>
                    <a:pt x="0" y="106680"/>
                  </a:moveTo>
                  <a:cubicBezTo>
                    <a:pt x="61913" y="71438"/>
                    <a:pt x="124777" y="35242"/>
                    <a:pt x="186690"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9" name="Vapaamuotoinen: Muoto 78">
              <a:extLst>
                <a:ext uri="{FF2B5EF4-FFF2-40B4-BE49-F238E27FC236}">
                  <a16:creationId xmlns:a16="http://schemas.microsoft.com/office/drawing/2014/main" id="{B90C23B8-93E0-7B78-EC2F-CF7074E4DD47}"/>
                </a:ext>
              </a:extLst>
            </p:cNvPr>
            <p:cNvSpPr/>
            <p:nvPr/>
          </p:nvSpPr>
          <p:spPr>
            <a:xfrm>
              <a:off x="7064498" y="5124122"/>
              <a:ext cx="182879" cy="108584"/>
            </a:xfrm>
            <a:custGeom>
              <a:avLst/>
              <a:gdLst>
                <a:gd name="connsiteX0" fmla="*/ 182880 w 182879"/>
                <a:gd name="connsiteY0" fmla="*/ 108585 h 108584"/>
                <a:gd name="connsiteX1" fmla="*/ 0 w 182879"/>
                <a:gd name="connsiteY1" fmla="*/ 0 h 108584"/>
              </a:gdLst>
              <a:ahLst/>
              <a:cxnLst>
                <a:cxn ang="0">
                  <a:pos x="connsiteX0" y="connsiteY0"/>
                </a:cxn>
                <a:cxn ang="0">
                  <a:pos x="connsiteX1" y="connsiteY1"/>
                </a:cxn>
              </a:cxnLst>
              <a:rect l="l" t="t" r="r" b="b"/>
              <a:pathLst>
                <a:path w="182879" h="108584">
                  <a:moveTo>
                    <a:pt x="182880" y="108585"/>
                  </a:moveTo>
                  <a:cubicBezTo>
                    <a:pt x="121920" y="72390"/>
                    <a:pt x="60960" y="36195"/>
                    <a:pt x="0"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09" name="Vapaamuotoinen: Muoto 108">
            <a:extLst>
              <a:ext uri="{FF2B5EF4-FFF2-40B4-BE49-F238E27FC236}">
                <a16:creationId xmlns:a16="http://schemas.microsoft.com/office/drawing/2014/main" id="{60B7A7CA-521A-4883-2958-F87A4F82B1B0}"/>
              </a:ext>
            </a:extLst>
          </p:cNvPr>
          <p:cNvSpPr/>
          <p:nvPr/>
        </p:nvSpPr>
        <p:spPr>
          <a:xfrm rot="19918147">
            <a:off x="8449810" y="2416521"/>
            <a:ext cx="186690" cy="106679"/>
          </a:xfrm>
          <a:custGeom>
            <a:avLst/>
            <a:gdLst>
              <a:gd name="connsiteX0" fmla="*/ 0 w 186690"/>
              <a:gd name="connsiteY0" fmla="*/ 106680 h 106679"/>
              <a:gd name="connsiteX1" fmla="*/ 186690 w 186690"/>
              <a:gd name="connsiteY1" fmla="*/ 0 h 106679"/>
            </a:gdLst>
            <a:ahLst/>
            <a:cxnLst>
              <a:cxn ang="0">
                <a:pos x="connsiteX0" y="connsiteY0"/>
              </a:cxn>
              <a:cxn ang="0">
                <a:pos x="connsiteX1" y="connsiteY1"/>
              </a:cxn>
            </a:cxnLst>
            <a:rect l="l" t="t" r="r" b="b"/>
            <a:pathLst>
              <a:path w="186690" h="106679">
                <a:moveTo>
                  <a:pt x="0" y="106680"/>
                </a:moveTo>
                <a:cubicBezTo>
                  <a:pt x="61913" y="71438"/>
                  <a:pt x="124777" y="35242"/>
                  <a:pt x="186690" y="0"/>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0" name="Vapaamuotoinen: Muoto 109">
            <a:extLst>
              <a:ext uri="{FF2B5EF4-FFF2-40B4-BE49-F238E27FC236}">
                <a16:creationId xmlns:a16="http://schemas.microsoft.com/office/drawing/2014/main" id="{F119A91D-CE5E-428B-7B0E-8E3D5124FEB9}"/>
              </a:ext>
            </a:extLst>
          </p:cNvPr>
          <p:cNvSpPr/>
          <p:nvPr/>
        </p:nvSpPr>
        <p:spPr>
          <a:xfrm rot="19918147">
            <a:off x="8736341" y="2265112"/>
            <a:ext cx="182879" cy="108584"/>
          </a:xfrm>
          <a:custGeom>
            <a:avLst/>
            <a:gdLst>
              <a:gd name="connsiteX0" fmla="*/ 182880 w 182879"/>
              <a:gd name="connsiteY0" fmla="*/ 108585 h 108584"/>
              <a:gd name="connsiteX1" fmla="*/ 0 w 182879"/>
              <a:gd name="connsiteY1" fmla="*/ 0 h 108584"/>
            </a:gdLst>
            <a:ahLst/>
            <a:cxnLst>
              <a:cxn ang="0">
                <a:pos x="connsiteX0" y="connsiteY0"/>
              </a:cxn>
              <a:cxn ang="0">
                <a:pos x="connsiteX1" y="connsiteY1"/>
              </a:cxn>
            </a:cxnLst>
            <a:rect l="l" t="t" r="r" b="b"/>
            <a:pathLst>
              <a:path w="182879" h="108584">
                <a:moveTo>
                  <a:pt x="182880" y="108585"/>
                </a:moveTo>
                <a:cubicBezTo>
                  <a:pt x="121920" y="72390"/>
                  <a:pt x="60960" y="36195"/>
                  <a:pt x="0" y="0"/>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8" name="Vapaamuotoinen: Muoto 137">
            <a:extLst>
              <a:ext uri="{FF2B5EF4-FFF2-40B4-BE49-F238E27FC236}">
                <a16:creationId xmlns:a16="http://schemas.microsoft.com/office/drawing/2014/main" id="{809A320B-03F1-3585-9204-FA5A1CF4E20D}"/>
              </a:ext>
            </a:extLst>
          </p:cNvPr>
          <p:cNvSpPr/>
          <p:nvPr/>
        </p:nvSpPr>
        <p:spPr>
          <a:xfrm flipH="1">
            <a:off x="9341218" y="2135309"/>
            <a:ext cx="1084638" cy="1116142"/>
          </a:xfrm>
          <a:custGeom>
            <a:avLst/>
            <a:gdLst>
              <a:gd name="connsiteX0" fmla="*/ 474506 w 474506"/>
              <a:gd name="connsiteY0" fmla="*/ 0 h 1360714"/>
              <a:gd name="connsiteX1" fmla="*/ 6420 w 474506"/>
              <a:gd name="connsiteY1" fmla="*/ 1360714 h 1360714"/>
              <a:gd name="connsiteX0" fmla="*/ 780173 w 780173"/>
              <a:gd name="connsiteY0" fmla="*/ 0 h 1360714"/>
              <a:gd name="connsiteX1" fmla="*/ 312087 w 780173"/>
              <a:gd name="connsiteY1" fmla="*/ 1360714 h 1360714"/>
              <a:gd name="connsiteX0" fmla="*/ 946651 w 946651"/>
              <a:gd name="connsiteY0" fmla="*/ 0 h 1360714"/>
              <a:gd name="connsiteX1" fmla="*/ 478565 w 946651"/>
              <a:gd name="connsiteY1" fmla="*/ 1360714 h 1360714"/>
              <a:gd name="connsiteX0" fmla="*/ 820076 w 820076"/>
              <a:gd name="connsiteY0" fmla="*/ 0 h 1360714"/>
              <a:gd name="connsiteX1" fmla="*/ 351990 w 820076"/>
              <a:gd name="connsiteY1" fmla="*/ 1360714 h 1360714"/>
              <a:gd name="connsiteX0" fmla="*/ 810631 w 810631"/>
              <a:gd name="connsiteY0" fmla="*/ 0 h 1469571"/>
              <a:gd name="connsiteX1" fmla="*/ 364316 w 810631"/>
              <a:gd name="connsiteY1" fmla="*/ 1469571 h 1469571"/>
              <a:gd name="connsiteX0" fmla="*/ 839565 w 839565"/>
              <a:gd name="connsiteY0" fmla="*/ 0 h 1469571"/>
              <a:gd name="connsiteX1" fmla="*/ 327936 w 839565"/>
              <a:gd name="connsiteY1" fmla="*/ 1469571 h 1469571"/>
              <a:gd name="connsiteX0" fmla="*/ 979862 w 979862"/>
              <a:gd name="connsiteY0" fmla="*/ 0 h 911518"/>
              <a:gd name="connsiteX1" fmla="*/ 199292 w 979862"/>
              <a:gd name="connsiteY1" fmla="*/ 911518 h 911518"/>
              <a:gd name="connsiteX0" fmla="*/ 995986 w 995986"/>
              <a:gd name="connsiteY0" fmla="*/ 0 h 1119947"/>
              <a:gd name="connsiteX1" fmla="*/ 188522 w 995986"/>
              <a:gd name="connsiteY1" fmla="*/ 1119947 h 1119947"/>
              <a:gd name="connsiteX0" fmla="*/ 979862 w 979862"/>
              <a:gd name="connsiteY0" fmla="*/ 0 h 1072882"/>
              <a:gd name="connsiteX1" fmla="*/ 199293 w 979862"/>
              <a:gd name="connsiteY1" fmla="*/ 1072882 h 1072882"/>
              <a:gd name="connsiteX0" fmla="*/ 1044765 w 1044765"/>
              <a:gd name="connsiteY0" fmla="*/ 0 h 1072882"/>
              <a:gd name="connsiteX1" fmla="*/ 264196 w 1044765"/>
              <a:gd name="connsiteY1" fmla="*/ 1072882 h 1072882"/>
              <a:gd name="connsiteX0" fmla="*/ 1078864 w 1078864"/>
              <a:gd name="connsiteY0" fmla="*/ 2 h 1072884"/>
              <a:gd name="connsiteX1" fmla="*/ 298295 w 1078864"/>
              <a:gd name="connsiteY1" fmla="*/ 1072884 h 1072884"/>
              <a:gd name="connsiteX0" fmla="*/ 1082824 w 1082824"/>
              <a:gd name="connsiteY0" fmla="*/ 3 h 992203"/>
              <a:gd name="connsiteX1" fmla="*/ 295531 w 1082824"/>
              <a:gd name="connsiteY1" fmla="*/ 992203 h 992203"/>
              <a:gd name="connsiteX0" fmla="*/ 1080645 w 1080645"/>
              <a:gd name="connsiteY0" fmla="*/ 72780 h 1064980"/>
              <a:gd name="connsiteX1" fmla="*/ 293352 w 1080645"/>
              <a:gd name="connsiteY1" fmla="*/ 1064980 h 1064980"/>
              <a:gd name="connsiteX0" fmla="*/ 1084638 w 1084638"/>
              <a:gd name="connsiteY0" fmla="*/ 70154 h 1116142"/>
              <a:gd name="connsiteX1" fmla="*/ 290622 w 1084638"/>
              <a:gd name="connsiteY1" fmla="*/ 1116142 h 1116142"/>
            </a:gdLst>
            <a:ahLst/>
            <a:cxnLst>
              <a:cxn ang="0">
                <a:pos x="connsiteX0" y="connsiteY0"/>
              </a:cxn>
              <a:cxn ang="0">
                <a:pos x="connsiteX1" y="connsiteY1"/>
              </a:cxn>
            </a:cxnLst>
            <a:rect l="l" t="t" r="r" b="b"/>
            <a:pathLst>
              <a:path w="1084638" h="1116142">
                <a:moveTo>
                  <a:pt x="1084638" y="70154"/>
                </a:moveTo>
                <a:cubicBezTo>
                  <a:pt x="-396885" y="-301348"/>
                  <a:pt x="-34563" y="913902"/>
                  <a:pt x="290622" y="1116142"/>
                </a:cubicBezTo>
              </a:path>
            </a:pathLst>
          </a:custGeom>
          <a:ln w="381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34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463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 name="Otsikko 4">
            <a:extLst>
              <a:ext uri="{FF2B5EF4-FFF2-40B4-BE49-F238E27FC236}">
                <a16:creationId xmlns:a16="http://schemas.microsoft.com/office/drawing/2014/main" id="{5FD09B28-E265-F67D-FA32-BE46019C31E4}"/>
              </a:ext>
            </a:extLst>
          </p:cNvPr>
          <p:cNvSpPr>
            <a:spLocks noGrp="1"/>
          </p:cNvSpPr>
          <p:nvPr>
            <p:ph type="title"/>
          </p:nvPr>
        </p:nvSpPr>
        <p:spPr>
          <a:xfrm>
            <a:off x="506664" y="227844"/>
            <a:ext cx="10989936" cy="764720"/>
          </a:xfrm>
        </p:spPr>
        <p:txBody>
          <a:bodyPr>
            <a:normAutofit/>
          </a:bodyPr>
          <a:lstStyle/>
          <a:p>
            <a:r>
              <a:rPr lang="en-GB" sz="3200" dirty="0">
                <a:solidFill>
                  <a:schemeClr val="tx2"/>
                </a:solidFill>
              </a:rPr>
              <a:t>Over 1.5 million new Suomi.fi Messages users</a:t>
            </a:r>
          </a:p>
        </p:txBody>
      </p:sp>
      <p:sp>
        <p:nvSpPr>
          <p:cNvPr id="11" name="Suorakulmio 10">
            <a:extLst>
              <a:ext uri="{FF2B5EF4-FFF2-40B4-BE49-F238E27FC236}">
                <a16:creationId xmlns:a16="http://schemas.microsoft.com/office/drawing/2014/main" id="{D4D9D25E-E60B-8250-8870-CEBEF4CC934D}"/>
              </a:ext>
            </a:extLst>
          </p:cNvPr>
          <p:cNvSpPr/>
          <p:nvPr/>
        </p:nvSpPr>
        <p:spPr>
          <a:xfrm>
            <a:off x="623392" y="2666503"/>
            <a:ext cx="10657184" cy="72008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a:ln>
                  <a:noFill/>
                </a:ln>
                <a:solidFill>
                  <a:prstClr val="white"/>
                </a:solidFill>
                <a:uLnTx/>
                <a:uFillTx/>
                <a:latin typeface="Arial" panose="020B0604020202020204"/>
                <a:ea typeface="+mn-ea"/>
                <a:cs typeface="+mn-cs"/>
              </a:rPr>
              <a:t>4,300,000 people</a:t>
            </a:r>
          </a:p>
        </p:txBody>
      </p:sp>
      <p:sp>
        <p:nvSpPr>
          <p:cNvPr id="12" name="Tekstiruutu 11">
            <a:extLst>
              <a:ext uri="{FF2B5EF4-FFF2-40B4-BE49-F238E27FC236}">
                <a16:creationId xmlns:a16="http://schemas.microsoft.com/office/drawing/2014/main" id="{E74D9304-8364-E6B8-5E2F-966A153ACE0F}"/>
              </a:ext>
            </a:extLst>
          </p:cNvPr>
          <p:cNvSpPr txBox="1"/>
          <p:nvPr/>
        </p:nvSpPr>
        <p:spPr>
          <a:xfrm>
            <a:off x="551384" y="2266393"/>
            <a:ext cx="2433680" cy="4001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dirty="0">
                <a:ln>
                  <a:noFill/>
                </a:ln>
                <a:solidFill>
                  <a:srgbClr val="003479"/>
                </a:solidFill>
                <a:uLnTx/>
                <a:uFillTx/>
                <a:latin typeface="Arial" panose="020B0604020202020204"/>
                <a:ea typeface="+mn-ea"/>
                <a:cs typeface="+mn-cs"/>
              </a:rPr>
              <a:t>Suomi.fi e-Identification</a:t>
            </a:r>
          </a:p>
        </p:txBody>
      </p:sp>
      <p:sp>
        <p:nvSpPr>
          <p:cNvPr id="14" name="Suorakulmio 13">
            <a:extLst>
              <a:ext uri="{FF2B5EF4-FFF2-40B4-BE49-F238E27FC236}">
                <a16:creationId xmlns:a16="http://schemas.microsoft.com/office/drawing/2014/main" id="{7A141438-CD75-2E64-30D9-2F2106ADEA8D}"/>
              </a:ext>
            </a:extLst>
          </p:cNvPr>
          <p:cNvSpPr/>
          <p:nvPr/>
        </p:nvSpPr>
        <p:spPr>
          <a:xfrm>
            <a:off x="5627392" y="4005144"/>
            <a:ext cx="5653184" cy="720000"/>
          </a:xfrm>
          <a:prstGeom prst="rect">
            <a:avLst/>
          </a:prstGeom>
          <a:solidFill>
            <a:srgbClr val="D4F5F4"/>
          </a:solidFill>
          <a:ln w="19050">
            <a:solidFill>
              <a:schemeClr val="accent2">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dirty="0">
                <a:ln>
                  <a:noFill/>
                </a:ln>
                <a:solidFill>
                  <a:srgbClr val="003479"/>
                </a:solidFill>
                <a:uLnTx/>
                <a:uFillTx/>
                <a:latin typeface="Arial" panose="020B0604020202020204"/>
                <a:ea typeface="+mn-ea"/>
                <a:cs typeface="+mn-cs"/>
              </a:rPr>
              <a:t>1,700,000 people</a:t>
            </a:r>
          </a:p>
        </p:txBody>
      </p:sp>
      <p:sp>
        <p:nvSpPr>
          <p:cNvPr id="15" name="Tekstiruutu 14">
            <a:extLst>
              <a:ext uri="{FF2B5EF4-FFF2-40B4-BE49-F238E27FC236}">
                <a16:creationId xmlns:a16="http://schemas.microsoft.com/office/drawing/2014/main" id="{EF587F3E-7BBD-186C-BB6C-291C96368434}"/>
              </a:ext>
            </a:extLst>
          </p:cNvPr>
          <p:cNvSpPr txBox="1"/>
          <p:nvPr/>
        </p:nvSpPr>
        <p:spPr>
          <a:xfrm>
            <a:off x="551384" y="3602607"/>
            <a:ext cx="2018501" cy="4001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a:ln>
                  <a:noFill/>
                </a:ln>
                <a:solidFill>
                  <a:srgbClr val="69D8D7">
                    <a:lumMod val="75000"/>
                  </a:srgbClr>
                </a:solidFill>
                <a:uLnTx/>
                <a:uFillTx/>
                <a:latin typeface="Arial" panose="020B0604020202020204"/>
                <a:ea typeface="+mn-ea"/>
                <a:cs typeface="+mn-cs"/>
              </a:rPr>
              <a:t>Suomi.fi Messages</a:t>
            </a:r>
          </a:p>
        </p:txBody>
      </p:sp>
      <p:sp>
        <p:nvSpPr>
          <p:cNvPr id="16" name="Suorakulmio 15">
            <a:extLst>
              <a:ext uri="{FF2B5EF4-FFF2-40B4-BE49-F238E27FC236}">
                <a16:creationId xmlns:a16="http://schemas.microsoft.com/office/drawing/2014/main" id="{CC0B684D-19D5-C779-E7DE-CE226E628B6D}"/>
              </a:ext>
            </a:extLst>
          </p:cNvPr>
          <p:cNvSpPr/>
          <p:nvPr/>
        </p:nvSpPr>
        <p:spPr>
          <a:xfrm>
            <a:off x="623392" y="4005144"/>
            <a:ext cx="5004000" cy="720000"/>
          </a:xfrm>
          <a:prstGeom prst="rect">
            <a:avLst/>
          </a:prstGeom>
          <a:solidFill>
            <a:schemeClr val="accent2">
              <a:lumMod val="75000"/>
            </a:schemeClr>
          </a:solidFill>
          <a:ln w="19050">
            <a:solidFill>
              <a:schemeClr val="accent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dirty="0">
                <a:ln>
                  <a:noFill/>
                </a:ln>
                <a:solidFill>
                  <a:prstClr val="white"/>
                </a:solidFill>
                <a:uLnTx/>
                <a:uFillTx/>
                <a:latin typeface="Arial" panose="020B0604020202020204"/>
                <a:ea typeface="+mn-ea"/>
                <a:cs typeface="+mn-cs"/>
              </a:rPr>
              <a:t>2,600,000 people</a:t>
            </a:r>
          </a:p>
        </p:txBody>
      </p:sp>
      <p:cxnSp>
        <p:nvCxnSpPr>
          <p:cNvPr id="28" name="Yhdistin: Kaareva 27">
            <a:extLst>
              <a:ext uri="{FF2B5EF4-FFF2-40B4-BE49-F238E27FC236}">
                <a16:creationId xmlns:a16="http://schemas.microsoft.com/office/drawing/2014/main" id="{905A6210-DEFF-442F-AE38-CA24C82676C3}"/>
              </a:ext>
            </a:extLst>
          </p:cNvPr>
          <p:cNvCxnSpPr>
            <a:cxnSpLocks/>
            <a:stCxn id="31" idx="1"/>
            <a:endCxn id="11" idx="0"/>
          </p:cNvCxnSpPr>
          <p:nvPr/>
        </p:nvCxnSpPr>
        <p:spPr>
          <a:xfrm rot="10800000" flipV="1">
            <a:off x="5951984" y="1900905"/>
            <a:ext cx="864096" cy="765598"/>
          </a:xfrm>
          <a:prstGeom prst="curvedConnector2">
            <a:avLst/>
          </a:prstGeom>
          <a:ln w="1905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1" name="Tekstiruutu 30">
            <a:extLst>
              <a:ext uri="{FF2B5EF4-FFF2-40B4-BE49-F238E27FC236}">
                <a16:creationId xmlns:a16="http://schemas.microsoft.com/office/drawing/2014/main" id="{AE4D45E9-7B65-081A-6CD4-BCEBCA391F11}"/>
              </a:ext>
            </a:extLst>
          </p:cNvPr>
          <p:cNvSpPr txBox="1"/>
          <p:nvPr/>
        </p:nvSpPr>
        <p:spPr>
          <a:xfrm>
            <a:off x="6816080" y="1393073"/>
            <a:ext cx="4176464" cy="1015663"/>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dirty="0">
                <a:ln>
                  <a:noFill/>
                </a:ln>
                <a:solidFill>
                  <a:srgbClr val="003479"/>
                </a:solidFill>
                <a:uLnTx/>
                <a:uFillTx/>
                <a:latin typeface="Arial" panose="020B0604020202020204"/>
                <a:ea typeface="+mn-ea"/>
                <a:cs typeface="+mn-cs"/>
              </a:rPr>
              <a:t>use Suomi.fi e-Identification when accessing public administration e-services</a:t>
            </a:r>
          </a:p>
        </p:txBody>
      </p:sp>
      <p:sp>
        <p:nvSpPr>
          <p:cNvPr id="33" name="Tekstiruutu 32">
            <a:extLst>
              <a:ext uri="{FF2B5EF4-FFF2-40B4-BE49-F238E27FC236}">
                <a16:creationId xmlns:a16="http://schemas.microsoft.com/office/drawing/2014/main" id="{22A0D925-5F4D-BEB9-B309-29890C87FA78}"/>
              </a:ext>
            </a:extLst>
          </p:cNvPr>
          <p:cNvSpPr txBox="1"/>
          <p:nvPr/>
        </p:nvSpPr>
        <p:spPr>
          <a:xfrm>
            <a:off x="8112224" y="5087009"/>
            <a:ext cx="3600400" cy="707886"/>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dirty="0">
                <a:ln>
                  <a:noFill/>
                </a:ln>
                <a:solidFill>
                  <a:srgbClr val="003479"/>
                </a:solidFill>
                <a:uLnTx/>
                <a:uFillTx/>
                <a:latin typeface="Arial" panose="020B0604020202020204"/>
                <a:ea typeface="+mn-ea"/>
                <a:cs typeface="+mn-cs"/>
              </a:rPr>
              <a:t>will become new users </a:t>
            </a:r>
            <a:br>
              <a:rPr kumimoji="0" lang="en-GB" sz="2000" b="0" i="0" u="none" strike="noStrike" cap="none" normalizeH="0" baseline="0" noProof="0" dirty="0">
                <a:ln>
                  <a:noFill/>
                </a:ln>
                <a:solidFill>
                  <a:srgbClr val="003479"/>
                </a:solidFill>
                <a:uLnTx/>
                <a:uFillTx/>
                <a:latin typeface="Arial" panose="020B0604020202020204"/>
                <a:ea typeface="+mn-ea"/>
                <a:cs typeface="+mn-cs"/>
              </a:rPr>
            </a:br>
            <a:r>
              <a:rPr kumimoji="0" lang="en-GB" sz="2000" b="0" i="0" u="none" strike="noStrike" cap="none" normalizeH="0" baseline="0" noProof="0" dirty="0">
                <a:ln>
                  <a:noFill/>
                </a:ln>
                <a:solidFill>
                  <a:srgbClr val="003479"/>
                </a:solidFill>
                <a:uLnTx/>
                <a:uFillTx/>
                <a:latin typeface="Arial" panose="020B0604020202020204"/>
                <a:ea typeface="+mn-ea"/>
                <a:cs typeface="+mn-cs"/>
              </a:rPr>
              <a:t>by 2026</a:t>
            </a:r>
          </a:p>
        </p:txBody>
      </p:sp>
      <p:sp>
        <p:nvSpPr>
          <p:cNvPr id="34" name="Tekstiruutu 33">
            <a:extLst>
              <a:ext uri="{FF2B5EF4-FFF2-40B4-BE49-F238E27FC236}">
                <a16:creationId xmlns:a16="http://schemas.microsoft.com/office/drawing/2014/main" id="{947AE753-A065-44D4-F655-5EEB7457B12A}"/>
              </a:ext>
            </a:extLst>
          </p:cNvPr>
          <p:cNvSpPr txBox="1"/>
          <p:nvPr/>
        </p:nvSpPr>
        <p:spPr>
          <a:xfrm>
            <a:off x="3359696" y="5085184"/>
            <a:ext cx="3816424" cy="1015663"/>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lang="en-GB" sz="2000" dirty="0">
                <a:solidFill>
                  <a:srgbClr val="003479"/>
                </a:solidFill>
                <a:latin typeface="Arial" panose="020B0604020202020204"/>
                <a:ea typeface="+mn-ea"/>
                <a:cs typeface="+mn-cs"/>
              </a:rPr>
              <a:t>currently receive official mail electronically via Suomi.fi Messages (</a:t>
            </a:r>
            <a:r>
              <a:rPr lang="en-GB" sz="2000" i="1" dirty="0">
                <a:solidFill>
                  <a:srgbClr val="003479"/>
                </a:solidFill>
                <a:latin typeface="Arial" panose="020B0604020202020204"/>
                <a:ea typeface="+mn-ea"/>
                <a:cs typeface="+mn-cs"/>
              </a:rPr>
              <a:t>March 2025</a:t>
            </a:r>
            <a:r>
              <a:rPr lang="en-GB" sz="2000" dirty="0">
                <a:solidFill>
                  <a:srgbClr val="003479"/>
                </a:solidFill>
                <a:latin typeface="Arial" panose="020B0604020202020204"/>
                <a:ea typeface="+mn-ea"/>
                <a:cs typeface="+mn-cs"/>
              </a:rPr>
              <a:t>)</a:t>
            </a:r>
          </a:p>
        </p:txBody>
      </p:sp>
      <p:cxnSp>
        <p:nvCxnSpPr>
          <p:cNvPr id="46" name="Yhdistin: Kaareva 45">
            <a:extLst>
              <a:ext uri="{FF2B5EF4-FFF2-40B4-BE49-F238E27FC236}">
                <a16:creationId xmlns:a16="http://schemas.microsoft.com/office/drawing/2014/main" id="{35D9111B-68E1-A35C-8039-6750AF5B7F33}"/>
              </a:ext>
            </a:extLst>
          </p:cNvPr>
          <p:cNvCxnSpPr>
            <a:cxnSpLocks/>
          </p:cNvCxnSpPr>
          <p:nvPr/>
        </p:nvCxnSpPr>
        <p:spPr>
          <a:xfrm rot="5400000" flipV="1">
            <a:off x="2553016" y="4779993"/>
            <a:ext cx="864096" cy="765598"/>
          </a:xfrm>
          <a:prstGeom prst="curvedConnector2">
            <a:avLst/>
          </a:prstGeom>
          <a:ln w="19050">
            <a:solidFill>
              <a:schemeClr val="accent2">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7" name="Yhdistin: Kaareva 46">
            <a:extLst>
              <a:ext uri="{FF2B5EF4-FFF2-40B4-BE49-F238E27FC236}">
                <a16:creationId xmlns:a16="http://schemas.microsoft.com/office/drawing/2014/main" id="{A2710A46-7219-A007-CD3C-D36D265E7978}"/>
              </a:ext>
            </a:extLst>
          </p:cNvPr>
          <p:cNvCxnSpPr>
            <a:cxnSpLocks/>
          </p:cNvCxnSpPr>
          <p:nvPr/>
        </p:nvCxnSpPr>
        <p:spPr>
          <a:xfrm rot="5400000" flipV="1">
            <a:off x="7299204" y="4774393"/>
            <a:ext cx="864096" cy="765598"/>
          </a:xfrm>
          <a:prstGeom prst="curvedConnector2">
            <a:avLst/>
          </a:prstGeom>
          <a:ln w="19050">
            <a:solidFill>
              <a:schemeClr val="accent2">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3039ABEA-4B4E-A36E-91E5-BA2767750C62}"/>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1EFA4E8E-F676-B118-878A-EEC225593D90}"/>
              </a:ext>
            </a:extLst>
          </p:cNvPr>
          <p:cNvSpPr>
            <a:spLocks noGrp="1"/>
          </p:cNvSpPr>
          <p:nvPr>
            <p:ph type="title"/>
          </p:nvPr>
        </p:nvSpPr>
        <p:spPr>
          <a:xfrm>
            <a:off x="506664" y="227844"/>
            <a:ext cx="10989936" cy="764720"/>
          </a:xfrm>
        </p:spPr>
        <p:txBody>
          <a:bodyPr>
            <a:normAutofit/>
          </a:bodyPr>
          <a:lstStyle/>
          <a:p>
            <a:r>
              <a:rPr lang="en-GB" sz="3200" dirty="0">
                <a:solidFill>
                  <a:schemeClr val="tx2"/>
                </a:solidFill>
              </a:rPr>
              <a:t>Implementation in 2026</a:t>
            </a:r>
          </a:p>
        </p:txBody>
      </p:sp>
      <p:sp>
        <p:nvSpPr>
          <p:cNvPr id="45" name="Vapaamuotoinen: Muoto 44">
            <a:extLst>
              <a:ext uri="{FF2B5EF4-FFF2-40B4-BE49-F238E27FC236}">
                <a16:creationId xmlns:a16="http://schemas.microsoft.com/office/drawing/2014/main" id="{0F72BCAF-A6FB-AB12-19B8-3527BC3FCC79}"/>
              </a:ext>
            </a:extLst>
          </p:cNvPr>
          <p:cNvSpPr/>
          <p:nvPr/>
        </p:nvSpPr>
        <p:spPr>
          <a:xfrm>
            <a:off x="6168008" y="1340768"/>
            <a:ext cx="468000" cy="468000"/>
          </a:xfrm>
          <a:custGeom>
            <a:avLst/>
            <a:gdLst>
              <a:gd name="connsiteX0" fmla="*/ 180975 w 361950"/>
              <a:gd name="connsiteY0" fmla="*/ 0 h 371475"/>
              <a:gd name="connsiteX1" fmla="*/ 361950 w 361950"/>
              <a:gd name="connsiteY1" fmla="*/ 185738 h 371475"/>
              <a:gd name="connsiteX2" fmla="*/ 180975 w 361950"/>
              <a:gd name="connsiteY2" fmla="*/ 371475 h 371475"/>
              <a:gd name="connsiteX3" fmla="*/ 0 w 361950"/>
              <a:gd name="connsiteY3" fmla="*/ 185738 h 371475"/>
              <a:gd name="connsiteX4" fmla="*/ 180975 w 361950"/>
              <a:gd name="connsiteY4" fmla="*/ 0 h 371475"/>
              <a:gd name="connsiteX5" fmla="*/ 266196 w 361950"/>
              <a:gd name="connsiteY5" fmla="*/ 127551 h 371475"/>
              <a:gd name="connsiteX6" fmla="*/ 244931 w 361950"/>
              <a:gd name="connsiteY6" fmla="*/ 129231 h 371475"/>
              <a:gd name="connsiteX7" fmla="*/ 165042 w 361950"/>
              <a:gd name="connsiteY7" fmla="*/ 224886 h 371475"/>
              <a:gd name="connsiteX8" fmla="*/ 131314 w 361950"/>
              <a:gd name="connsiteY8" fmla="*/ 190271 h 371475"/>
              <a:gd name="connsiteX9" fmla="*/ 109986 w 361950"/>
              <a:gd name="connsiteY9" fmla="*/ 190271 h 371475"/>
              <a:gd name="connsiteX10" fmla="*/ 109986 w 361950"/>
              <a:gd name="connsiteY10" fmla="*/ 212160 h 371475"/>
              <a:gd name="connsiteX11" fmla="*/ 155230 w 361950"/>
              <a:gd name="connsiteY11" fmla="*/ 258594 h 371475"/>
              <a:gd name="connsiteX12" fmla="*/ 177344 w 361950"/>
              <a:gd name="connsiteY12" fmla="*/ 257723 h 371475"/>
              <a:gd name="connsiteX13" fmla="*/ 267832 w 361950"/>
              <a:gd name="connsiteY13" fmla="*/ 149376 h 371475"/>
              <a:gd name="connsiteX14" fmla="*/ 266196 w 361950"/>
              <a:gd name="connsiteY14" fmla="*/ 12755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71475">
                <a:moveTo>
                  <a:pt x="180975" y="0"/>
                </a:moveTo>
                <a:cubicBezTo>
                  <a:pt x="280768" y="0"/>
                  <a:pt x="361950" y="83319"/>
                  <a:pt x="361950" y="185738"/>
                </a:cubicBezTo>
                <a:cubicBezTo>
                  <a:pt x="361950" y="288156"/>
                  <a:pt x="280768" y="371475"/>
                  <a:pt x="180975" y="371475"/>
                </a:cubicBezTo>
                <a:cubicBezTo>
                  <a:pt x="81182" y="371475"/>
                  <a:pt x="0" y="288156"/>
                  <a:pt x="0" y="185738"/>
                </a:cubicBezTo>
                <a:cubicBezTo>
                  <a:pt x="0" y="83319"/>
                  <a:pt x="81182" y="0"/>
                  <a:pt x="180975" y="0"/>
                </a:cubicBezTo>
                <a:close/>
                <a:moveTo>
                  <a:pt x="266196" y="127551"/>
                </a:moveTo>
                <a:cubicBezTo>
                  <a:pt x="259872" y="121988"/>
                  <a:pt x="250352" y="122739"/>
                  <a:pt x="244931" y="129231"/>
                </a:cubicBezTo>
                <a:lnTo>
                  <a:pt x="165042" y="224886"/>
                </a:lnTo>
                <a:lnTo>
                  <a:pt x="131314" y="190271"/>
                </a:lnTo>
                <a:cubicBezTo>
                  <a:pt x="125425" y="184226"/>
                  <a:pt x="115876" y="184226"/>
                  <a:pt x="109986" y="190271"/>
                </a:cubicBezTo>
                <a:cubicBezTo>
                  <a:pt x="104096" y="196315"/>
                  <a:pt x="104096" y="206115"/>
                  <a:pt x="109986" y="212160"/>
                </a:cubicBezTo>
                <a:lnTo>
                  <a:pt x="155230" y="258594"/>
                </a:lnTo>
                <a:cubicBezTo>
                  <a:pt x="161441" y="264970"/>
                  <a:pt x="171627" y="264568"/>
                  <a:pt x="177344" y="257723"/>
                </a:cubicBezTo>
                <a:lnTo>
                  <a:pt x="267832" y="149376"/>
                </a:lnTo>
                <a:cubicBezTo>
                  <a:pt x="273253" y="142886"/>
                  <a:pt x="272520" y="133115"/>
                  <a:pt x="266196" y="127551"/>
                </a:cubicBezTo>
                <a:close/>
              </a:path>
            </a:pathLst>
          </a:custGeom>
          <a:solidFill>
            <a:srgbClr val="00C0B7"/>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kstiruutu 9">
            <a:extLst>
              <a:ext uri="{FF2B5EF4-FFF2-40B4-BE49-F238E27FC236}">
                <a16:creationId xmlns:a16="http://schemas.microsoft.com/office/drawing/2014/main" id="{2C12CC38-1BE1-A186-DBDE-7C59040CA9C9}"/>
              </a:ext>
            </a:extLst>
          </p:cNvPr>
          <p:cNvSpPr txBox="1"/>
          <p:nvPr/>
        </p:nvSpPr>
        <p:spPr>
          <a:xfrm>
            <a:off x="6766108" y="1374713"/>
            <a:ext cx="3312368" cy="400110"/>
          </a:xfrm>
          <a:prstGeom prst="rect">
            <a:avLst/>
          </a:prstGeom>
          <a:noFill/>
        </p:spPr>
        <p:txBody>
          <a:bodyPr wrap="square">
            <a:spAutoFit/>
          </a:bodyPr>
          <a:lstStyle/>
          <a:p>
            <a:pPr marL="0" marR="0" lvl="0" indent="0" algn="l" defTabSz="914377" rtl="0" eaLnBrk="1" fontAlgn="auto" latinLnBrk="0" hangingPunct="1">
              <a:lnSpc>
                <a:spcPct val="100000"/>
              </a:lnSpc>
              <a:spcBef>
                <a:spcPts val="600"/>
              </a:spcBef>
              <a:spcAft>
                <a:spcPts val="1200"/>
              </a:spcAft>
              <a:buClrTx/>
              <a:buSzTx/>
              <a:buFontTx/>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The change applies to</a:t>
            </a:r>
          </a:p>
        </p:txBody>
      </p:sp>
      <p:sp>
        <p:nvSpPr>
          <p:cNvPr id="12" name="Tekstiruutu 11">
            <a:extLst>
              <a:ext uri="{FF2B5EF4-FFF2-40B4-BE49-F238E27FC236}">
                <a16:creationId xmlns:a16="http://schemas.microsoft.com/office/drawing/2014/main" id="{DE850949-B82B-CB00-2BE5-EE506B20F7B0}"/>
              </a:ext>
            </a:extLst>
          </p:cNvPr>
          <p:cNvSpPr txBox="1"/>
          <p:nvPr/>
        </p:nvSpPr>
        <p:spPr>
          <a:xfrm>
            <a:off x="6769392" y="3046286"/>
            <a:ext cx="4390396" cy="400110"/>
          </a:xfrm>
          <a:prstGeom prst="rect">
            <a:avLst/>
          </a:prstGeom>
          <a:noFill/>
        </p:spPr>
        <p:txBody>
          <a:bodyPr wrap="square">
            <a:spAutoFit/>
          </a:bodyPr>
          <a:lstStyle/>
          <a:p>
            <a:pPr marL="0" marR="0" lvl="0" indent="0" algn="l" defTabSz="914377" rtl="0" eaLnBrk="1" fontAlgn="auto" latinLnBrk="0" hangingPunct="1">
              <a:lnSpc>
                <a:spcPct val="100000"/>
              </a:lnSpc>
              <a:spcBef>
                <a:spcPts val="600"/>
              </a:spcBef>
              <a:spcAft>
                <a:spcPts val="1200"/>
              </a:spcAft>
              <a:buClrTx/>
              <a:buSzTx/>
              <a:buFontTx/>
              <a:buNone/>
              <a:tabLst/>
              <a:defRPr/>
            </a:pPr>
            <a:r>
              <a:rPr kumimoji="0" lang="en-GB" sz="2000" b="1" i="0" u="none" strike="noStrike" cap="none" normalizeH="0" baseline="0" noProof="0" dirty="0">
                <a:ln>
                  <a:noFill/>
                </a:ln>
                <a:solidFill>
                  <a:srgbClr val="003479"/>
                </a:solidFill>
                <a:uLnTx/>
                <a:uFillTx/>
                <a:latin typeface="Arial" panose="020B0604020202020204"/>
                <a:ea typeface="+mn-ea"/>
                <a:cs typeface="+mn-cs"/>
              </a:rPr>
              <a:t>The change does not apply to</a:t>
            </a:r>
          </a:p>
        </p:txBody>
      </p:sp>
      <p:grpSp>
        <p:nvGrpSpPr>
          <p:cNvPr id="25" name="Ryhmä 24">
            <a:extLst>
              <a:ext uri="{FF2B5EF4-FFF2-40B4-BE49-F238E27FC236}">
                <a16:creationId xmlns:a16="http://schemas.microsoft.com/office/drawing/2014/main" id="{2471CC60-775A-37B6-7ABE-D8F293BCB3BF}"/>
              </a:ext>
            </a:extLst>
          </p:cNvPr>
          <p:cNvGrpSpPr/>
          <p:nvPr/>
        </p:nvGrpSpPr>
        <p:grpSpPr>
          <a:xfrm>
            <a:off x="6177320" y="2996952"/>
            <a:ext cx="468000" cy="468000"/>
            <a:chOff x="6735408" y="4319405"/>
            <a:chExt cx="468000" cy="468000"/>
          </a:xfrm>
        </p:grpSpPr>
        <p:sp>
          <p:nvSpPr>
            <p:cNvPr id="7" name="Vapaamuotoinen: Muoto 6">
              <a:extLst>
                <a:ext uri="{FF2B5EF4-FFF2-40B4-BE49-F238E27FC236}">
                  <a16:creationId xmlns:a16="http://schemas.microsoft.com/office/drawing/2014/main" id="{052DB43E-CF27-EC65-6F2A-F46AFFBB76B5}"/>
                </a:ext>
              </a:extLst>
            </p:cNvPr>
            <p:cNvSpPr/>
            <p:nvPr/>
          </p:nvSpPr>
          <p:spPr>
            <a:xfrm>
              <a:off x="6735408" y="4319405"/>
              <a:ext cx="468000" cy="468000"/>
            </a:xfrm>
            <a:custGeom>
              <a:avLst/>
              <a:gdLst>
                <a:gd name="connsiteX0" fmla="*/ 180975 w 361950"/>
                <a:gd name="connsiteY0" fmla="*/ 0 h 371475"/>
                <a:gd name="connsiteX1" fmla="*/ 361950 w 361950"/>
                <a:gd name="connsiteY1" fmla="*/ 185738 h 371475"/>
                <a:gd name="connsiteX2" fmla="*/ 180975 w 361950"/>
                <a:gd name="connsiteY2" fmla="*/ 371475 h 371475"/>
                <a:gd name="connsiteX3" fmla="*/ 0 w 361950"/>
                <a:gd name="connsiteY3" fmla="*/ 185738 h 371475"/>
                <a:gd name="connsiteX4" fmla="*/ 180975 w 361950"/>
                <a:gd name="connsiteY4" fmla="*/ 0 h 371475"/>
                <a:gd name="connsiteX5" fmla="*/ 266196 w 361950"/>
                <a:gd name="connsiteY5" fmla="*/ 127551 h 371475"/>
                <a:gd name="connsiteX6" fmla="*/ 244931 w 361950"/>
                <a:gd name="connsiteY6" fmla="*/ 129231 h 371475"/>
                <a:gd name="connsiteX7" fmla="*/ 165042 w 361950"/>
                <a:gd name="connsiteY7" fmla="*/ 224886 h 371475"/>
                <a:gd name="connsiteX8" fmla="*/ 131314 w 361950"/>
                <a:gd name="connsiteY8" fmla="*/ 190271 h 371475"/>
                <a:gd name="connsiteX9" fmla="*/ 109986 w 361950"/>
                <a:gd name="connsiteY9" fmla="*/ 190271 h 371475"/>
                <a:gd name="connsiteX10" fmla="*/ 109986 w 361950"/>
                <a:gd name="connsiteY10" fmla="*/ 212160 h 371475"/>
                <a:gd name="connsiteX11" fmla="*/ 155230 w 361950"/>
                <a:gd name="connsiteY11" fmla="*/ 258594 h 371475"/>
                <a:gd name="connsiteX12" fmla="*/ 177344 w 361950"/>
                <a:gd name="connsiteY12" fmla="*/ 257723 h 371475"/>
                <a:gd name="connsiteX13" fmla="*/ 267832 w 361950"/>
                <a:gd name="connsiteY13" fmla="*/ 149376 h 371475"/>
                <a:gd name="connsiteX14" fmla="*/ 266196 w 361950"/>
                <a:gd name="connsiteY14" fmla="*/ 12755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71475">
                  <a:moveTo>
                    <a:pt x="180975" y="0"/>
                  </a:moveTo>
                  <a:cubicBezTo>
                    <a:pt x="280768" y="0"/>
                    <a:pt x="361950" y="83319"/>
                    <a:pt x="361950" y="185738"/>
                  </a:cubicBezTo>
                  <a:cubicBezTo>
                    <a:pt x="361950" y="288156"/>
                    <a:pt x="280768" y="371475"/>
                    <a:pt x="180975" y="371475"/>
                  </a:cubicBezTo>
                  <a:cubicBezTo>
                    <a:pt x="81182" y="371475"/>
                    <a:pt x="0" y="288156"/>
                    <a:pt x="0" y="185738"/>
                  </a:cubicBezTo>
                  <a:cubicBezTo>
                    <a:pt x="0" y="83319"/>
                    <a:pt x="81182" y="0"/>
                    <a:pt x="180975" y="0"/>
                  </a:cubicBezTo>
                  <a:close/>
                  <a:moveTo>
                    <a:pt x="266196" y="127551"/>
                  </a:moveTo>
                  <a:cubicBezTo>
                    <a:pt x="259872" y="121988"/>
                    <a:pt x="250352" y="122739"/>
                    <a:pt x="244931" y="129231"/>
                  </a:cubicBezTo>
                  <a:lnTo>
                    <a:pt x="165042" y="224886"/>
                  </a:lnTo>
                  <a:lnTo>
                    <a:pt x="131314" y="190271"/>
                  </a:lnTo>
                  <a:cubicBezTo>
                    <a:pt x="125425" y="184226"/>
                    <a:pt x="115876" y="184226"/>
                    <a:pt x="109986" y="190271"/>
                  </a:cubicBezTo>
                  <a:cubicBezTo>
                    <a:pt x="104096" y="196315"/>
                    <a:pt x="104096" y="206115"/>
                    <a:pt x="109986" y="212160"/>
                  </a:cubicBezTo>
                  <a:lnTo>
                    <a:pt x="155230" y="258594"/>
                  </a:lnTo>
                  <a:cubicBezTo>
                    <a:pt x="161441" y="264970"/>
                    <a:pt x="171627" y="264568"/>
                    <a:pt x="177344" y="257723"/>
                  </a:cubicBezTo>
                  <a:lnTo>
                    <a:pt x="267832" y="149376"/>
                  </a:lnTo>
                  <a:cubicBezTo>
                    <a:pt x="273253" y="142886"/>
                    <a:pt x="272520" y="133115"/>
                    <a:pt x="266196" y="127551"/>
                  </a:cubicBezTo>
                  <a:close/>
                </a:path>
              </a:pathLst>
            </a:custGeom>
            <a:solidFill>
              <a:schemeClr val="accent4">
                <a:lumMod val="60000"/>
                <a:lumOff val="40000"/>
              </a:schemeClr>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6E6AAE21-3C97-E4CB-6EF3-A8A36B6F1180}"/>
                </a:ext>
              </a:extLst>
            </p:cNvPr>
            <p:cNvSpPr/>
            <p:nvPr/>
          </p:nvSpPr>
          <p:spPr>
            <a:xfrm>
              <a:off x="6816080" y="4365104"/>
              <a:ext cx="288032" cy="36004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4" name="Ryhmä 23">
              <a:extLst>
                <a:ext uri="{FF2B5EF4-FFF2-40B4-BE49-F238E27FC236}">
                  <a16:creationId xmlns:a16="http://schemas.microsoft.com/office/drawing/2014/main" id="{FF8ACEB8-8116-51E8-7DA0-280FD697B880}"/>
                </a:ext>
              </a:extLst>
            </p:cNvPr>
            <p:cNvGrpSpPr/>
            <p:nvPr/>
          </p:nvGrpSpPr>
          <p:grpSpPr>
            <a:xfrm>
              <a:off x="6897400" y="4469136"/>
              <a:ext cx="144016" cy="168538"/>
              <a:chOff x="5699956" y="3452742"/>
              <a:chExt cx="144016" cy="168538"/>
            </a:xfrm>
          </p:grpSpPr>
          <p:cxnSp>
            <p:nvCxnSpPr>
              <p:cNvPr id="15" name="Suora yhdysviiva 14">
                <a:extLst>
                  <a:ext uri="{FF2B5EF4-FFF2-40B4-BE49-F238E27FC236}">
                    <a16:creationId xmlns:a16="http://schemas.microsoft.com/office/drawing/2014/main" id="{C639D015-BD7F-8BBF-F7CD-79AB7DC1115F}"/>
                  </a:ext>
                </a:extLst>
              </p:cNvPr>
              <p:cNvCxnSpPr>
                <a:cxnSpLocks/>
              </p:cNvCxnSpPr>
              <p:nvPr/>
            </p:nvCxnSpPr>
            <p:spPr>
              <a:xfrm flipH="1">
                <a:off x="5699956" y="3452743"/>
                <a:ext cx="144016" cy="168537"/>
              </a:xfrm>
              <a:prstGeom prst="line">
                <a:avLst/>
              </a:prstGeom>
              <a:ln w="31750" cap="rnd">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415F4698-8A05-DA36-5F56-687ABE814DCB}"/>
                  </a:ext>
                </a:extLst>
              </p:cNvPr>
              <p:cNvCxnSpPr>
                <a:cxnSpLocks/>
              </p:cNvCxnSpPr>
              <p:nvPr/>
            </p:nvCxnSpPr>
            <p:spPr>
              <a:xfrm flipH="1" flipV="1">
                <a:off x="5699956" y="3452742"/>
                <a:ext cx="144016" cy="168537"/>
              </a:xfrm>
              <a:prstGeom prst="line">
                <a:avLst/>
              </a:prstGeom>
              <a:ln w="31750" cap="rnd">
                <a:solidFill>
                  <a:srgbClr val="F7F7F7"/>
                </a:solidFill>
              </a:ln>
            </p:spPr>
            <p:style>
              <a:lnRef idx="1">
                <a:schemeClr val="accent1"/>
              </a:lnRef>
              <a:fillRef idx="0">
                <a:schemeClr val="accent1"/>
              </a:fillRef>
              <a:effectRef idx="0">
                <a:schemeClr val="accent1"/>
              </a:effectRef>
              <a:fontRef idx="minor">
                <a:schemeClr val="tx1"/>
              </a:fontRef>
            </p:style>
          </p:cxnSp>
        </p:grpSp>
      </p:grpSp>
      <p:sp>
        <p:nvSpPr>
          <p:cNvPr id="28" name="Tekstiruutu 27">
            <a:extLst>
              <a:ext uri="{FF2B5EF4-FFF2-40B4-BE49-F238E27FC236}">
                <a16:creationId xmlns:a16="http://schemas.microsoft.com/office/drawing/2014/main" id="{291C125E-57A4-5469-4AC5-D5CAF937E140}"/>
              </a:ext>
            </a:extLst>
          </p:cNvPr>
          <p:cNvSpPr txBox="1"/>
          <p:nvPr/>
        </p:nvSpPr>
        <p:spPr>
          <a:xfrm>
            <a:off x="6483328" y="3516321"/>
            <a:ext cx="5301304" cy="1908215"/>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who already use electronic messages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who do not use digital services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under guardianship or</a:t>
            </a:r>
            <a:br>
              <a:rPr kumimoji="0" lang="en-GB" sz="1800" b="0" i="0" u="none" strike="noStrike" cap="none" normalizeH="0" baseline="0" noProof="0">
                <a:ln>
                  <a:noFill/>
                </a:ln>
                <a:solidFill>
                  <a:srgbClr val="003479"/>
                </a:solidFill>
                <a:uLnTx/>
                <a:uFillTx/>
                <a:latin typeface="Arial" panose="020B0604020202020204"/>
                <a:ea typeface="+mn-ea"/>
                <a:cs typeface="+mn-cs"/>
              </a:rPr>
            </a:br>
            <a:r>
              <a:rPr kumimoji="0" lang="en-GB" sz="1800" b="0" i="0" u="none" strike="noStrike" cap="none" normalizeH="0" baseline="0" noProof="0">
                <a:ln>
                  <a:noFill/>
                </a:ln>
                <a:solidFill>
                  <a:srgbClr val="003479"/>
                </a:solidFill>
                <a:uLnTx/>
                <a:uFillTx/>
                <a:latin typeface="Arial" panose="020B0604020202020204"/>
                <a:ea typeface="+mn-ea"/>
                <a:cs typeface="+mn-cs"/>
              </a:rPr>
              <a:t>with a valid continuing power of attorney</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minors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companies.</a:t>
            </a:r>
          </a:p>
        </p:txBody>
      </p:sp>
      <p:sp>
        <p:nvSpPr>
          <p:cNvPr id="29" name="Tekstiruutu 28">
            <a:extLst>
              <a:ext uri="{FF2B5EF4-FFF2-40B4-BE49-F238E27FC236}">
                <a16:creationId xmlns:a16="http://schemas.microsoft.com/office/drawing/2014/main" id="{C32213BF-32D4-F375-73A8-50368D7BE43C}"/>
              </a:ext>
            </a:extLst>
          </p:cNvPr>
          <p:cNvSpPr txBox="1"/>
          <p:nvPr/>
        </p:nvSpPr>
        <p:spPr>
          <a:xfrm>
            <a:off x="6483328" y="1856524"/>
            <a:ext cx="4676460" cy="923330"/>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300"/>
              </a:spcAft>
              <a:buClr>
                <a:srgbClr val="69D8D7"/>
              </a:buClr>
              <a:buSzTx/>
              <a:buFont typeface="Arial" panose="020B0604020202020204" pitchFamily="34" charset="0"/>
              <a:buChar char="•"/>
              <a:tabLst/>
              <a:defRPr/>
            </a:pPr>
            <a:r>
              <a:rPr kumimoji="0" lang="en-GB" sz="1800" b="0" i="0" u="none" strike="noStrike" cap="none" normalizeH="0" baseline="0" noProof="0" dirty="0">
                <a:ln>
                  <a:noFill/>
                </a:ln>
                <a:solidFill>
                  <a:srgbClr val="003479"/>
                </a:solidFill>
                <a:uLnTx/>
                <a:uFillTx/>
                <a:latin typeface="Arial" panose="020B0604020202020204"/>
                <a:ea typeface="+mn-ea"/>
                <a:cs typeface="+mn-cs"/>
              </a:rPr>
              <a:t>adult users who identify themselves in an authority's e-service.</a:t>
            </a:r>
          </a:p>
        </p:txBody>
      </p:sp>
      <p:sp>
        <p:nvSpPr>
          <p:cNvPr id="38" name="Tekstiruutu 37">
            <a:extLst>
              <a:ext uri="{FF2B5EF4-FFF2-40B4-BE49-F238E27FC236}">
                <a16:creationId xmlns:a16="http://schemas.microsoft.com/office/drawing/2014/main" id="{FDB668EC-4EA5-20E6-23B4-9DDAE1BF7CA3}"/>
              </a:ext>
            </a:extLst>
          </p:cNvPr>
          <p:cNvSpPr txBox="1"/>
          <p:nvPr/>
        </p:nvSpPr>
        <p:spPr>
          <a:xfrm>
            <a:off x="407368" y="2212850"/>
            <a:ext cx="5397576" cy="1631216"/>
          </a:xfrm>
          <a:prstGeom prst="rect">
            <a:avLst/>
          </a:prstGeom>
          <a:noFill/>
        </p:spPr>
        <p:txBody>
          <a:bodyPr wrap="square" anchor="t">
            <a:spAutoFit/>
          </a:bodyPr>
          <a:lstStyle/>
          <a:p>
            <a:pPr lvl="0">
              <a:spcBef>
                <a:spcPts val="600"/>
              </a:spcBef>
              <a:spcAft>
                <a:spcPts val="1200"/>
              </a:spcAft>
              <a:defRPr/>
            </a:pPr>
            <a:r>
              <a:rPr kumimoji="0" lang="en-US" sz="2000" b="1" i="0" u="none" strike="noStrike" cap="none" normalizeH="0" baseline="0" noProof="0" dirty="0">
                <a:ln>
                  <a:noFill/>
                </a:ln>
                <a:solidFill>
                  <a:srgbClr val="003479"/>
                </a:solidFill>
                <a:uLnTx/>
                <a:uFillTx/>
                <a:latin typeface="Arial" panose="020B0604020202020204"/>
                <a:ea typeface="+mn-ea"/>
                <a:cs typeface="+mn-cs"/>
              </a:rPr>
              <a:t>A person who uses digital services is guided to start using Suomi.fi Messages when they strongly authenticate themselves in an electronic public administration service.</a:t>
            </a:r>
            <a:endParaRPr kumimoji="0" lang="en-GB" sz="2000" b="1" i="0" u="none" strike="noStrike" cap="none" normalizeH="0" baseline="0" noProof="0" dirty="0">
              <a:ln>
                <a:noFill/>
              </a:ln>
              <a:solidFill>
                <a:srgbClr val="003479"/>
              </a:solidFill>
              <a:uLnTx/>
              <a:uFillTx/>
              <a:latin typeface="Arial" panose="020B0604020202020204"/>
              <a:ea typeface="+mn-ea"/>
              <a:cs typeface="+mn-cs"/>
            </a:endParaRPr>
          </a:p>
        </p:txBody>
      </p:sp>
      <p:sp>
        <p:nvSpPr>
          <p:cNvPr id="42" name="Tekstiruutu 41">
            <a:extLst>
              <a:ext uri="{FF2B5EF4-FFF2-40B4-BE49-F238E27FC236}">
                <a16:creationId xmlns:a16="http://schemas.microsoft.com/office/drawing/2014/main" id="{253AA954-2888-C288-82A9-9951E17B66EF}"/>
              </a:ext>
            </a:extLst>
          </p:cNvPr>
          <p:cNvSpPr txBox="1"/>
          <p:nvPr/>
        </p:nvSpPr>
        <p:spPr>
          <a:xfrm>
            <a:off x="413073" y="4055787"/>
            <a:ext cx="5754935" cy="923330"/>
          </a:xfrm>
          <a:prstGeom prst="rect">
            <a:avLst/>
          </a:prstGeom>
          <a:noFill/>
        </p:spPr>
        <p:txBody>
          <a:bodyPr wrap="square">
            <a:spAutoFit/>
          </a:bodyPr>
          <a:lstStyle/>
          <a:p>
            <a:pPr>
              <a:spcAft>
                <a:spcPts val="1200"/>
              </a:spcAft>
              <a:buClr>
                <a:srgbClr val="69D8D7"/>
              </a:buClr>
            </a:pPr>
            <a:r>
              <a:rPr lang="en-GB" dirty="0">
                <a:solidFill>
                  <a:srgbClr val="003479"/>
                </a:solidFill>
              </a:rPr>
              <a:t>They can return to paper mail by notification through the Suomi.fi Messages settings or the Suomi.fi customer service.</a:t>
            </a:r>
          </a:p>
        </p:txBody>
      </p:sp>
    </p:spTree>
    <p:extLst>
      <p:ext uri="{BB962C8B-B14F-4D97-AF65-F5344CB8AC3E}">
        <p14:creationId xmlns:p14="http://schemas.microsoft.com/office/powerpoint/2010/main" val="159526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GB" sz="3200">
                <a:solidFill>
                  <a:schemeClr val="tx2"/>
                </a:solidFill>
              </a:rPr>
              <a:t>Implementation in phases</a:t>
            </a:r>
          </a:p>
        </p:txBody>
      </p:sp>
      <p:sp>
        <p:nvSpPr>
          <p:cNvPr id="18" name="Tekstiruutu 17">
            <a:extLst>
              <a:ext uri="{FF2B5EF4-FFF2-40B4-BE49-F238E27FC236}">
                <a16:creationId xmlns:a16="http://schemas.microsoft.com/office/drawing/2014/main" id="{1B2F39AF-C407-60EC-B039-8043429A7BE7}"/>
              </a:ext>
            </a:extLst>
          </p:cNvPr>
          <p:cNvSpPr txBox="1"/>
          <p:nvPr/>
        </p:nvSpPr>
        <p:spPr>
          <a:xfrm>
            <a:off x="768008" y="6352755"/>
            <a:ext cx="8424928"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
                <a:srgbClr val="69D8D7"/>
              </a:buClr>
              <a:buSzTx/>
              <a:buFontTx/>
              <a:buNone/>
              <a:tabLst/>
              <a:defRPr/>
            </a:pPr>
            <a:r>
              <a:rPr kumimoji="0" lang="en-GB" sz="1800" b="1" i="0" u="none" strike="noStrike" cap="none" normalizeH="0" baseline="0" noProof="0" dirty="0">
                <a:ln>
                  <a:noFill/>
                </a:ln>
                <a:solidFill>
                  <a:srgbClr val="003479"/>
                </a:solidFill>
                <a:uLnTx/>
                <a:uFillTx/>
                <a:latin typeface="Arial" panose="020B0604020202020204"/>
                <a:ea typeface="+mn-ea"/>
                <a:cs typeface="+mn-cs"/>
              </a:rPr>
              <a:t>Both stages only apply to adult users of the services. </a:t>
            </a:r>
          </a:p>
        </p:txBody>
      </p:sp>
      <p:graphicFrame>
        <p:nvGraphicFramePr>
          <p:cNvPr id="2" name="Taulukko 1">
            <a:extLst>
              <a:ext uri="{FF2B5EF4-FFF2-40B4-BE49-F238E27FC236}">
                <a16:creationId xmlns:a16="http://schemas.microsoft.com/office/drawing/2014/main" id="{6F175E64-B126-2D54-B312-5809FBD5F44C}"/>
              </a:ext>
            </a:extLst>
          </p:cNvPr>
          <p:cNvGraphicFramePr>
            <a:graphicFrameLocks noGrp="1"/>
          </p:cNvGraphicFramePr>
          <p:nvPr/>
        </p:nvGraphicFramePr>
        <p:xfrm>
          <a:off x="623392" y="1384203"/>
          <a:ext cx="10873208" cy="4392488"/>
        </p:xfrm>
        <a:graphic>
          <a:graphicData uri="http://schemas.openxmlformats.org/drawingml/2006/table">
            <a:tbl>
              <a:tblPr firstRow="1" bandRow="1">
                <a:tableStyleId>{2D5ABB26-0587-4C30-8999-92F81FD0307C}</a:tableStyleId>
              </a:tblPr>
              <a:tblGrid>
                <a:gridCol w="5436604">
                  <a:extLst>
                    <a:ext uri="{9D8B030D-6E8A-4147-A177-3AD203B41FA5}">
                      <a16:colId xmlns:a16="http://schemas.microsoft.com/office/drawing/2014/main" val="3204308731"/>
                    </a:ext>
                  </a:extLst>
                </a:gridCol>
                <a:gridCol w="5436604">
                  <a:extLst>
                    <a:ext uri="{9D8B030D-6E8A-4147-A177-3AD203B41FA5}">
                      <a16:colId xmlns:a16="http://schemas.microsoft.com/office/drawing/2014/main" val="1238520402"/>
                    </a:ext>
                  </a:extLst>
                </a:gridCol>
              </a:tblGrid>
              <a:tr h="4392488">
                <a:tc>
                  <a:txBody>
                    <a:bodyPr/>
                    <a:lstStyle/>
                    <a:p>
                      <a:endParaRPr lang="fi-FI" dirty="0"/>
                    </a:p>
                  </a:txBody>
                  <a:tcPr>
                    <a:lnL w="28575" cap="flat" cmpd="sng" algn="ctr">
                      <a:solidFill>
                        <a:schemeClr val="bg2"/>
                      </a:solidFill>
                      <a:prstDash val="dot"/>
                      <a:round/>
                      <a:headEnd type="none" w="med" len="med"/>
                      <a:tailEnd type="none" w="med" len="med"/>
                    </a:lnL>
                    <a:lnR w="28575" cap="flat" cmpd="sng" algn="ctr">
                      <a:solidFill>
                        <a:schemeClr val="bg2"/>
                      </a:solidFill>
                      <a:prstDash val="dot"/>
                      <a:round/>
                      <a:headEnd type="none" w="med" len="med"/>
                      <a:tailEnd type="none" w="med" len="med"/>
                    </a:lnR>
                  </a:tcPr>
                </a:tc>
                <a:tc>
                  <a:txBody>
                    <a:bodyPr/>
                    <a:lstStyle/>
                    <a:p>
                      <a:endParaRPr lang="fi-FI" dirty="0"/>
                    </a:p>
                  </a:txBody>
                  <a:tcPr>
                    <a:lnL w="28575" cap="flat" cmpd="sng" algn="ctr">
                      <a:solidFill>
                        <a:schemeClr val="bg2"/>
                      </a:solidFill>
                      <a:prstDash val="dot"/>
                      <a:round/>
                      <a:headEnd type="none" w="med" len="med"/>
                      <a:tailEnd type="none" w="med" len="med"/>
                    </a:lnL>
                    <a:lnR w="28575" cap="flat" cmpd="sng" algn="ctr">
                      <a:solidFill>
                        <a:schemeClr val="bg2"/>
                      </a:solidFill>
                      <a:prstDash val="dot"/>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7717629"/>
                  </a:ext>
                </a:extLst>
              </a:tr>
            </a:tbl>
          </a:graphicData>
        </a:graphic>
      </p:graphicFrame>
      <p:sp>
        <p:nvSpPr>
          <p:cNvPr id="3" name="Tekstiruutu 2">
            <a:extLst>
              <a:ext uri="{FF2B5EF4-FFF2-40B4-BE49-F238E27FC236}">
                <a16:creationId xmlns:a16="http://schemas.microsoft.com/office/drawing/2014/main" id="{9A58F001-22F1-839E-30F2-E8324854E6C1}"/>
              </a:ext>
            </a:extLst>
          </p:cNvPr>
          <p:cNvSpPr txBox="1"/>
          <p:nvPr/>
        </p:nvSpPr>
        <p:spPr>
          <a:xfrm>
            <a:off x="768008" y="1239839"/>
            <a:ext cx="4212820" cy="4616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dirty="0">
                <a:ln>
                  <a:noFill/>
                </a:ln>
                <a:solidFill>
                  <a:srgbClr val="2AB4B1"/>
                </a:solidFill>
                <a:uLnTx/>
                <a:uFillTx/>
                <a:latin typeface="Arial" panose="020B0604020202020204"/>
                <a:ea typeface="+mn-ea"/>
                <a:cs typeface="+mn-cs"/>
              </a:rPr>
              <a:t>12 May 2025 – 13 April 2026</a:t>
            </a:r>
          </a:p>
        </p:txBody>
      </p:sp>
      <p:sp>
        <p:nvSpPr>
          <p:cNvPr id="4" name="Sisällön paikkamerkki 2">
            <a:extLst>
              <a:ext uri="{FF2B5EF4-FFF2-40B4-BE49-F238E27FC236}">
                <a16:creationId xmlns:a16="http://schemas.microsoft.com/office/drawing/2014/main" id="{B003A7AD-3F9F-28EE-76A4-E937A7481994}"/>
              </a:ext>
            </a:extLst>
          </p:cNvPr>
          <p:cNvSpPr txBox="1">
            <a:spLocks/>
          </p:cNvSpPr>
          <p:nvPr/>
        </p:nvSpPr>
        <p:spPr>
          <a:xfrm>
            <a:off x="768008" y="1672235"/>
            <a:ext cx="4967952" cy="353843"/>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Prompt to enable Suomi.fi Messages</a:t>
            </a:r>
          </a:p>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endParaRPr kumimoji="0" lang="fi-FI" sz="2000" b="1"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7" name="Sisällön paikkamerkki 1">
            <a:extLst>
              <a:ext uri="{FF2B5EF4-FFF2-40B4-BE49-F238E27FC236}">
                <a16:creationId xmlns:a16="http://schemas.microsoft.com/office/drawing/2014/main" id="{8460FD44-1504-739E-AFC5-9CE67DE077DD}"/>
              </a:ext>
            </a:extLst>
          </p:cNvPr>
          <p:cNvSpPr txBox="1">
            <a:spLocks/>
          </p:cNvSpPr>
          <p:nvPr/>
        </p:nvSpPr>
        <p:spPr>
          <a:xfrm>
            <a:off x="768008" y="2234320"/>
            <a:ext cx="5111968" cy="3240360"/>
          </a:xfrm>
          <a:prstGeom prst="rect">
            <a:avLst/>
          </a:prstGeom>
        </p:spPr>
        <p:txBody>
          <a:bodyPr vert="horz" lIns="91440" tIns="45720" rIns="9144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Users are prompted to activate Suomi.fi Messages when they identify themselves in an authority's e-service. </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It is </a:t>
            </a:r>
            <a:r>
              <a:rPr kumimoji="0" lang="en-GB" sz="1800" b="1"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their choice</a:t>
            </a: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to activate the service</a:t>
            </a: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Suomi.fi Messages is not automatically enabled, and the activation can be skipped.</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must provide an email address and verify it to use Suomi.fi Messages.</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can always opt out and receive messages by paper mail. </a:t>
            </a:r>
          </a:p>
        </p:txBody>
      </p:sp>
      <p:sp>
        <p:nvSpPr>
          <p:cNvPr id="8" name="Tekstiruutu 7">
            <a:extLst>
              <a:ext uri="{FF2B5EF4-FFF2-40B4-BE49-F238E27FC236}">
                <a16:creationId xmlns:a16="http://schemas.microsoft.com/office/drawing/2014/main" id="{D8FE37D0-A92E-7148-2D08-B78A5342FF20}"/>
              </a:ext>
            </a:extLst>
          </p:cNvPr>
          <p:cNvSpPr txBox="1"/>
          <p:nvPr/>
        </p:nvSpPr>
        <p:spPr>
          <a:xfrm>
            <a:off x="6201519" y="1253818"/>
            <a:ext cx="2927212" cy="830997"/>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dirty="0">
                <a:ln>
                  <a:noFill/>
                </a:ln>
                <a:solidFill>
                  <a:srgbClr val="FFC658">
                    <a:lumMod val="75000"/>
                  </a:srgbClr>
                </a:solidFill>
                <a:uLnTx/>
                <a:uFillTx/>
                <a:latin typeface="Arial" panose="020B0604020202020204"/>
                <a:ea typeface="+mn-ea"/>
                <a:cs typeface="+mn-cs"/>
              </a:rPr>
              <a:t>From 14 April 2026</a:t>
            </a:r>
            <a:endParaRPr kumimoji="0" lang="en-US" sz="2400" b="1" i="0" u="none" strike="noStrike" cap="none" normalizeH="0" baseline="0" noProof="0" dirty="0">
              <a:ln>
                <a:noFill/>
              </a:ln>
              <a:solidFill>
                <a:srgbClr val="FFC658">
                  <a:lumMod val="75000"/>
                </a:srgbClr>
              </a:solidFill>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1" i="0" u="none" strike="noStrike" cap="none" normalizeH="0" baseline="0" noProof="0" dirty="0">
              <a:ln>
                <a:noFill/>
              </a:ln>
              <a:solidFill>
                <a:srgbClr val="FFC658">
                  <a:lumMod val="75000"/>
                </a:srgbClr>
              </a:solidFill>
              <a:uLnTx/>
              <a:uFillTx/>
              <a:latin typeface="Arial" panose="020B0604020202020204"/>
              <a:ea typeface="+mn-ea"/>
              <a:cs typeface="+mn-cs"/>
            </a:endParaRPr>
          </a:p>
        </p:txBody>
      </p:sp>
      <p:sp>
        <p:nvSpPr>
          <p:cNvPr id="9" name="Sisällön paikkamerkki 2">
            <a:extLst>
              <a:ext uri="{FF2B5EF4-FFF2-40B4-BE49-F238E27FC236}">
                <a16:creationId xmlns:a16="http://schemas.microsoft.com/office/drawing/2014/main" id="{5A11AE3C-A60B-F9A7-5B8F-0C4CD7A57934}"/>
              </a:ext>
            </a:extLst>
          </p:cNvPr>
          <p:cNvSpPr txBox="1">
            <a:spLocks/>
          </p:cNvSpPr>
          <p:nvPr/>
        </p:nvSpPr>
        <p:spPr>
          <a:xfrm>
            <a:off x="6201519" y="1686214"/>
            <a:ext cx="4967952" cy="353843"/>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Suomi.fi Messages is activated</a:t>
            </a:r>
          </a:p>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endParaRPr kumimoji="0" lang="fi-FI" sz="2000" b="1"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10" name="Sisällön paikkamerkki 1">
            <a:extLst>
              <a:ext uri="{FF2B5EF4-FFF2-40B4-BE49-F238E27FC236}">
                <a16:creationId xmlns:a16="http://schemas.microsoft.com/office/drawing/2014/main" id="{A5FF156F-BB2C-E42E-AFA1-788660517B8E}"/>
              </a:ext>
            </a:extLst>
          </p:cNvPr>
          <p:cNvSpPr txBox="1">
            <a:spLocks/>
          </p:cNvSpPr>
          <p:nvPr/>
        </p:nvSpPr>
        <p:spPr>
          <a:xfrm>
            <a:off x="6201519" y="2248299"/>
            <a:ext cx="5222473" cy="3240360"/>
          </a:xfrm>
          <a:prstGeom prst="rect">
            <a:avLst/>
          </a:prstGeom>
        </p:spPr>
        <p:txBody>
          <a:bodyPr vert="horz" lIns="91440" tIns="45720" rIns="9144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US"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People start using Suomi.fi Messages when they authenticate themselves. </a:t>
            </a:r>
            <a:r>
              <a:rPr kumimoji="0" lang="en-US" sz="1800" b="1"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 activation cannot be skipped.</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In connection with the activation, they can </a:t>
            </a:r>
            <a:b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b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provide an email address to which Suomi.fi Messages sends notifications of received messages. </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can go back to receiving paper mail by notification. </a:t>
            </a:r>
            <a:r>
              <a:rPr lang="en-GB" sz="1800" dirty="0">
                <a:solidFill>
                  <a:srgbClr val="003479"/>
                </a:solidFill>
                <a:latin typeface="Arial" panose="020B0604020202020204"/>
                <a:ea typeface="+mn-ea"/>
                <a:cs typeface="Times New Roman" panose="02020603050405020304" pitchFamily="18" charset="0"/>
              </a:rPr>
              <a:t>They will be prompted to activate Suomi.fi Messages again in 365 days' time when they identify themselves in an authority’s </a:t>
            </a:r>
            <a:br>
              <a:rPr lang="en-GB" sz="1800" dirty="0">
                <a:solidFill>
                  <a:srgbClr val="003479"/>
                </a:solidFill>
                <a:latin typeface="Arial" panose="020B0604020202020204"/>
                <a:ea typeface="+mn-ea"/>
                <a:cs typeface="Times New Roman" panose="02020603050405020304" pitchFamily="18" charset="0"/>
              </a:rPr>
            </a:br>
            <a:r>
              <a:rPr lang="en-GB" sz="1800" dirty="0">
                <a:solidFill>
                  <a:srgbClr val="003479"/>
                </a:solidFill>
                <a:latin typeface="Arial" panose="020B0604020202020204"/>
                <a:ea typeface="+mn-ea"/>
                <a:cs typeface="Times New Roman" panose="02020603050405020304" pitchFamily="18" charset="0"/>
              </a:rPr>
              <a:t>e-service.</a:t>
            </a:r>
          </a:p>
        </p:txBody>
      </p:sp>
    </p:spTree>
    <p:extLst>
      <p:ext uri="{BB962C8B-B14F-4D97-AF65-F5344CB8AC3E}">
        <p14:creationId xmlns:p14="http://schemas.microsoft.com/office/powerpoint/2010/main" val="287611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CB725-C4B2-7A27-25D8-8374AA9271E7}"/>
            </a:ext>
          </a:extLst>
        </p:cNvPr>
        <p:cNvGrpSpPr/>
        <p:nvPr/>
      </p:nvGrpSpPr>
      <p:grpSpPr>
        <a:xfrm>
          <a:off x="0" y="0"/>
          <a:ext cx="0" cy="0"/>
          <a:chOff x="0" y="0"/>
          <a:chExt cx="0" cy="0"/>
        </a:xfrm>
      </p:grpSpPr>
      <p:pic>
        <p:nvPicPr>
          <p:cNvPr id="4" name="Kuva 3" descr="Kuva, joka sisältää kohteen teksti, kuvakaappaus, Verkkosivusto, Verkkomainonta&#10;&#10;Tekoälyllä luotu sisältö voi olla virheellistä.">
            <a:extLst>
              <a:ext uri="{FF2B5EF4-FFF2-40B4-BE49-F238E27FC236}">
                <a16:creationId xmlns:a16="http://schemas.microsoft.com/office/drawing/2014/main" id="{41113419-0999-E215-C8EC-276E1895F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038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Ryhmä 3">
            <a:extLst>
              <a:ext uri="{FF2B5EF4-FFF2-40B4-BE49-F238E27FC236}">
                <a16:creationId xmlns:a16="http://schemas.microsoft.com/office/drawing/2014/main" id="{823909D8-9C2F-684D-FE96-403B0658CF42}"/>
              </a:ext>
            </a:extLst>
          </p:cNvPr>
          <p:cNvGrpSpPr/>
          <p:nvPr/>
        </p:nvGrpSpPr>
        <p:grpSpPr>
          <a:xfrm>
            <a:off x="130628" y="431864"/>
            <a:ext cx="11826830" cy="6299442"/>
            <a:chOff x="130628" y="431864"/>
            <a:chExt cx="11826830" cy="6299442"/>
          </a:xfrm>
        </p:grpSpPr>
        <p:sp>
          <p:nvSpPr>
            <p:cNvPr id="3" name="Kaari 1">
              <a:extLst>
                <a:ext uri="{FF2B5EF4-FFF2-40B4-BE49-F238E27FC236}">
                  <a16:creationId xmlns:a16="http://schemas.microsoft.com/office/drawing/2014/main" id="{FEDBFACD-A340-B171-3EC6-A0CE6705DB67}"/>
                </a:ext>
              </a:extLst>
            </p:cNvPr>
            <p:cNvSpPr/>
            <p:nvPr/>
          </p:nvSpPr>
          <p:spPr>
            <a:xfrm rot="5400000">
              <a:off x="795551" y="2155537"/>
              <a:ext cx="2652333" cy="2791592"/>
            </a:xfrm>
            <a:prstGeom prst="arc">
              <a:avLst>
                <a:gd name="adj1" fmla="val 17915569"/>
                <a:gd name="adj2" fmla="val 682886"/>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4EE7816-309F-D222-0CB4-BF8D62940E1F}"/>
                </a:ext>
              </a:extLst>
            </p:cNvPr>
            <p:cNvPicPr>
              <a:picLocks noChangeAspect="1"/>
            </p:cNvPicPr>
            <p:nvPr/>
          </p:nvPicPr>
          <p:blipFill>
            <a:blip r:embed="rId3"/>
            <a:stretch>
              <a:fillRect/>
            </a:stretch>
          </p:blipFill>
          <p:spPr>
            <a:xfrm>
              <a:off x="3573641" y="431864"/>
              <a:ext cx="8383817" cy="6299442"/>
            </a:xfrm>
            <a:prstGeom prst="rect">
              <a:avLst/>
            </a:prstGeom>
          </p:spPr>
        </p:pic>
        <p:sp>
          <p:nvSpPr>
            <p:cNvPr id="7" name="TextBox 6">
              <a:extLst>
                <a:ext uri="{FF2B5EF4-FFF2-40B4-BE49-F238E27FC236}">
                  <a16:creationId xmlns:a16="http://schemas.microsoft.com/office/drawing/2014/main" id="{042BF818-6414-B034-570C-1BDBA990907C}"/>
                </a:ext>
              </a:extLst>
            </p:cNvPr>
            <p:cNvSpPr txBox="1"/>
            <p:nvPr/>
          </p:nvSpPr>
          <p:spPr>
            <a:xfrm>
              <a:off x="503437" y="638141"/>
              <a:ext cx="2944098" cy="132343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479"/>
                  </a:solidFill>
                  <a:effectLst/>
                  <a:uLnTx/>
                  <a:uFillTx/>
                  <a:latin typeface="Arial" panose="020B0604020202020204" pitchFamily="34" charset="0"/>
                  <a:ea typeface="+mn-ea"/>
                  <a:cs typeface="Arial" panose="020B0604020202020204" pitchFamily="34" charset="0"/>
                </a:rPr>
                <a:t>How Suomi.fi Messages is activated when identifying in an authority's e-service.</a:t>
              </a:r>
            </a:p>
          </p:txBody>
        </p:sp>
        <p:sp>
          <p:nvSpPr>
            <p:cNvPr id="8" name="Kaari 1">
              <a:extLst>
                <a:ext uri="{FF2B5EF4-FFF2-40B4-BE49-F238E27FC236}">
                  <a16:creationId xmlns:a16="http://schemas.microsoft.com/office/drawing/2014/main" id="{87515EB7-8F97-0452-E78C-7E27B53A537B}"/>
                </a:ext>
              </a:extLst>
            </p:cNvPr>
            <p:cNvSpPr/>
            <p:nvPr/>
          </p:nvSpPr>
          <p:spPr>
            <a:xfrm rot="5400000" flipH="1">
              <a:off x="7404757" y="614884"/>
              <a:ext cx="1000550" cy="1545422"/>
            </a:xfrm>
            <a:prstGeom prst="arc">
              <a:avLst>
                <a:gd name="adj1" fmla="val 17122003"/>
                <a:gd name="adj2" fmla="val 4408062"/>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Kaari 1">
              <a:extLst>
                <a:ext uri="{FF2B5EF4-FFF2-40B4-BE49-F238E27FC236}">
                  <a16:creationId xmlns:a16="http://schemas.microsoft.com/office/drawing/2014/main" id="{2904E8CF-8D08-E3C4-1E04-3C0457812536}"/>
                </a:ext>
              </a:extLst>
            </p:cNvPr>
            <p:cNvSpPr/>
            <p:nvPr/>
          </p:nvSpPr>
          <p:spPr>
            <a:xfrm rot="5400000" flipH="1">
              <a:off x="9473104" y="614884"/>
              <a:ext cx="1000550" cy="1545422"/>
            </a:xfrm>
            <a:prstGeom prst="arc">
              <a:avLst>
                <a:gd name="adj1" fmla="val 17122003"/>
                <a:gd name="adj2" fmla="val 4408062"/>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Kaari 1">
              <a:extLst>
                <a:ext uri="{FF2B5EF4-FFF2-40B4-BE49-F238E27FC236}">
                  <a16:creationId xmlns:a16="http://schemas.microsoft.com/office/drawing/2014/main" id="{6FB034CB-CF51-3A50-6DAD-BAAB053CFC93}"/>
                </a:ext>
              </a:extLst>
            </p:cNvPr>
            <p:cNvSpPr/>
            <p:nvPr/>
          </p:nvSpPr>
          <p:spPr>
            <a:xfrm rot="5400000" flipH="1">
              <a:off x="5336410" y="614884"/>
              <a:ext cx="1000550" cy="1545422"/>
            </a:xfrm>
            <a:prstGeom prst="arc">
              <a:avLst>
                <a:gd name="adj1" fmla="val 17122003"/>
                <a:gd name="adj2" fmla="val 973683"/>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E7070B2C-1079-23CA-14D1-081E8EE4EA95}"/>
                </a:ext>
              </a:extLst>
            </p:cNvPr>
            <p:cNvPicPr>
              <a:picLocks noChangeAspect="1"/>
            </p:cNvPicPr>
            <p:nvPr/>
          </p:nvPicPr>
          <p:blipFill>
            <a:blip r:embed="rId4"/>
            <a:stretch>
              <a:fillRect/>
            </a:stretch>
          </p:blipFill>
          <p:spPr>
            <a:xfrm>
              <a:off x="559882" y="2964758"/>
              <a:ext cx="1137604" cy="3247772"/>
            </a:xfrm>
            <a:prstGeom prst="rect">
              <a:avLst/>
            </a:prstGeom>
          </p:spPr>
        </p:pic>
        <p:sp>
          <p:nvSpPr>
            <p:cNvPr id="12" name="Tekstiruutu 28">
              <a:extLst>
                <a:ext uri="{FF2B5EF4-FFF2-40B4-BE49-F238E27FC236}">
                  <a16:creationId xmlns:a16="http://schemas.microsoft.com/office/drawing/2014/main" id="{59BF78CC-FD43-BAD7-7CC9-4F6EC8633730}"/>
                </a:ext>
              </a:extLst>
            </p:cNvPr>
            <p:cNvSpPr txBox="1"/>
            <p:nvPr/>
          </p:nvSpPr>
          <p:spPr>
            <a:xfrm>
              <a:off x="503437" y="2687759"/>
              <a:ext cx="1250494"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t>CHANGE IN IDENTIFICATION </a:t>
              </a:r>
              <a:b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br>
              <a: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t>IN THE BEGINNING OF 2026</a:t>
              </a:r>
              <a:endParaRPr kumimoji="0" lang="en-GB" sz="600" b="1" i="0" u="none" strike="noStrike" kern="1200" cap="none" spc="0" normalizeH="0" baseline="0" noProof="0" dirty="0">
                <a:ln>
                  <a:noFill/>
                </a:ln>
                <a:solidFill>
                  <a:srgbClr val="2DB0AD"/>
                </a:solidFill>
                <a:effectLst/>
                <a:highlight>
                  <a:srgbClr val="FFFF00"/>
                </a:highlight>
                <a:uLnTx/>
                <a:uFillTx/>
                <a:latin typeface="Arial" panose="020B0604020202020204"/>
                <a:ea typeface="+mn-ea"/>
                <a:cs typeface="+mn-cs"/>
              </a:endParaRPr>
            </a:p>
          </p:txBody>
        </p:sp>
        <p:sp>
          <p:nvSpPr>
            <p:cNvPr id="2" name="Suorakulmio 1">
              <a:extLst>
                <a:ext uri="{FF2B5EF4-FFF2-40B4-BE49-F238E27FC236}">
                  <a16:creationId xmlns:a16="http://schemas.microsoft.com/office/drawing/2014/main" id="{FD29268A-FE57-3D85-D5E6-3EC109F4E977}"/>
                </a:ext>
              </a:extLst>
            </p:cNvPr>
            <p:cNvSpPr/>
            <p:nvPr/>
          </p:nvSpPr>
          <p:spPr>
            <a:xfrm>
              <a:off x="130628" y="2841173"/>
              <a:ext cx="2024743" cy="1344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grpSp>
    </p:spTree>
    <p:extLst>
      <p:ext uri="{BB962C8B-B14F-4D97-AF65-F5344CB8AC3E}">
        <p14:creationId xmlns:p14="http://schemas.microsoft.com/office/powerpoint/2010/main" val="339999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ABF26A8-1D94-9D64-1734-A67FA6D2E41E}"/>
              </a:ext>
            </a:extLst>
          </p:cNvPr>
          <p:cNvSpPr>
            <a:spLocks noGrp="1"/>
          </p:cNvSpPr>
          <p:nvPr>
            <p:ph type="ctrTitle"/>
          </p:nvPr>
        </p:nvSpPr>
        <p:spPr/>
        <p:txBody>
          <a:bodyPr/>
          <a:lstStyle/>
          <a:p>
            <a:r>
              <a:rPr lang="en-GB"/>
              <a:t>Communicate the change to you clients</a:t>
            </a:r>
          </a:p>
        </p:txBody>
      </p:sp>
      <p:sp>
        <p:nvSpPr>
          <p:cNvPr id="5" name="Alaotsikko 4">
            <a:extLst>
              <a:ext uri="{FF2B5EF4-FFF2-40B4-BE49-F238E27FC236}">
                <a16:creationId xmlns:a16="http://schemas.microsoft.com/office/drawing/2014/main" id="{60FB2746-6EE7-BDE7-E9CC-F419BA778059}"/>
              </a:ext>
            </a:extLst>
          </p:cNvPr>
          <p:cNvSpPr>
            <a:spLocks noGrp="1"/>
          </p:cNvSpPr>
          <p:nvPr>
            <p:ph type="subTitle" idx="1"/>
          </p:nvPr>
        </p:nvSpPr>
        <p:spPr/>
        <p:txBody>
          <a:bodyPr/>
          <a:lstStyle/>
          <a:p>
            <a:endParaRPr lang="fi-FI"/>
          </a:p>
        </p:txBody>
      </p:sp>
      <p:sp>
        <p:nvSpPr>
          <p:cNvPr id="2" name="Päivämäärän paikkamerkki 1">
            <a:extLst>
              <a:ext uri="{FF2B5EF4-FFF2-40B4-BE49-F238E27FC236}">
                <a16:creationId xmlns:a16="http://schemas.microsoft.com/office/drawing/2014/main" id="{AA03764A-922A-E7EF-8E68-BA3FC53F48FF}"/>
              </a:ext>
            </a:extLst>
          </p:cNvPr>
          <p:cNvSpPr>
            <a:spLocks noGrp="1"/>
          </p:cNvSpPr>
          <p:nvPr>
            <p:ph type="dt" sz="half" idx="10"/>
          </p:nvPr>
        </p:nvSpPr>
        <p:spPr/>
        <p:txBody>
          <a:bodyPr/>
          <a:lstStyle/>
          <a:p>
            <a:r>
              <a:rPr lang="en-GB"/>
              <a:t>18 July 2025</a:t>
            </a:r>
          </a:p>
        </p:txBody>
      </p:sp>
    </p:spTree>
    <p:extLst>
      <p:ext uri="{BB962C8B-B14F-4D97-AF65-F5344CB8AC3E}">
        <p14:creationId xmlns:p14="http://schemas.microsoft.com/office/powerpoint/2010/main" val="24127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1299420" cy="764720"/>
          </a:xfrm>
        </p:spPr>
        <p:txBody>
          <a:bodyPr>
            <a:normAutofit/>
          </a:bodyPr>
          <a:lstStyle/>
          <a:p>
            <a:r>
              <a:rPr lang="en-GB" sz="3200" dirty="0">
                <a:solidFill>
                  <a:schemeClr val="tx2"/>
                </a:solidFill>
              </a:rPr>
              <a:t>Informing about electronic communications is important</a:t>
            </a:r>
          </a:p>
        </p:txBody>
      </p:sp>
      <p:sp>
        <p:nvSpPr>
          <p:cNvPr id="3" name="Sisällön paikkamerkki 1">
            <a:extLst>
              <a:ext uri="{FF2B5EF4-FFF2-40B4-BE49-F238E27FC236}">
                <a16:creationId xmlns:a16="http://schemas.microsoft.com/office/drawing/2014/main" id="{D7D0AAA4-5027-5981-E0D8-68A7D6DFA6EF}"/>
              </a:ext>
            </a:extLst>
          </p:cNvPr>
          <p:cNvSpPr txBox="1">
            <a:spLocks/>
          </p:cNvSpPr>
          <p:nvPr/>
        </p:nvSpPr>
        <p:spPr>
          <a:xfrm>
            <a:off x="6023992" y="1511305"/>
            <a:ext cx="5782092" cy="4948488"/>
          </a:xfrm>
          <a:prstGeom prst="rect">
            <a:avLst/>
          </a:prstGeom>
        </p:spPr>
        <p:txBody>
          <a:bodyPr>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indent="0">
              <a:spcAft>
                <a:spcPts val="1200"/>
              </a:spcAft>
              <a:buNone/>
            </a:pPr>
            <a:r>
              <a:rPr lang="en-GB" sz="1800" dirty="0">
                <a:solidFill>
                  <a:schemeClr val="accent1"/>
                </a:solidFill>
                <a:cs typeface="Times New Roman" panose="02020603050405020304" pitchFamily="18" charset="0"/>
              </a:rPr>
              <a:t>Decisions, notifications, requests for clarification, invoices and other messages sent by public administration organisations are important for clients and can have major impacts on their life. </a:t>
            </a:r>
          </a:p>
          <a:p>
            <a:pPr marL="0" indent="0">
              <a:spcAft>
                <a:spcPts val="1200"/>
              </a:spcAft>
              <a:buNone/>
            </a:pPr>
            <a:r>
              <a:rPr lang="en-GB" sz="2000" dirty="0">
                <a:solidFill>
                  <a:schemeClr val="accent1"/>
                </a:solidFill>
                <a:cs typeface="Times New Roman" panose="02020603050405020304" pitchFamily="18" charset="0"/>
              </a:rPr>
              <a:t>It is </a:t>
            </a:r>
            <a:r>
              <a:rPr lang="en-GB" sz="2000" b="1" dirty="0">
                <a:solidFill>
                  <a:schemeClr val="accent1"/>
                </a:solidFill>
                <a:cs typeface="Times New Roman" panose="02020603050405020304" pitchFamily="18" charset="0"/>
              </a:rPr>
              <a:t>NOT</a:t>
            </a:r>
            <a:r>
              <a:rPr lang="en-GB" sz="2000" dirty="0">
                <a:solidFill>
                  <a:schemeClr val="accent1"/>
                </a:solidFill>
                <a:cs typeface="Times New Roman" panose="02020603050405020304" pitchFamily="18" charset="0"/>
              </a:rPr>
              <a:t> essential whether your organisation sends messages via Suomi.fi Messages. </a:t>
            </a:r>
          </a:p>
          <a:p>
            <a:pPr marL="0" indent="0">
              <a:spcAft>
                <a:spcPts val="1200"/>
              </a:spcAft>
              <a:buNone/>
            </a:pPr>
            <a:r>
              <a:rPr lang="en-GB" sz="2000" dirty="0">
                <a:solidFill>
                  <a:schemeClr val="accent1"/>
                </a:solidFill>
                <a:cs typeface="Times New Roman" panose="02020603050405020304" pitchFamily="18" charset="0"/>
              </a:rPr>
              <a:t>Your clients will encounter the change when they identify themselves in your e-service that uses Suomi.fi e-Identification.</a:t>
            </a:r>
          </a:p>
          <a:p>
            <a:pPr marL="0" indent="0">
              <a:spcAft>
                <a:spcPts val="1200"/>
              </a:spcAft>
              <a:buNone/>
            </a:pPr>
            <a:r>
              <a:rPr lang="en-GB" sz="2000" b="1" dirty="0">
                <a:solidFill>
                  <a:schemeClr val="accent1"/>
                </a:solidFill>
                <a:cs typeface="Times New Roman" panose="02020603050405020304" pitchFamily="18" charset="0"/>
              </a:rPr>
              <a:t>It is very important to inform your organisation's clients that future official mail will arrive electronically.</a:t>
            </a:r>
          </a:p>
          <a:p>
            <a:pPr marL="0" indent="0">
              <a:spcAft>
                <a:spcPts val="1200"/>
              </a:spcAft>
              <a:buNone/>
            </a:pPr>
            <a:endParaRPr lang="fi-FI" sz="2000" b="1" kern="100" dirty="0">
              <a:solidFill>
                <a:schemeClr val="accent1"/>
              </a:solidFill>
              <a:cs typeface="Times New Roman" panose="02020603050405020304" pitchFamily="18" charset="0"/>
            </a:endParaRPr>
          </a:p>
        </p:txBody>
      </p:sp>
      <p:grpSp>
        <p:nvGrpSpPr>
          <p:cNvPr id="2" name="Ryhmä 1">
            <a:extLst>
              <a:ext uri="{FF2B5EF4-FFF2-40B4-BE49-F238E27FC236}">
                <a16:creationId xmlns:a16="http://schemas.microsoft.com/office/drawing/2014/main" id="{BD2F9125-B05D-C2EB-8C3C-C5DE375A86A9}"/>
              </a:ext>
            </a:extLst>
          </p:cNvPr>
          <p:cNvGrpSpPr/>
          <p:nvPr/>
        </p:nvGrpSpPr>
        <p:grpSpPr>
          <a:xfrm>
            <a:off x="385916" y="2062927"/>
            <a:ext cx="5206028" cy="3397633"/>
            <a:chOff x="572815" y="3464072"/>
            <a:chExt cx="6976484" cy="2773240"/>
          </a:xfrm>
        </p:grpSpPr>
        <p:sp>
          <p:nvSpPr>
            <p:cNvPr id="4" name="Suorakulmio: Pyöristetyt kulmat 3">
              <a:extLst>
                <a:ext uri="{FF2B5EF4-FFF2-40B4-BE49-F238E27FC236}">
                  <a16:creationId xmlns:a16="http://schemas.microsoft.com/office/drawing/2014/main" id="{6B46E835-1D8C-D27A-4D3E-D3815E4D24C2}"/>
                </a:ext>
              </a:extLst>
            </p:cNvPr>
            <p:cNvSpPr/>
            <p:nvPr/>
          </p:nvSpPr>
          <p:spPr>
            <a:xfrm>
              <a:off x="572815" y="3472413"/>
              <a:ext cx="1826272"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prstClr val="white"/>
                  </a:solidFill>
                  <a:uLnTx/>
                  <a:uFillTx/>
                  <a:latin typeface="Arial" panose="020B0604020202020204"/>
                  <a:ea typeface="+mn-ea"/>
                  <a:cs typeface="+mn-cs"/>
                </a:rPr>
                <a:t>Appoint-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err="1">
                  <a:ln>
                    <a:noFill/>
                  </a:ln>
                  <a:solidFill>
                    <a:prstClr val="white"/>
                  </a:solidFill>
                  <a:uLnTx/>
                  <a:uFillTx/>
                  <a:latin typeface="Arial" panose="020B0604020202020204"/>
                  <a:ea typeface="+mn-ea"/>
                  <a:cs typeface="+mn-cs"/>
                </a:rPr>
                <a:t>ment</a:t>
              </a:r>
              <a:endParaRPr kumimoji="0" lang="en-GB" sz="1600" b="0" i="0" u="none" strike="noStrike" cap="none" normalizeH="0" baseline="0" noProof="0" dirty="0">
                <a:ln>
                  <a:noFill/>
                </a:ln>
                <a:solidFill>
                  <a:prstClr val="white"/>
                </a:solidFill>
                <a:uLnTx/>
                <a:uFillTx/>
                <a:latin typeface="Arial" panose="020B0604020202020204"/>
                <a:ea typeface="+mn-ea"/>
                <a:cs typeface="+mn-cs"/>
              </a:endParaRPr>
            </a:p>
          </p:txBody>
        </p:sp>
        <p:sp>
          <p:nvSpPr>
            <p:cNvPr id="6" name="Suorakulmio: Pyöristetyt kulmat 5">
              <a:extLst>
                <a:ext uri="{FF2B5EF4-FFF2-40B4-BE49-F238E27FC236}">
                  <a16:creationId xmlns:a16="http://schemas.microsoft.com/office/drawing/2014/main" id="{DFBBBBDC-7BFB-01A1-87BD-3B4057F2BC37}"/>
                </a:ext>
              </a:extLst>
            </p:cNvPr>
            <p:cNvSpPr/>
            <p:nvPr/>
          </p:nvSpPr>
          <p:spPr>
            <a:xfrm>
              <a:off x="572815" y="4184152"/>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rPr>
                <a:t>Invoice</a:t>
              </a:r>
            </a:p>
          </p:txBody>
        </p:sp>
        <p:sp>
          <p:nvSpPr>
            <p:cNvPr id="7" name="Suorakulmio: Pyöristetyt kulmat 6">
              <a:extLst>
                <a:ext uri="{FF2B5EF4-FFF2-40B4-BE49-F238E27FC236}">
                  <a16:creationId xmlns:a16="http://schemas.microsoft.com/office/drawing/2014/main" id="{EA9AC080-37C6-3D79-5E68-C0A9BF7F3C7B}"/>
                </a:ext>
              </a:extLst>
            </p:cNvPr>
            <p:cNvSpPr/>
            <p:nvPr/>
          </p:nvSpPr>
          <p:spPr>
            <a:xfrm>
              <a:off x="572815" y="4887439"/>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sym typeface="Wingdings" panose="05000000000000000000" pitchFamily="2" charset="2"/>
                </a:rPr>
                <a:t>Information request</a:t>
              </a:r>
            </a:p>
          </p:txBody>
        </p:sp>
        <p:sp>
          <p:nvSpPr>
            <p:cNvPr id="8" name="Suorakulmio: Pyöristetyt kulmat 7">
              <a:extLst>
                <a:ext uri="{FF2B5EF4-FFF2-40B4-BE49-F238E27FC236}">
                  <a16:creationId xmlns:a16="http://schemas.microsoft.com/office/drawing/2014/main" id="{DA659C21-50D4-C91E-2F22-20AA590F0FF6}"/>
                </a:ext>
              </a:extLst>
            </p:cNvPr>
            <p:cNvSpPr/>
            <p:nvPr/>
          </p:nvSpPr>
          <p:spPr>
            <a:xfrm>
              <a:off x="584250" y="5582875"/>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sym typeface="Wingdings" panose="05000000000000000000" pitchFamily="2" charset="2"/>
                </a:rPr>
                <a:t>Decision</a:t>
              </a:r>
            </a:p>
          </p:txBody>
        </p:sp>
        <p:sp>
          <p:nvSpPr>
            <p:cNvPr id="13" name="Suorakulmio: Pyöristetyt kulmat 12">
              <a:extLst>
                <a:ext uri="{FF2B5EF4-FFF2-40B4-BE49-F238E27FC236}">
                  <a16:creationId xmlns:a16="http://schemas.microsoft.com/office/drawing/2014/main" id="{04220FCB-1FB5-AED6-9F4B-BBF63BAC413D}"/>
                </a:ext>
              </a:extLst>
            </p:cNvPr>
            <p:cNvSpPr/>
            <p:nvPr/>
          </p:nvSpPr>
          <p:spPr>
            <a:xfrm>
              <a:off x="2699562" y="3464072"/>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Appointment may go unnoticed</a:t>
              </a:r>
              <a:b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b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(e.g. surgery, meeting)</a:t>
              </a:r>
            </a:p>
          </p:txBody>
        </p:sp>
        <p:sp>
          <p:nvSpPr>
            <p:cNvPr id="14" name="Suorakulmio: Pyöristetyt kulmat 13">
              <a:extLst>
                <a:ext uri="{FF2B5EF4-FFF2-40B4-BE49-F238E27FC236}">
                  <a16:creationId xmlns:a16="http://schemas.microsoft.com/office/drawing/2014/main" id="{230AFD1E-4A7F-3363-A11E-51D6C2F46914}"/>
                </a:ext>
              </a:extLst>
            </p:cNvPr>
            <p:cNvSpPr/>
            <p:nvPr/>
          </p:nvSpPr>
          <p:spPr>
            <a:xfrm>
              <a:off x="2699562" y="4184152"/>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Invoice may go unnoticed and unpaid.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Client may end up in debt recovery. </a:t>
              </a:r>
              <a:b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b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Vehicle may be banned from traffic.</a:t>
              </a:r>
            </a:p>
          </p:txBody>
        </p:sp>
        <p:sp>
          <p:nvSpPr>
            <p:cNvPr id="15" name="Suorakulmio: Pyöristetyt kulmat 14">
              <a:extLst>
                <a:ext uri="{FF2B5EF4-FFF2-40B4-BE49-F238E27FC236}">
                  <a16:creationId xmlns:a16="http://schemas.microsoft.com/office/drawing/2014/main" id="{442ECC1F-48DA-6B8A-4F32-EB03CE5CABA8}"/>
                </a:ext>
              </a:extLst>
            </p:cNvPr>
            <p:cNvSpPr/>
            <p:nvPr/>
          </p:nvSpPr>
          <p:spPr>
            <a:xfrm>
              <a:off x="2699562" y="4887439"/>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400">
                  <a:solidFill>
                    <a:srgbClr val="003479"/>
                  </a:solidFill>
                  <a:latin typeface="Arial" panose="020B0604020202020204"/>
                  <a:ea typeface="+mn-ea"/>
                  <a:cs typeface="+mn-cs"/>
                  <a:sym typeface="Wingdings" panose="05000000000000000000" pitchFamily="2" charset="2"/>
                </a:rPr>
                <a:t>Missed deadline may affect the content of the decision, which can have a direct impact on the person's finances.</a:t>
              </a:r>
            </a:p>
          </p:txBody>
        </p:sp>
        <p:sp>
          <p:nvSpPr>
            <p:cNvPr id="16" name="Suorakulmio: Pyöristetyt kulmat 15">
              <a:extLst>
                <a:ext uri="{FF2B5EF4-FFF2-40B4-BE49-F238E27FC236}">
                  <a16:creationId xmlns:a16="http://schemas.microsoft.com/office/drawing/2014/main" id="{3548EDFE-6A4C-061B-E485-1FE87B70B648}"/>
                </a:ext>
              </a:extLst>
            </p:cNvPr>
            <p:cNvSpPr/>
            <p:nvPr/>
          </p:nvSpPr>
          <p:spPr>
            <a:xfrm>
              <a:off x="2699562" y="5589240"/>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Appeal period may expire, and the person cannot appeal/request a review for the decision.</a:t>
              </a:r>
            </a:p>
          </p:txBody>
        </p:sp>
        <p:sp>
          <p:nvSpPr>
            <p:cNvPr id="9" name="Nuoli: Oikea 8">
              <a:extLst>
                <a:ext uri="{FF2B5EF4-FFF2-40B4-BE49-F238E27FC236}">
                  <a16:creationId xmlns:a16="http://schemas.microsoft.com/office/drawing/2014/main" id="{0ED61C11-03EE-92DB-7425-BFF369D90E44}"/>
                </a:ext>
              </a:extLst>
            </p:cNvPr>
            <p:cNvSpPr/>
            <p:nvPr/>
          </p:nvSpPr>
          <p:spPr>
            <a:xfrm>
              <a:off x="2465955" y="3722010"/>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Nuoli: Oikea 9">
              <a:extLst>
                <a:ext uri="{FF2B5EF4-FFF2-40B4-BE49-F238E27FC236}">
                  <a16:creationId xmlns:a16="http://schemas.microsoft.com/office/drawing/2014/main" id="{30882D65-CDED-6CEE-BEAA-A770E6970A87}"/>
                </a:ext>
              </a:extLst>
            </p:cNvPr>
            <p:cNvSpPr/>
            <p:nvPr/>
          </p:nvSpPr>
          <p:spPr>
            <a:xfrm>
              <a:off x="2465955" y="4414426"/>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Nuoli: Oikea 10">
              <a:extLst>
                <a:ext uri="{FF2B5EF4-FFF2-40B4-BE49-F238E27FC236}">
                  <a16:creationId xmlns:a16="http://schemas.microsoft.com/office/drawing/2014/main" id="{C3063A12-33B7-012B-E64C-CD9A9F4D77A0}"/>
                </a:ext>
              </a:extLst>
            </p:cNvPr>
            <p:cNvSpPr/>
            <p:nvPr/>
          </p:nvSpPr>
          <p:spPr>
            <a:xfrm>
              <a:off x="2465955" y="5090161"/>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Nuoli: Oikea 11">
              <a:extLst>
                <a:ext uri="{FF2B5EF4-FFF2-40B4-BE49-F238E27FC236}">
                  <a16:creationId xmlns:a16="http://schemas.microsoft.com/office/drawing/2014/main" id="{07480299-E9FE-4820-890B-F36923DDB18A}"/>
                </a:ext>
              </a:extLst>
            </p:cNvPr>
            <p:cNvSpPr/>
            <p:nvPr/>
          </p:nvSpPr>
          <p:spPr>
            <a:xfrm>
              <a:off x="2465955" y="5782578"/>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459391582"/>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FI" id="{34B0BB0D-E908-4783-B1BF-67EA28DC157A}" vid="{AFE8B335-69B7-46D9-BD3B-13275F0A4358}"/>
    </a:ext>
  </a:extLst>
</a:theme>
</file>

<file path=ppt/theme/theme2.xml><?xml version="1.0" encoding="utf-8"?>
<a:theme xmlns:a="http://schemas.openxmlformats.org/drawingml/2006/main" name="Suomi_fi">
  <a:themeElements>
    <a:clrScheme name="Suomi_fi">
      <a:dk1>
        <a:srgbClr val="002E5F"/>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id="{3C9C5D93-F78D-4C29-A90D-80B619609BA4}" vid="{6865E8C4-A1B9-4284-B144-64F8CF6ECC14}"/>
    </a:ext>
  </a:extLst>
</a:theme>
</file>

<file path=ppt/theme/theme3.xml><?xml version="1.0" encoding="utf-8"?>
<a:theme xmlns:a="http://schemas.openxmlformats.org/drawingml/2006/main" name="Suomi_fi punainen">
  <a:themeElements>
    <a:clrScheme name="Suomi_fi">
      <a:dk1>
        <a:srgbClr val="003479"/>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Esitysmalli.potx" id="{6FB34C10-D94E-4646-9201-899775EBD1B2}" vid="{4A2BD2EA-C6CE-4A12-916E-8689B2F0AD7E}"/>
    </a:ext>
  </a:extLst>
</a:theme>
</file>

<file path=ppt/theme/theme4.xml><?xml version="1.0" encoding="utf-8"?>
<a:theme xmlns:a="http://schemas.openxmlformats.org/drawingml/2006/main" name="Suomi_fi vaalean violetti">
  <a:themeElements>
    <a:clrScheme name="Suomi_fi">
      <a:dk1>
        <a:srgbClr val="003479"/>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Esitysmalli.potx" id="{6FB34C10-D94E-4646-9201-899775EBD1B2}" vid="{4E311034-E54D-46EC-BDA5-DE8EB4CD8459}"/>
    </a:ext>
  </a:extLst>
</a:theme>
</file>

<file path=ppt/theme/theme5.xml><?xml version="1.0" encoding="utf-8"?>
<a:theme xmlns:a="http://schemas.openxmlformats.org/drawingml/2006/main" name="2_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FI" id="{34B0BB0D-E908-4783-B1BF-67EA28DC157A}" vid="{AFE8B335-69B7-46D9-BD3B-13275F0A4358}"/>
    </a:ext>
  </a:extLst>
</a:theme>
</file>

<file path=ppt/theme/theme6.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7.xml><?xml version="1.0" encoding="utf-8"?>
<a:theme xmlns:a="http://schemas.openxmlformats.org/drawingml/2006/main" name="DVV 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_EN esitysmalli organisaatiot.potx" id="{24BBF10C-73EE-4F96-B186-3079D88756DD}" vid="{BE00B6D1-3EE1-4B47-A7A2-09FB831909C1}"/>
    </a:ext>
  </a:extLst>
</a:theme>
</file>

<file path=ppt/theme/theme8.xml><?xml version="1.0" encoding="utf-8"?>
<a:theme xmlns:a="http://schemas.openxmlformats.org/drawingml/2006/main" name="1_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 yleinen.potx" id="{BBE183DB-0258-421F-AD78-0FF0B4CDCAEB}" vid="{8B008161-7A97-49C7-8036-9F63E5CE2DE7}"/>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f3f7e1d45d6b2b594da14095fd18003d">
  <xsd:schema xmlns:xsd="http://www.w3.org/2001/XMLSchema" xmlns:xs="http://www.w3.org/2001/XMLSchema" xmlns:p="http://schemas.microsoft.com/office/2006/metadata/properties" xmlns:ns2="ebb82943-49da-4504-a2f3-a33fb2eb95f1" targetNamespace="http://schemas.microsoft.com/office/2006/metadata/properties" ma:root="true" ma:fieldsID="8f194172f508ad1cee8f4c80405fd51a"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80547C-5A65-4157-BEFB-3BEDBC348C8D}">
  <ds:schemaRefs>
    <ds:schemaRef ds:uri="http://schemas.microsoft.com/sharepoint/v3/contenttype/forms"/>
  </ds:schemaRefs>
</ds:datastoreItem>
</file>

<file path=customXml/itemProps2.xml><?xml version="1.0" encoding="utf-8"?>
<ds:datastoreItem xmlns:ds="http://schemas.openxmlformats.org/officeDocument/2006/customXml" ds:itemID="{5F11D36B-F422-433D-8DB5-DD568035796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08F529-0A3E-4275-B627-DE7CFD986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a215772-83bf-4788-8065-52456fa26027}" enabled="0" method="" siteId="{aa215772-83bf-4788-8065-52456fa26027}" removed="1"/>
</clbl:labelList>
</file>

<file path=docProps/app.xml><?xml version="1.0" encoding="utf-8"?>
<Properties xmlns="http://schemas.openxmlformats.org/officeDocument/2006/extended-properties" xmlns:vt="http://schemas.openxmlformats.org/officeDocument/2006/docPropsVTypes">
  <Template>DVV FI</Template>
  <TotalTime>6087</TotalTime>
  <Words>1570</Words>
  <Application>Microsoft Office PowerPoint</Application>
  <PresentationFormat>Laajakuva</PresentationFormat>
  <Paragraphs>145</Paragraphs>
  <Slides>16</Slides>
  <Notes>4</Notes>
  <HiddenSlides>0</HiddenSlides>
  <MMClips>0</MMClips>
  <ScaleCrop>false</ScaleCrop>
  <HeadingPairs>
    <vt:vector size="6" baseType="variant">
      <vt:variant>
        <vt:lpstr>Käytetyt fontit</vt:lpstr>
      </vt:variant>
      <vt:variant>
        <vt:i4>7</vt:i4>
      </vt:variant>
      <vt:variant>
        <vt:lpstr>Teema</vt:lpstr>
      </vt:variant>
      <vt:variant>
        <vt:i4>8</vt:i4>
      </vt:variant>
      <vt:variant>
        <vt:lpstr>Dian otsikot</vt:lpstr>
      </vt:variant>
      <vt:variant>
        <vt:i4>16</vt:i4>
      </vt:variant>
    </vt:vector>
  </HeadingPairs>
  <TitlesOfParts>
    <vt:vector size="31" baseType="lpstr">
      <vt:lpstr>Aptos</vt:lpstr>
      <vt:lpstr>Arial</vt:lpstr>
      <vt:lpstr>Calibri</vt:lpstr>
      <vt:lpstr>Courier New</vt:lpstr>
      <vt:lpstr>Microsoft Sans Serif</vt:lpstr>
      <vt:lpstr>Times New Roman</vt:lpstr>
      <vt:lpstr>Wingdings</vt:lpstr>
      <vt:lpstr>DVV FI</vt:lpstr>
      <vt:lpstr>Suomi_fi</vt:lpstr>
      <vt:lpstr>Suomi_fi punainen</vt:lpstr>
      <vt:lpstr>Suomi_fi vaalean violetti</vt:lpstr>
      <vt:lpstr>2_DVV FI</vt:lpstr>
      <vt:lpstr>vihreä</vt:lpstr>
      <vt:lpstr>DVV EN</vt:lpstr>
      <vt:lpstr>1_DVV FI</vt:lpstr>
      <vt:lpstr>Official mail will become primarily digital  in spring 2026</vt:lpstr>
      <vt:lpstr>PowerPoint-esitys</vt:lpstr>
      <vt:lpstr>Over 1.5 million new Suomi.fi Messages users</vt:lpstr>
      <vt:lpstr>Implementation in 2026</vt:lpstr>
      <vt:lpstr>Implementation in phases</vt:lpstr>
      <vt:lpstr>PowerPoint-esitys</vt:lpstr>
      <vt:lpstr>PowerPoint-esitys</vt:lpstr>
      <vt:lpstr>Communicate the change to you clients</vt:lpstr>
      <vt:lpstr>Informing about electronic communications is important</vt:lpstr>
      <vt:lpstr>Communication needs all of us</vt:lpstr>
      <vt:lpstr>Where can I get support and information?</vt:lpstr>
      <vt:lpstr>The Digital First change will continue  </vt:lpstr>
      <vt:lpstr>PowerPoint-esitys</vt:lpstr>
      <vt:lpstr>What should be done now?</vt:lpstr>
      <vt:lpstr>Track the progress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Digitaalisten viranomaisviestien ensisijaisuus</dc:title>
  <dc:creator>Gullman Mirva (DVV)</dc:creator>
  <cp:lastModifiedBy>Railotie Päivi (DVV)</cp:lastModifiedBy>
  <cp:revision>24</cp:revision>
  <dcterms:created xsi:type="dcterms:W3CDTF">2025-08-14T04:16:04Z</dcterms:created>
  <dcterms:modified xsi:type="dcterms:W3CDTF">2026-03-19T07:43:49Z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