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  <p:sldMasterId id="2147483728" r:id="rId6"/>
    <p:sldMasterId id="2147483740" r:id="rId7"/>
    <p:sldMasterId id="2147483752" r:id="rId8"/>
    <p:sldMasterId id="2147483780" r:id="rId9"/>
  </p:sldMasterIdLst>
  <p:notesMasterIdLst>
    <p:notesMasterId r:id="rId26"/>
  </p:notesMasterIdLst>
  <p:sldIdLst>
    <p:sldId id="257" r:id="rId10"/>
    <p:sldId id="2146846818" r:id="rId11"/>
    <p:sldId id="2146846828" r:id="rId12"/>
    <p:sldId id="2147479826" r:id="rId13"/>
    <p:sldId id="2146846823" r:id="rId14"/>
    <p:sldId id="2147479761" r:id="rId15"/>
    <p:sldId id="2147479760" r:id="rId16"/>
    <p:sldId id="2147479765" r:id="rId17"/>
    <p:sldId id="2146846805" r:id="rId18"/>
    <p:sldId id="2146846804" r:id="rId19"/>
    <p:sldId id="2146846754" r:id="rId20"/>
    <p:sldId id="2147479766" r:id="rId21"/>
    <p:sldId id="2147479828" r:id="rId22"/>
    <p:sldId id="2147479764" r:id="rId23"/>
    <p:sldId id="2146846829" r:id="rId24"/>
    <p:sldId id="258" r:id="rId25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60007-8351-31DE-4293-2C1DB6DF9D65}" name="Gullman Mirva (DVV)" initials="MG" userId="S::mirva.gullman@dvv.fi::90d7f82a-acb2-4ac9-a936-044f7baf5164" providerId="AD"/>
  <p188:author id="{C18B851C-0FE9-CB3D-9102-3288EBDEE29B}" name="Karoliina Liimatainen" initials="KL" userId="SAROLIINA.LIIMATAINEN@DVV.FI" providerId="AD"/>
  <p188:author id="{43B83C75-EB68-EC30-A1C3-70447FC4CCE2}" name="Railotie Päivi (DVV)" initials="PR" userId="S::paivi.railotie@dvv.fi::32d4d7b1-cfda-446f-b284-6112945698ac" providerId="AD"/>
  <p188:author id="{34258ACE-E74C-A337-ACB6-22C11D0AF218}" name="Vähämäki Henna-Maria (DVV)" initials="HV" userId="S::henna-maria.vahamaki@dvv.fi::a84a5a5f-94fe-4472-9b7b-a3cd47d0f594" providerId="AD"/>
  <p188:author id="{94B334DA-C7B3-43D2-2E7B-A85F8D3A7B7E}" name="Hotari Annette (DVV)" initials="AH" userId="S::annette.hotari@dvv.fi::8a04ca01-de08-41d4-8b59-aa4564bcd225" providerId="AD"/>
  <p188:author id="{463B4EDE-6455-06C7-A546-5FBC1141CD0F}" name="Liimatainen Karoliina (DVV)" initials="KL" userId="S::karoliina.liimatainen@dvv.fi::ab311fd8-7186-4226-a6be-a589d2d1b3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ina Liimatainen" initials="KL" lastIdx="7" clrIdx="0">
    <p:extLst>
      <p:ext uri="{19B8F6BF-5375-455C-9EA6-DF929625EA0E}">
        <p15:presenceInfo xmlns:p15="http://schemas.microsoft.com/office/powerpoint/2012/main" userId="SAROLIINA.LIIMATAINEN@DVV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EED"/>
    <a:srgbClr val="CEF3F2"/>
    <a:srgbClr val="DE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1DCFE-96B5-462F-A607-932E4FA09365}" v="6" dt="2026-03-19T07:32:3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lman Mirva (DVV)" userId="90d7f82a-acb2-4ac9-a936-044f7baf5164" providerId="ADAL" clId="{38F52A17-B4E5-4219-BDB2-2F29BD990479}"/>
    <pc:docChg chg="custSel addSld delSld modSld">
      <pc:chgData name="Gullman Mirva (DVV)" userId="90d7f82a-acb2-4ac9-a936-044f7baf5164" providerId="ADAL" clId="{38F52A17-B4E5-4219-BDB2-2F29BD990479}" dt="2025-08-14T04:53:46.932" v="21" actId="700"/>
      <pc:docMkLst>
        <pc:docMk/>
      </pc:docMkLst>
      <pc:sldChg chg="modSp new del">
        <pc:chgData name="Gullman Mirva (DVV)" userId="90d7f82a-acb2-4ac9-a936-044f7baf5164" providerId="ADAL" clId="{38F52A17-B4E5-4219-BDB2-2F29BD990479}" dt="2025-08-14T04:16:57.151" v="5" actId="47"/>
        <pc:sldMkLst>
          <pc:docMk/>
          <pc:sldMk cId="241995590" sldId="256"/>
        </pc:sldMkLst>
      </pc:sldChg>
      <pc:sldChg chg="addSp modSp mod modClrScheme chgLayout">
        <pc:chgData name="Gullman Mirva (DVV)" userId="90d7f82a-acb2-4ac9-a936-044f7baf5164" providerId="ADAL" clId="{38F52A17-B4E5-4219-BDB2-2F29BD990479}" dt="2025-08-14T04:50:55.849" v="18" actId="700"/>
        <pc:sldMkLst>
          <pc:docMk/>
          <pc:sldMk cId="2673233630" sldId="257"/>
        </pc:sldMkLst>
      </pc:sldChg>
      <pc:sldChg chg="modSp mod modClrScheme chgLayout">
        <pc:chgData name="Gullman Mirva (DVV)" userId="90d7f82a-acb2-4ac9-a936-044f7baf5164" providerId="ADAL" clId="{38F52A17-B4E5-4219-BDB2-2F29BD990479}" dt="2025-08-14T04:53:46.932" v="21" actId="700"/>
        <pc:sldMkLst>
          <pc:docMk/>
          <pc:sldMk cId="2432105344" sldId="258"/>
        </pc:sldMkLst>
      </pc:sldChg>
      <pc:sldChg chg="del">
        <pc:chgData name="Gullman Mirva (DVV)" userId="90d7f82a-acb2-4ac9-a936-044f7baf5164" providerId="ADAL" clId="{38F52A17-B4E5-4219-BDB2-2F29BD990479}" dt="2025-08-14T04:19:32.921" v="6" actId="47"/>
        <pc:sldMkLst>
          <pc:docMk/>
          <pc:sldMk cId="971379160" sldId="7484"/>
        </pc:sldMkLst>
      </pc:sldChg>
      <pc:sldChg chg="modSp new mod">
        <pc:chgData name="Gullman Mirva (DVV)" userId="90d7f82a-acb2-4ac9-a936-044f7baf5164" providerId="ADAL" clId="{38F52A17-B4E5-4219-BDB2-2F29BD990479}" dt="2025-08-14T04:20:31.461" v="15" actId="20577"/>
        <pc:sldMkLst>
          <pc:docMk/>
          <pc:sldMk cId="63590841" sldId="2146846830"/>
        </pc:sldMkLst>
      </pc:sldChg>
      <pc:sldChg chg="addSp new">
        <pc:chgData name="Gullman Mirva (DVV)" userId="90d7f82a-acb2-4ac9-a936-044f7baf5164" providerId="ADAL" clId="{38F52A17-B4E5-4219-BDB2-2F29BD990479}" dt="2025-08-14T04:50:38.396" v="17"/>
        <pc:sldMkLst>
          <pc:docMk/>
          <pc:sldMk cId="4254267767" sldId="2147479760"/>
        </pc:sldMkLst>
      </pc:sldChg>
      <pc:sldChg chg="addSp new">
        <pc:chgData name="Gullman Mirva (DVV)" userId="90d7f82a-acb2-4ac9-a936-044f7baf5164" providerId="ADAL" clId="{38F52A17-B4E5-4219-BDB2-2F29BD990479}" dt="2025-08-14T04:51:39.647" v="20"/>
        <pc:sldMkLst>
          <pc:docMk/>
          <pc:sldMk cId="1748581948" sldId="2147479761"/>
        </pc:sldMkLst>
      </pc:sldChg>
    </pc:docChg>
  </pc:docChgLst>
  <pc:docChgLst>
    <pc:chgData name="Railotie Päivi (DVV)" userId="32d4d7b1-cfda-446f-b284-6112945698ac" providerId="ADAL" clId="{CE45F7F3-7E30-40B8-BC0F-4C9AE4E7093A}"/>
    <pc:docChg chg="undo custSel modSld">
      <pc:chgData name="Railotie Päivi (DVV)" userId="32d4d7b1-cfda-446f-b284-6112945698ac" providerId="ADAL" clId="{CE45F7F3-7E30-40B8-BC0F-4C9AE4E7093A}" dt="2026-03-19T07:35:16.249" v="377" actId="20577"/>
      <pc:docMkLst>
        <pc:docMk/>
      </pc:docMkLst>
      <pc:sldChg chg="modSp mod">
        <pc:chgData name="Railotie Päivi (DVV)" userId="32d4d7b1-cfda-446f-b284-6112945698ac" providerId="ADAL" clId="{CE45F7F3-7E30-40B8-BC0F-4C9AE4E7093A}" dt="2026-03-12T08:30:20.158" v="12" actId="20577"/>
        <pc:sldMkLst>
          <pc:docMk/>
          <pc:sldMk cId="2673233630" sldId="257"/>
        </pc:sldMkLst>
        <pc:spChg chg="mod">
          <ac:chgData name="Railotie Päivi (DVV)" userId="32d4d7b1-cfda-446f-b284-6112945698ac" providerId="ADAL" clId="{CE45F7F3-7E30-40B8-BC0F-4C9AE4E7093A}" dt="2026-03-12T08:30:20.158" v="12" actId="20577"/>
          <ac:spMkLst>
            <pc:docMk/>
            <pc:sldMk cId="2673233630" sldId="257"/>
            <ac:spMk id="2" creationId="{7026AE2B-FAEE-4C9E-B710-C63B21DAB91A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1:15.588" v="231"/>
        <pc:sldMkLst>
          <pc:docMk/>
          <pc:sldMk cId="1585083794" sldId="2146846754"/>
        </pc:sldMkLst>
        <pc:spChg chg="mod">
          <ac:chgData name="Railotie Päivi (DVV)" userId="32d4d7b1-cfda-446f-b284-6112945698ac" providerId="ADAL" clId="{CE45F7F3-7E30-40B8-BC0F-4C9AE4E7093A}" dt="2026-03-19T07:31:15.588" v="231"/>
          <ac:spMkLst>
            <pc:docMk/>
            <pc:sldMk cId="1585083794" sldId="2146846754"/>
            <ac:spMk id="2" creationId="{2D0D1699-FA30-5A0B-FCCF-C778235DB4C9}"/>
          </ac:spMkLst>
        </pc:spChg>
        <pc:spChg chg="mod">
          <ac:chgData name="Railotie Päivi (DVV)" userId="32d4d7b1-cfda-446f-b284-6112945698ac" providerId="ADAL" clId="{CE45F7F3-7E30-40B8-BC0F-4C9AE4E7093A}" dt="2026-03-19T07:31:10.674" v="230" actId="20577"/>
          <ac:spMkLst>
            <pc:docMk/>
            <pc:sldMk cId="1585083794" sldId="2146846754"/>
            <ac:spMk id="8" creationId="{CC81E3AF-2B34-2CBF-FA09-841FEF502BEA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4:44.044" v="372" actId="1036"/>
        <pc:sldMkLst>
          <pc:docMk/>
          <pc:sldMk cId="3548389475" sldId="2146846804"/>
        </pc:sldMkLst>
        <pc:spChg chg="mod">
          <ac:chgData name="Railotie Päivi (DVV)" userId="32d4d7b1-cfda-446f-b284-6112945698ac" providerId="ADAL" clId="{CE45F7F3-7E30-40B8-BC0F-4C9AE4E7093A}" dt="2026-03-19T07:34:44.044" v="372" actId="1036"/>
          <ac:spMkLst>
            <pc:docMk/>
            <pc:sldMk cId="3548389475" sldId="2146846804"/>
            <ac:spMk id="4" creationId="{A5F15C4F-950E-DEBA-49DF-A16A9DEB9A86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0:37.548" v="217" actId="20577"/>
        <pc:sldMkLst>
          <pc:docMk/>
          <pc:sldMk cId="3459391582" sldId="2146846805"/>
        </pc:sldMkLst>
        <pc:spChg chg="mod">
          <ac:chgData name="Railotie Päivi (DVV)" userId="32d4d7b1-cfda-446f-b284-6112945698ac" providerId="ADAL" clId="{CE45F7F3-7E30-40B8-BC0F-4C9AE4E7093A}" dt="2026-03-19T07:30:37.548" v="217" actId="20577"/>
          <ac:spMkLst>
            <pc:docMk/>
            <pc:sldMk cId="3459391582" sldId="2146846805"/>
            <ac:spMk id="3" creationId="{D7D0AAA4-5027-5981-E0D8-68A7D6DFA6EF}"/>
          </ac:spMkLst>
        </pc:spChg>
        <pc:grpChg chg="mod">
          <ac:chgData name="Railotie Päivi (DVV)" userId="32d4d7b1-cfda-446f-b284-6112945698ac" providerId="ADAL" clId="{CE45F7F3-7E30-40B8-BC0F-4C9AE4E7093A}" dt="2026-03-19T07:30:13.966" v="209" actId="1076"/>
          <ac:grpSpMkLst>
            <pc:docMk/>
            <pc:sldMk cId="3459391582" sldId="2146846805"/>
            <ac:grpSpMk id="2" creationId="{BD2F9125-B05D-C2EB-8C3C-C5DE375A86A9}"/>
          </ac:grpSpMkLst>
        </pc:grpChg>
      </pc:sldChg>
      <pc:sldChg chg="modSp mod">
        <pc:chgData name="Railotie Päivi (DVV)" userId="32d4d7b1-cfda-446f-b284-6112945698ac" providerId="ADAL" clId="{CE45F7F3-7E30-40B8-BC0F-4C9AE4E7093A}" dt="2026-03-19T07:32:10.596" v="265" actId="6549"/>
        <pc:sldMkLst>
          <pc:docMk/>
          <pc:sldMk cId="1384639891" sldId="2146846818"/>
        </pc:sldMkLst>
        <pc:spChg chg="mod">
          <ac:chgData name="Railotie Päivi (DVV)" userId="32d4d7b1-cfda-446f-b284-6112945698ac" providerId="ADAL" clId="{CE45F7F3-7E30-40B8-BC0F-4C9AE4E7093A}" dt="2026-03-19T07:32:10.596" v="265" actId="6549"/>
          <ac:spMkLst>
            <pc:docMk/>
            <pc:sldMk cId="1384639891" sldId="2146846818"/>
            <ac:spMk id="3" creationId="{79F6460E-8BF6-A2F0-885F-14390A05DCCB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4:24.875" v="362" actId="113"/>
        <pc:sldMkLst>
          <pc:docMk/>
          <pc:sldMk cId="2876117148" sldId="2146846823"/>
        </pc:sldMkLst>
        <pc:spChg chg="mod">
          <ac:chgData name="Railotie Päivi (DVV)" userId="32d4d7b1-cfda-446f-b284-6112945698ac" providerId="ADAL" clId="{CE45F7F3-7E30-40B8-BC0F-4C9AE4E7093A}" dt="2026-03-12T08:32:51.736" v="68" actId="1035"/>
          <ac:spMkLst>
            <pc:docMk/>
            <pc:sldMk cId="2876117148" sldId="2146846823"/>
            <ac:spMk id="3" creationId="{9A58F001-22F1-839E-30F2-E8324854E6C1}"/>
          </ac:spMkLst>
        </pc:spChg>
        <pc:spChg chg="mod">
          <ac:chgData name="Railotie Päivi (DVV)" userId="32d4d7b1-cfda-446f-b284-6112945698ac" providerId="ADAL" clId="{CE45F7F3-7E30-40B8-BC0F-4C9AE4E7093A}" dt="2026-03-12T08:32:51.736" v="68" actId="1035"/>
          <ac:spMkLst>
            <pc:docMk/>
            <pc:sldMk cId="2876117148" sldId="2146846823"/>
            <ac:spMk id="8" creationId="{D8FE37D0-A92E-7148-2D08-B78A5342FF20}"/>
          </ac:spMkLst>
        </pc:spChg>
        <pc:spChg chg="mod">
          <ac:chgData name="Railotie Päivi (DVV)" userId="32d4d7b1-cfda-446f-b284-6112945698ac" providerId="ADAL" clId="{CE45F7F3-7E30-40B8-BC0F-4C9AE4E7093A}" dt="2026-03-19T07:34:15.067" v="352" actId="20577"/>
          <ac:spMkLst>
            <pc:docMk/>
            <pc:sldMk cId="2876117148" sldId="2146846823"/>
            <ac:spMk id="10" creationId="{A5FF156F-BB2C-E42E-AFA1-788660517B8E}"/>
          </ac:spMkLst>
        </pc:spChg>
        <pc:spChg chg="mod">
          <ac:chgData name="Railotie Päivi (DVV)" userId="32d4d7b1-cfda-446f-b284-6112945698ac" providerId="ADAL" clId="{CE45F7F3-7E30-40B8-BC0F-4C9AE4E7093A}" dt="2026-03-19T07:34:24.875" v="362" actId="113"/>
          <ac:spMkLst>
            <pc:docMk/>
            <pc:sldMk cId="2876117148" sldId="2146846823"/>
            <ac:spMk id="18" creationId="{1B2F39AF-C407-60EC-B039-8043429A7BE7}"/>
          </ac:spMkLst>
        </pc:spChg>
      </pc:sldChg>
      <pc:sldChg chg="modSp mod">
        <pc:chgData name="Railotie Päivi (DVV)" userId="32d4d7b1-cfda-446f-b284-6112945698ac" providerId="ADAL" clId="{CE45F7F3-7E30-40B8-BC0F-4C9AE4E7093A}" dt="2026-03-12T08:31:40.202" v="39" actId="6549"/>
        <pc:sldMkLst>
          <pc:docMk/>
          <pc:sldMk cId="2485657285" sldId="2146846828"/>
        </pc:sldMkLst>
        <pc:spChg chg="mod">
          <ac:chgData name="Railotie Päivi (DVV)" userId="32d4d7b1-cfda-446f-b284-6112945698ac" providerId="ADAL" clId="{CE45F7F3-7E30-40B8-BC0F-4C9AE4E7093A}" dt="2026-03-12T08:31:23.899" v="30" actId="20577"/>
          <ac:spMkLst>
            <pc:docMk/>
            <pc:sldMk cId="2485657285" sldId="2146846828"/>
            <ac:spMk id="14" creationId="{7A141438-CD75-2E64-30D9-2F2106ADEA8D}"/>
          </ac:spMkLst>
        </pc:spChg>
        <pc:spChg chg="mod">
          <ac:chgData name="Railotie Päivi (DVV)" userId="32d4d7b1-cfda-446f-b284-6112945698ac" providerId="ADAL" clId="{CE45F7F3-7E30-40B8-BC0F-4C9AE4E7093A}" dt="2026-03-12T08:31:08.620" v="28" actId="20577"/>
          <ac:spMkLst>
            <pc:docMk/>
            <pc:sldMk cId="2485657285" sldId="2146846828"/>
            <ac:spMk id="16" creationId="{CC0B684D-19D5-C779-E7DE-CE226E628B6D}"/>
          </ac:spMkLst>
        </pc:spChg>
        <pc:spChg chg="mod">
          <ac:chgData name="Railotie Päivi (DVV)" userId="32d4d7b1-cfda-446f-b284-6112945698ac" providerId="ADAL" clId="{CE45F7F3-7E30-40B8-BC0F-4C9AE4E7093A}" dt="2026-03-12T08:31:40.202" v="39" actId="6549"/>
          <ac:spMkLst>
            <pc:docMk/>
            <pc:sldMk cId="2485657285" sldId="2146846828"/>
            <ac:spMk id="33" creationId="{22A0D925-5F4D-BEB9-B309-29890C87FA78}"/>
          </ac:spMkLst>
        </pc:spChg>
        <pc:spChg chg="mod">
          <ac:chgData name="Railotie Päivi (DVV)" userId="32d4d7b1-cfda-446f-b284-6112945698ac" providerId="ADAL" clId="{CE45F7F3-7E30-40B8-BC0F-4C9AE4E7093A}" dt="2026-03-12T08:31:33.833" v="38" actId="20577"/>
          <ac:spMkLst>
            <pc:docMk/>
            <pc:sldMk cId="2485657285" sldId="2146846828"/>
            <ac:spMk id="34" creationId="{947AE753-A065-44D4-F655-5EEB7457B12A}"/>
          </ac:spMkLst>
        </pc:spChg>
      </pc:sldChg>
      <pc:sldChg chg="addSp modSp mod">
        <pc:chgData name="Railotie Päivi (DVV)" userId="32d4d7b1-cfda-446f-b284-6112945698ac" providerId="ADAL" clId="{CE45F7F3-7E30-40B8-BC0F-4C9AE4E7093A}" dt="2026-03-12T08:37:37.101" v="90" actId="14100"/>
        <pc:sldMkLst>
          <pc:docMk/>
          <pc:sldMk cId="4254267767" sldId="2147479760"/>
        </pc:sldMkLst>
        <pc:spChg chg="add mod">
          <ac:chgData name="Railotie Päivi (DVV)" userId="32d4d7b1-cfda-446f-b284-6112945698ac" providerId="ADAL" clId="{CE45F7F3-7E30-40B8-BC0F-4C9AE4E7093A}" dt="2026-03-12T08:37:16.940" v="86" actId="208"/>
          <ac:spMkLst>
            <pc:docMk/>
            <pc:sldMk cId="4254267767" sldId="2147479760"/>
            <ac:spMk id="3" creationId="{1F2C9CD8-5A09-D1FF-2E64-24FD2E2E4B0E}"/>
          </ac:spMkLst>
        </pc:spChg>
        <pc:spChg chg="add mod">
          <ac:chgData name="Railotie Päivi (DVV)" userId="32d4d7b1-cfda-446f-b284-6112945698ac" providerId="ADAL" clId="{CE45F7F3-7E30-40B8-BC0F-4C9AE4E7093A}" dt="2026-03-12T08:37:37.101" v="90" actId="14100"/>
          <ac:spMkLst>
            <pc:docMk/>
            <pc:sldMk cId="4254267767" sldId="2147479760"/>
            <ac:spMk id="5" creationId="{D5F649D2-003A-C327-10E0-17D6A287F4BC}"/>
          </ac:spMkLst>
        </pc:spChg>
      </pc:sldChg>
      <pc:sldChg chg="addSp delSp modSp mod">
        <pc:chgData name="Railotie Päivi (DVV)" userId="32d4d7b1-cfda-446f-b284-6112945698ac" providerId="ADAL" clId="{CE45F7F3-7E30-40B8-BC0F-4C9AE4E7093A}" dt="2026-03-12T08:36:43.139" v="83" actId="27614"/>
        <pc:sldMkLst>
          <pc:docMk/>
          <pc:sldMk cId="1748581948" sldId="2147479761"/>
        </pc:sldMkLst>
        <pc:picChg chg="add mod">
          <ac:chgData name="Railotie Päivi (DVV)" userId="32d4d7b1-cfda-446f-b284-6112945698ac" providerId="ADAL" clId="{CE45F7F3-7E30-40B8-BC0F-4C9AE4E7093A}" dt="2026-03-12T08:36:43.139" v="83" actId="27614"/>
          <ac:picMkLst>
            <pc:docMk/>
            <pc:sldMk cId="1748581948" sldId="2147479761"/>
            <ac:picMk id="5" creationId="{F80851B2-015D-C029-8DEB-723FACB89949}"/>
          </ac:picMkLst>
        </pc:picChg>
      </pc:sldChg>
      <pc:sldChg chg="modSp mod">
        <pc:chgData name="Railotie Päivi (DVV)" userId="32d4d7b1-cfda-446f-b284-6112945698ac" providerId="ADAL" clId="{CE45F7F3-7E30-40B8-BC0F-4C9AE4E7093A}" dt="2026-03-12T08:38:40.664" v="136" actId="20577"/>
        <pc:sldMkLst>
          <pc:docMk/>
          <pc:sldMk cId="2074255310" sldId="2147479766"/>
        </pc:sldMkLst>
        <pc:spChg chg="mod">
          <ac:chgData name="Railotie Päivi (DVV)" userId="32d4d7b1-cfda-446f-b284-6112945698ac" providerId="ADAL" clId="{CE45F7F3-7E30-40B8-BC0F-4C9AE4E7093A}" dt="2026-03-12T08:38:40.664" v="136" actId="20577"/>
          <ac:spMkLst>
            <pc:docMk/>
            <pc:sldMk cId="2074255310" sldId="2147479766"/>
            <ac:spMk id="4" creationId="{39573798-4168-726F-50A2-82EDB564C125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3:40.545" v="319" actId="6549"/>
        <pc:sldMkLst>
          <pc:docMk/>
          <pc:sldMk cId="1595263030" sldId="2147479826"/>
        </pc:sldMkLst>
        <pc:spChg chg="mod">
          <ac:chgData name="Railotie Päivi (DVV)" userId="32d4d7b1-cfda-446f-b284-6112945698ac" providerId="ADAL" clId="{CE45F7F3-7E30-40B8-BC0F-4C9AE4E7093A}" dt="2026-03-12T08:31:55.141" v="41" actId="20577"/>
          <ac:spMkLst>
            <pc:docMk/>
            <pc:sldMk cId="1595263030" sldId="2147479826"/>
            <ac:spMk id="5" creationId="{1EFA4E8E-F676-B118-878A-EEC225593D90}"/>
          </ac:spMkLst>
        </pc:spChg>
        <pc:spChg chg="mod">
          <ac:chgData name="Railotie Päivi (DVV)" userId="32d4d7b1-cfda-446f-b284-6112945698ac" providerId="ADAL" clId="{CE45F7F3-7E30-40B8-BC0F-4C9AE4E7093A}" dt="2026-03-19T07:32:50.029" v="284" actId="20577"/>
          <ac:spMkLst>
            <pc:docMk/>
            <pc:sldMk cId="1595263030" sldId="2147479826"/>
            <ac:spMk id="38" creationId="{FDB668EC-4EA5-20E6-23B4-9DDAE1BF7CA3}"/>
          </ac:spMkLst>
        </pc:spChg>
        <pc:spChg chg="mod">
          <ac:chgData name="Railotie Päivi (DVV)" userId="32d4d7b1-cfda-446f-b284-6112945698ac" providerId="ADAL" clId="{CE45F7F3-7E30-40B8-BC0F-4C9AE4E7093A}" dt="2026-03-19T07:33:40.545" v="319" actId="6549"/>
          <ac:spMkLst>
            <pc:docMk/>
            <pc:sldMk cId="1595263030" sldId="2147479826"/>
            <ac:spMk id="42" creationId="{253AA954-2888-C288-82A9-9951E17B66EF}"/>
          </ac:spMkLst>
        </pc:spChg>
      </pc:sldChg>
      <pc:sldChg chg="delSp modSp mod">
        <pc:chgData name="Railotie Päivi (DVV)" userId="32d4d7b1-cfda-446f-b284-6112945698ac" providerId="ADAL" clId="{CE45F7F3-7E30-40B8-BC0F-4C9AE4E7093A}" dt="2026-03-19T07:35:16.249" v="377" actId="20577"/>
        <pc:sldMkLst>
          <pc:docMk/>
          <pc:sldMk cId="1229465117" sldId="2147479828"/>
        </pc:sldMkLst>
        <pc:spChg chg="mod">
          <ac:chgData name="Railotie Päivi (DVV)" userId="32d4d7b1-cfda-446f-b284-6112945698ac" providerId="ADAL" clId="{CE45F7F3-7E30-40B8-BC0F-4C9AE4E7093A}" dt="2026-03-12T08:39:26.811" v="148" actId="14100"/>
          <ac:spMkLst>
            <pc:docMk/>
            <pc:sldMk cId="1229465117" sldId="2147479828"/>
            <ac:spMk id="3" creationId="{7457E4D7-094E-B411-BD5E-635D162EBD5C}"/>
          </ac:spMkLst>
        </pc:spChg>
        <pc:spChg chg="del">
          <ac:chgData name="Railotie Päivi (DVV)" userId="32d4d7b1-cfda-446f-b284-6112945698ac" providerId="ADAL" clId="{CE45F7F3-7E30-40B8-BC0F-4C9AE4E7093A}" dt="2026-03-19T07:29:39.984" v="207" actId="478"/>
          <ac:spMkLst>
            <pc:docMk/>
            <pc:sldMk cId="1229465117" sldId="2147479828"/>
            <ac:spMk id="4" creationId="{8DEFF4A1-B21D-CC71-0D6B-DC8013D5533F}"/>
          </ac:spMkLst>
        </pc:spChg>
        <pc:spChg chg="mod">
          <ac:chgData name="Railotie Päivi (DVV)" userId="32d4d7b1-cfda-446f-b284-6112945698ac" providerId="ADAL" clId="{CE45F7F3-7E30-40B8-BC0F-4C9AE4E7093A}" dt="2026-03-12T08:39:32.774" v="149" actId="6549"/>
          <ac:spMkLst>
            <pc:docMk/>
            <pc:sldMk cId="1229465117" sldId="2147479828"/>
            <ac:spMk id="7" creationId="{30FDD718-8245-A601-3954-3767B0717499}"/>
          </ac:spMkLst>
        </pc:spChg>
        <pc:spChg chg="mod">
          <ac:chgData name="Railotie Päivi (DVV)" userId="32d4d7b1-cfda-446f-b284-6112945698ac" providerId="ADAL" clId="{CE45F7F3-7E30-40B8-BC0F-4C9AE4E7093A}" dt="2026-03-19T07:29:11.175" v="204" actId="255"/>
          <ac:spMkLst>
            <pc:docMk/>
            <pc:sldMk cId="1229465117" sldId="2147479828"/>
            <ac:spMk id="9" creationId="{E279F4F5-9EC6-9EBA-31CC-E42A61719A95}"/>
          </ac:spMkLst>
        </pc:spChg>
        <pc:spChg chg="mod">
          <ac:chgData name="Railotie Päivi (DVV)" userId="32d4d7b1-cfda-446f-b284-6112945698ac" providerId="ADAL" clId="{CE45F7F3-7E30-40B8-BC0F-4C9AE4E7093A}" dt="2026-03-19T07:35:16.249" v="377" actId="20577"/>
          <ac:spMkLst>
            <pc:docMk/>
            <pc:sldMk cId="1229465117" sldId="2147479828"/>
            <ac:spMk id="13" creationId="{0EA15300-8B57-9E0F-00DE-F0BFF7E825EE}"/>
          </ac:spMkLst>
        </pc:spChg>
        <pc:spChg chg="mod">
          <ac:chgData name="Railotie Päivi (DVV)" userId="32d4d7b1-cfda-446f-b284-6112945698ac" providerId="ADAL" clId="{CE45F7F3-7E30-40B8-BC0F-4C9AE4E7093A}" dt="2026-03-19T07:29:26.499" v="206" actId="255"/>
          <ac:spMkLst>
            <pc:docMk/>
            <pc:sldMk cId="1229465117" sldId="2147479828"/>
            <ac:spMk id="14" creationId="{593777BA-23B8-17BC-1AB9-08641C6958A2}"/>
          </ac:spMkLst>
        </pc:spChg>
        <pc:spChg chg="mod">
          <ac:chgData name="Railotie Päivi (DVV)" userId="32d4d7b1-cfda-446f-b284-6112945698ac" providerId="ADAL" clId="{CE45F7F3-7E30-40B8-BC0F-4C9AE4E7093A}" dt="2026-03-19T07:28:41.930" v="184" actId="14100"/>
          <ac:spMkLst>
            <pc:docMk/>
            <pc:sldMk cId="1229465117" sldId="2147479828"/>
            <ac:spMk id="16" creationId="{0C12A26B-9CE5-1A28-E409-774143D11908}"/>
          </ac:spMkLst>
        </pc:spChg>
      </pc:sldChg>
    </pc:docChg>
  </pc:docChgLst>
  <pc:docChgLst>
    <pc:chgData name="Railotie Päivi (DVV)" userId="32d4d7b1-cfda-446f-b284-6112945698ac" providerId="ADAL" clId="{CA9C22E9-2342-4601-87A7-986DADF81E47}"/>
    <pc:docChg chg="custSel modSld">
      <pc:chgData name="Railotie Päivi (DVV)" userId="32d4d7b1-cfda-446f-b284-6112945698ac" providerId="ADAL" clId="{CA9C22E9-2342-4601-87A7-986DADF81E47}" dt="2025-10-09T11:37:48.387" v="58" actId="27614"/>
      <pc:docMkLst>
        <pc:docMk/>
      </pc:docMkLst>
      <pc:sldChg chg="modSp mod">
        <pc:chgData name="Railotie Päivi (DVV)" userId="32d4d7b1-cfda-446f-b284-6112945698ac" providerId="ADAL" clId="{CA9C22E9-2342-4601-87A7-986DADF81E47}" dt="2025-10-06T16:20:57.963" v="55" actId="20577"/>
        <pc:sldMkLst>
          <pc:docMk/>
          <pc:sldMk cId="2673233630" sldId="257"/>
        </pc:sldMkLst>
      </pc:sldChg>
      <pc:sldChg chg="modSp mod">
        <pc:chgData name="Railotie Päivi (DVV)" userId="32d4d7b1-cfda-446f-b284-6112945698ac" providerId="ADAL" clId="{CA9C22E9-2342-4601-87A7-986DADF81E47}" dt="2025-10-06T08:41:09.164" v="14" actId="20577"/>
        <pc:sldMkLst>
          <pc:docMk/>
          <pc:sldMk cId="1384639891" sldId="2146846818"/>
        </pc:sldMkLst>
      </pc:sldChg>
      <pc:sldChg chg="addSp delSp modSp mod">
        <pc:chgData name="Railotie Päivi (DVV)" userId="32d4d7b1-cfda-446f-b284-6112945698ac" providerId="ADAL" clId="{CA9C22E9-2342-4601-87A7-986DADF81E47}" dt="2025-10-09T11:37:48.387" v="58" actId="27614"/>
        <pc:sldMkLst>
          <pc:docMk/>
          <pc:sldMk cId="1748581948" sldId="2147479761"/>
        </pc:sldMkLst>
      </pc:sldChg>
      <pc:sldChg chg="modSp mod">
        <pc:chgData name="Railotie Päivi (DVV)" userId="32d4d7b1-cfda-446f-b284-6112945698ac" providerId="ADAL" clId="{CA9C22E9-2342-4601-87A7-986DADF81E47}" dt="2025-10-06T08:41:46.023" v="28" actId="14100"/>
        <pc:sldMkLst>
          <pc:docMk/>
          <pc:sldMk cId="1595263030" sldId="2147479826"/>
        </pc:sldMkLst>
      </pc:sldChg>
      <pc:sldChg chg="modSp mod">
        <pc:chgData name="Railotie Päivi (DVV)" userId="32d4d7b1-cfda-446f-b284-6112945698ac" providerId="ADAL" clId="{CA9C22E9-2342-4601-87A7-986DADF81E47}" dt="2025-10-06T08:42:44.223" v="41" actId="20577"/>
        <pc:sldMkLst>
          <pc:docMk/>
          <pc:sldMk cId="1229465117" sldId="21474798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1FEB-145E-41A9-9497-323D1ADD8D71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2BF9-27EC-43F2-AD3C-48F351FB6F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05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Alhaalta poistettu palkki, missä teksti: </a:t>
            </a:r>
          </a:p>
          <a:p>
            <a:r>
              <a:rPr lang="fi-FI" dirty="0"/>
              <a:t>Käyttövelvoite Suomi.fi-viestien käyttöön säilyy, suoraliitynnät muihin palveluihin eivät ole lainmukaisia.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2BF9-27EC-43F2-AD3C-48F351FB6F7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25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Dialle jätetty tilaa mahdolliselle kolmannelle näkökulmalle.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50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265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789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5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816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3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1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93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819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9010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786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732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221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203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8358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7323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24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00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1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42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08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59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495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4179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25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25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0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4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40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50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0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16A549-B916-8C69-DFFD-6C400738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2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138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67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57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1996CEA-7D28-AE53-D624-6D1A16DB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8564"/>
            <a:ext cx="6613200" cy="580743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39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8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BBFB988-501D-2FAC-2604-96291ECC8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D5698BC-97EA-438A-C346-425E2598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9255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8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9D8C36-7D4F-72CA-8AD9-B9E566061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6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457C5-20A8-1527-6D75-4E551F6FD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8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2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58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10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AE4BBB1-8DE9-2A53-44CF-D70A5783B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E30450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E30450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E30450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29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535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EC8B8CF-6F18-4FDE-49BB-1846445E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413026D-E86C-EFF6-4617-C20A5380F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85620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42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B8842-ACED-6B6C-FA0E-7729123F3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B818-DD62-E772-D714-2F26192A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1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11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83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5A02544-63D4-3C60-8FFE-09BC6C13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9F60B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9F60B5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9F60B5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6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9F60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72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9BF5DCD-5A2F-2BBF-3BA0-20EA42F9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36B3E27-B142-1007-573F-E2C6EC4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43605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0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90513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8EB62-122D-8B7E-B6A2-70F7550A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2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594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65892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941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92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6340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4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2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5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9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237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22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101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01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34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451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3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96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35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3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572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9157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27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905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179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19.3.2026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878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962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22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86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41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975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47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875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490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4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09268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78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318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7429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581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784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3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03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479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4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E304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2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9F60B5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9F60B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0.png"/><Relationship Id="rId4" Type="http://schemas.openxmlformats.org/officeDocument/2006/relationships/hyperlink" Target="Hy&#246;dynt&#228;k&#228;&#228;%20valmista%20viestint&#228;materiaalia:%20dvv.fi/digi-ensin-hanke/organisaatioille/viestintamateriaal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digituen-tapahtumat" TargetMode="External"/><Relationship Id="rId2" Type="http://schemas.openxmlformats.org/officeDocument/2006/relationships/hyperlink" Target="https://suomi.fi/fi/viestit" TargetMode="External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esponse.questback.com/dvv/digiensin-jakelulistat" TargetMode="External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Viranomaisposti muuttuu ensisijaisesti digitaaliseksi keväällä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06B49A-F23E-6781-1D3C-1B9BF9744E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Mitä muutos tarkoittaa?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BD81782-A364-55D6-CC0F-093BFD75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18.7.2025</a:t>
            </a:r>
            <a:endParaRPr lang="fi-FI" dirty="0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99225"/>
            <a:ext cx="1511300" cy="2159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A53B7B9-9C2D-439D-874C-09D9C77FE5F5}" type="datetime1">
              <a:rPr lang="fi-FI" smtClean="0"/>
              <a:pPr>
                <a:spcAft>
                  <a:spcPts val="600"/>
                </a:spcAft>
              </a:pPr>
              <a:t>19.3.2026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323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452234" y="1103947"/>
            <a:ext cx="6693101" cy="4156845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fi-FI" sz="18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Tarvitsemme kaikkien organisaatioiden viestinnällistä panosta, jotta </a:t>
            </a:r>
            <a:r>
              <a:rPr lang="fi-FI" sz="1800" dirty="0">
                <a:solidFill>
                  <a:schemeClr val="accent1"/>
                </a:solidFill>
              </a:rPr>
              <a:t>kansalaiset ymmärtävät, mistä muutoksessa on kyse.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i-FI" sz="1800" dirty="0">
                <a:solidFill>
                  <a:schemeClr val="accent1"/>
                </a:solidFill>
              </a:rPr>
              <a:t>Muistattehan kertoa sähköiseen viestintään siirtymisestä kaikissa asiointikanavissanne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käyntiasioinnissa 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chat-kanavissa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puhelinpalvelussa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sähköpostiasioinnissa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sähköisissä asiointipalveluissa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muissa asiakaspalvelun kanavissa.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fi-FI" sz="2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3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Viestintään tarvitaan meitä kaikkia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14B9AD3-A7EF-CDDB-A288-927D3022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15" r="27300"/>
          <a:stretch/>
        </p:blipFill>
        <p:spPr>
          <a:xfrm>
            <a:off x="7543800" y="0"/>
            <a:ext cx="4648200" cy="6858000"/>
          </a:xfrm>
          <a:prstGeom prst="rect">
            <a:avLst/>
          </a:prstGeom>
        </p:spPr>
      </p:pic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5F15C4F-950E-DEBA-49DF-A16A9DEB9A86}"/>
              </a:ext>
            </a:extLst>
          </p:cNvPr>
          <p:cNvSpPr/>
          <p:nvPr/>
        </p:nvSpPr>
        <p:spPr>
          <a:xfrm>
            <a:off x="548476" y="5301859"/>
            <a:ext cx="6335450" cy="108736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Hyödyntäkää valmista viestintämateriaalia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fi-FI" sz="1600" dirty="0">
                <a:solidFill>
                  <a:schemeClr val="bg1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dvv.fi/digi-ensin-hanke/organisaatioille/</a:t>
            </a:r>
            <a:r>
              <a:rPr lang="fi-FI" sz="1600" dirty="0" err="1">
                <a:solidFill>
                  <a:schemeClr val="bg1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viestintamateriaalit</a:t>
            </a:r>
            <a:r>
              <a:rPr lang="fi-FI" sz="1600" dirty="0">
                <a:solidFill>
                  <a:schemeClr val="bg1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D23BA3E4-5DA2-8585-4B92-CB56E9C55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6435" y="5805809"/>
            <a:ext cx="681063" cy="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84865AC1-7EEE-93B6-74A2-B7B99953E571}"/>
              </a:ext>
            </a:extLst>
          </p:cNvPr>
          <p:cNvSpPr>
            <a:spLocks/>
          </p:cNvSpPr>
          <p:nvPr/>
        </p:nvSpPr>
        <p:spPr>
          <a:xfrm rot="11769045">
            <a:off x="6786505" y="-1764497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4D0716E7-B21A-0393-319B-7B3498D1D8DA}"/>
              </a:ext>
            </a:extLst>
          </p:cNvPr>
          <p:cNvSpPr>
            <a:spLocks/>
          </p:cNvSpPr>
          <p:nvPr/>
        </p:nvSpPr>
        <p:spPr>
          <a:xfrm rot="11769045">
            <a:off x="-433425" y="1462253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8299A41-6890-53F0-0F1A-9DE82ADF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6241428" cy="12240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/>
                </a:solidFill>
              </a:rPr>
              <a:t>Mistä saan tukea ja tietoa?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81E3AF-2B34-2CBF-FA09-841FEF502BEA}"/>
              </a:ext>
            </a:extLst>
          </p:cNvPr>
          <p:cNvSpPr txBox="1"/>
          <p:nvPr/>
        </p:nvSpPr>
        <p:spPr>
          <a:xfrm>
            <a:off x="911424" y="1754977"/>
            <a:ext cx="518457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b="1" dirty="0">
                <a:solidFill>
                  <a:schemeClr val="accent1"/>
                </a:solidFill>
              </a:rPr>
              <a:t>Kansalaiset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Jos kysymys koskee käynnissä olevaa asiointia, tarjoaa tukea viranomainen, jonka asiaa kysymys koskee.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Jos kysymys koskee digi ensin -muutosta tai viestien käyttöä, tarjotaan tukea </a:t>
            </a:r>
            <a:r>
              <a:rPr lang="fi-FI" b="1" dirty="0">
                <a:solidFill>
                  <a:schemeClr val="accent1"/>
                </a:solidFill>
              </a:rPr>
              <a:t>puhelimitse Suomi.fi-palvelujen neuvonnassa ma-pe klo 9-15, puhelinnumero 0295 000</a:t>
            </a:r>
            <a:r>
              <a:rPr lang="fi-FI" dirty="0">
                <a:solidFill>
                  <a:schemeClr val="accent1"/>
                </a:solidFill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Myös monet yleisen digituen antajat osaavat vastata yleisimpiin Suomi.fi-viestien käyttöön liittyviin kysymyksiin.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</a:rPr>
              <a:t>Ohjeita viestien käyttöön: </a:t>
            </a:r>
            <a:r>
              <a:rPr lang="fi-FI" dirty="0">
                <a:solidFill>
                  <a:schemeClr val="accent1"/>
                </a:solidFill>
                <a:hlinkClick r:id="rId2"/>
              </a:rPr>
              <a:t>https://suomi.fi/fi/viestit</a:t>
            </a:r>
            <a:r>
              <a:rPr lang="fi-FI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9" name="AutoShape 2" descr="preview">
            <a:extLst>
              <a:ext uri="{FF2B5EF4-FFF2-40B4-BE49-F238E27FC236}">
                <a16:creationId xmlns:a16="http://schemas.microsoft.com/office/drawing/2014/main" id="{FE9B6139-5787-D41F-2AC8-9121D4C5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D0D1699-FA30-5A0B-FCCF-C778235DB4C9}"/>
              </a:ext>
            </a:extLst>
          </p:cNvPr>
          <p:cNvSpPr txBox="1"/>
          <p:nvPr/>
        </p:nvSpPr>
        <p:spPr>
          <a:xfrm>
            <a:off x="6384032" y="1754977"/>
            <a:ext cx="5184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b="1" dirty="0">
                <a:solidFill>
                  <a:schemeClr val="accent1"/>
                </a:solidFill>
              </a:rPr>
              <a:t>Digitukijat ja asiakaspalvelu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</a:rPr>
              <a:t>Lisätietoja Suomi.fi-viestien käytöstä: </a:t>
            </a:r>
            <a:r>
              <a:rPr lang="fi-FI" dirty="0">
                <a:solidFill>
                  <a:schemeClr val="accent1"/>
                </a:solidFill>
                <a:hlinkClick r:id="rId2"/>
              </a:rPr>
              <a:t>https://suomi.fi/fi/viestit</a:t>
            </a:r>
            <a:r>
              <a:rPr lang="fi-FI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</a:rPr>
              <a:t>Tutustu digitukijoille suunnattuihin tilaisuuksiin ja materiaaleihin: </a:t>
            </a:r>
            <a:r>
              <a:rPr lang="fi-FI" dirty="0">
                <a:solidFill>
                  <a:schemeClr val="accent1"/>
                </a:solidFill>
                <a:hlinkClick r:id="rId3"/>
              </a:rPr>
              <a:t>https://dvv.fi/digituen-tapahtumat</a:t>
            </a:r>
            <a:endParaRPr lang="fi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D449-8EE5-425C-D2BC-AE404354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9573798-4168-726F-50A2-82EDB564C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 ensin -muutos jatkuu myös tämän jälkeen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C2CFCCD-8892-4435-EB5E-0A957511C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DADF0F-00B6-EC67-AD41-83F54C40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07425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F0A0-DBB2-3B4D-F667-B3FC4115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37A14C2-5025-6456-FB1D-487D4BB0DEB2}"/>
              </a:ext>
            </a:extLst>
          </p:cNvPr>
          <p:cNvCxnSpPr>
            <a:cxnSpLocks/>
          </p:cNvCxnSpPr>
          <p:nvPr/>
        </p:nvCxnSpPr>
        <p:spPr>
          <a:xfrm>
            <a:off x="412956" y="1405836"/>
            <a:ext cx="11528588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C12A26B-9CE5-1A28-E409-774143D11908}"/>
              </a:ext>
            </a:extLst>
          </p:cNvPr>
          <p:cNvSpPr txBox="1"/>
          <p:nvPr/>
        </p:nvSpPr>
        <p:spPr>
          <a:xfrm>
            <a:off x="371391" y="1058631"/>
            <a:ext cx="2036143" cy="3308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12.5.2025- 13.4.2026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60CCFB8-AA23-BA70-AA80-CC42AAA5DCE0}"/>
              </a:ext>
            </a:extLst>
          </p:cNvPr>
          <p:cNvSpPr txBox="1">
            <a:spLocks/>
          </p:cNvSpPr>
          <p:nvPr/>
        </p:nvSpPr>
        <p:spPr>
          <a:xfrm>
            <a:off x="347373" y="199587"/>
            <a:ext cx="8420544" cy="104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Digi ensin -muutoksen vaiheet viranomaispostin lähettäjäorganisaation näkökulmasta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57E4D7-094E-B411-BD5E-635D162EBD5C}"/>
              </a:ext>
            </a:extLst>
          </p:cNvPr>
          <p:cNvSpPr txBox="1"/>
          <p:nvPr/>
        </p:nvSpPr>
        <p:spPr>
          <a:xfrm>
            <a:off x="3262253" y="1058631"/>
            <a:ext cx="1251873" cy="363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srgbClr val="003479"/>
                </a:solidFill>
                <a:latin typeface="Arial" panose="020B0604020202020204"/>
              </a:rPr>
              <a:t>14.4.2026 -&gt;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0FDD718-8245-A601-3954-3767B0717499}"/>
              </a:ext>
            </a:extLst>
          </p:cNvPr>
          <p:cNvSpPr txBox="1"/>
          <p:nvPr/>
        </p:nvSpPr>
        <p:spPr>
          <a:xfrm>
            <a:off x="8619744" y="1058631"/>
            <a:ext cx="3321800" cy="33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srgbClr val="003479"/>
                </a:solidFill>
                <a:latin typeface="Arial" panose="020B0604020202020204"/>
              </a:rPr>
              <a:t>Loppuvuosi 2026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279F4F5-9EC6-9EBA-31CC-E42A61719A95}"/>
              </a:ext>
            </a:extLst>
          </p:cNvPr>
          <p:cNvSpPr/>
          <p:nvPr/>
        </p:nvSpPr>
        <p:spPr>
          <a:xfrm>
            <a:off x="412956" y="1575857"/>
            <a:ext cx="2796490" cy="5160223"/>
          </a:xfrm>
          <a:prstGeom prst="rect">
            <a:avLst/>
          </a:prstGeom>
          <a:solidFill>
            <a:srgbClr val="DEF7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1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Ehdotus ottaa Suomi.fi-viestit </a:t>
            </a:r>
            <a:br>
              <a:rPr lang="fi-FI" sz="1400" b="1" dirty="0">
                <a:solidFill>
                  <a:schemeClr val="tx2"/>
                </a:solidFill>
                <a:effectLst/>
              </a:rPr>
            </a:br>
            <a:r>
              <a:rPr lang="fi-FI" sz="1200" b="1" dirty="0">
                <a:solidFill>
                  <a:schemeClr val="tx2"/>
                </a:solidFill>
                <a:effectLst/>
              </a:rPr>
              <a:t>(käynnissä 12.5.2025 -13.4.2026):</a:t>
            </a:r>
            <a:endParaRPr lang="fi-FI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Suomi.fi-viestejä tarjotaan käyttöön, kun henkilö tunnistautuu vahvasti johonkin julkisen hallinnon sähköiseen asiointipalveluun.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Ehdotuksen voi ohittaa.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Suomi.fi-viestit on tällä hetkellä yli 2,1 miljoonalla käytössä, kun taas julkishallinnon palveluita käyttää sähköisesti noin 4,3 miljoonaa.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EA15300-8B57-9E0F-00DE-F0BFF7E825EE}"/>
              </a:ext>
            </a:extLst>
          </p:cNvPr>
          <p:cNvSpPr/>
          <p:nvPr/>
        </p:nvSpPr>
        <p:spPr>
          <a:xfrm>
            <a:off x="3203854" y="1575857"/>
            <a:ext cx="5404699" cy="5160223"/>
          </a:xfrm>
          <a:prstGeom prst="rect">
            <a:avLst/>
          </a:prstGeom>
          <a:solidFill>
            <a:srgbClr val="CE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2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Viranomaisviestintä ensisijaisesti digitaaliseksi </a:t>
            </a:r>
            <a:br>
              <a:rPr lang="fi-FI" sz="1400" b="1" dirty="0">
                <a:solidFill>
                  <a:schemeClr val="tx2"/>
                </a:solidFill>
                <a:effectLst/>
              </a:rPr>
            </a:br>
            <a:r>
              <a:rPr lang="fi-FI" sz="1200" b="1" dirty="0">
                <a:solidFill>
                  <a:schemeClr val="tx2"/>
                </a:solidFill>
                <a:effectLst/>
              </a:rPr>
              <a:t>(laki voimaan 14.4.2026)</a:t>
            </a:r>
            <a:r>
              <a:rPr lang="fi-FI" sz="1400" b="1" dirty="0">
                <a:solidFill>
                  <a:schemeClr val="tx2"/>
                </a:solidFill>
                <a:effectLst/>
              </a:rPr>
              <a:t>:</a:t>
            </a:r>
            <a:r>
              <a:rPr lang="fi-FI" sz="1400" dirty="0">
                <a:solidFill>
                  <a:schemeClr val="tx2"/>
                </a:solidFill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2"/>
                </a:solidFill>
                <a:effectLst/>
              </a:rPr>
              <a:t>Henkilö </a:t>
            </a:r>
            <a:r>
              <a:rPr lang="fi-FI" sz="1200" dirty="0">
                <a:solidFill>
                  <a:schemeClr val="tx2"/>
                </a:solidFill>
                <a:effectLst/>
              </a:rPr>
              <a:t>ohjataan ottamaan Suomi.fi-viestit käyttöön, kun hän tunnistautuu vahvasti johonkin julkisen hallinnon </a:t>
            </a:r>
            <a:r>
              <a:rPr lang="fi-FI" sz="1200">
                <a:solidFill>
                  <a:schemeClr val="tx2"/>
                </a:solidFill>
                <a:effectLst/>
              </a:rPr>
              <a:t>sähköiseen palveluun (</a:t>
            </a:r>
            <a:r>
              <a:rPr lang="fi-FI" sz="1200" dirty="0">
                <a:solidFill>
                  <a:schemeClr val="tx2"/>
                </a:solidFill>
                <a:effectLst/>
              </a:rPr>
              <a:t>kuten kunnan, hyvinvointialueen tai valtion asiointipalveluun).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Käyttäjä ei voi kieltäytyä postilaatikon luomisesta, mutta voi halutessaan palata paperipostiin.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Muutos koskee vain sähköisesti asioivia täysi-ikäisiä, joilla on suomalainen tunnistusväline.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Postilaatikkoa ei luoda niille, joilla ei ole tunnistusvälineitä, jotka eivät käytä vahvaa tunnistautumista vaativia palveluja, ovat alaikäisiä tai ovat edunvalvonnassa.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Sähköisellä postilaatikolla pitää muistaa käydä ja seurata sinne tulevaa postia.</a:t>
            </a:r>
          </a:p>
          <a:p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93777BA-23B8-17BC-1AB9-08641C6958A2}"/>
              </a:ext>
            </a:extLst>
          </p:cNvPr>
          <p:cNvSpPr/>
          <p:nvPr/>
        </p:nvSpPr>
        <p:spPr>
          <a:xfrm>
            <a:off x="8614148" y="1575856"/>
            <a:ext cx="3352719" cy="5160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3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Mahdollisuus valita digipostipalvelu </a:t>
            </a:r>
            <a:r>
              <a:rPr lang="fi-FI" sz="1200" b="1" dirty="0">
                <a:solidFill>
                  <a:schemeClr val="tx2"/>
                </a:solidFill>
                <a:effectLst/>
              </a:rPr>
              <a:t>(loppuvuonna 2026)</a:t>
            </a:r>
            <a:r>
              <a:rPr lang="fi-FI" sz="1400" b="1" dirty="0">
                <a:solidFill>
                  <a:schemeClr val="tx2"/>
                </a:solidFill>
                <a:effectLst/>
              </a:rPr>
              <a:t>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Henkilö voi valita viranomaispostin vastaanottopaikaksi </a:t>
            </a:r>
            <a:r>
              <a:rPr lang="fi-FI" sz="1200" dirty="0" err="1">
                <a:solidFill>
                  <a:schemeClr val="tx2"/>
                </a:solidFill>
              </a:rPr>
              <a:t>Suomi.fin</a:t>
            </a:r>
            <a:r>
              <a:rPr lang="fi-FI" sz="1200" dirty="0">
                <a:solidFill>
                  <a:schemeClr val="tx2"/>
                </a:solidFill>
              </a:rPr>
              <a:t> lisäksi myös niin sanotun yksityisen digipostipalvelun, joka täyttää viranomaisten viestinvälitykselle asetetut tietoturva- ja muut vaatimukset.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Valinnanvapaus edellyttää lainsäädäntöä ja teknistä kehitystä, jotka ovat vasta alussa.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tx2"/>
              </a:solidFill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418D6EF-0014-93F0-BE71-BBEDA28A56D2}"/>
              </a:ext>
            </a:extLst>
          </p:cNvPr>
          <p:cNvCxnSpPr>
            <a:cxnSpLocks/>
          </p:cNvCxnSpPr>
          <p:nvPr/>
        </p:nvCxnSpPr>
        <p:spPr>
          <a:xfrm flipV="1">
            <a:off x="3209449" y="1133392"/>
            <a:ext cx="0" cy="558575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82C24CF-FF0E-64E6-A242-17E6552DE38A}"/>
              </a:ext>
            </a:extLst>
          </p:cNvPr>
          <p:cNvCxnSpPr>
            <a:cxnSpLocks/>
          </p:cNvCxnSpPr>
          <p:nvPr/>
        </p:nvCxnSpPr>
        <p:spPr>
          <a:xfrm flipV="1">
            <a:off x="8614148" y="1133392"/>
            <a:ext cx="0" cy="5527925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A0E22B0-F319-63EC-034D-F721AAF52226}"/>
              </a:ext>
            </a:extLst>
          </p:cNvPr>
          <p:cNvSpPr/>
          <p:nvPr/>
        </p:nvSpPr>
        <p:spPr>
          <a:xfrm>
            <a:off x="519260" y="4878220"/>
            <a:ext cx="8062329" cy="15114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4000" tIns="72000" rIns="144000" rtlCol="0" anchor="t"/>
          <a:lstStyle/>
          <a:p>
            <a:pPr>
              <a:spcAft>
                <a:spcPts val="600"/>
              </a:spcAft>
            </a:pPr>
            <a:r>
              <a:rPr lang="fi-FI" sz="1400" b="1" dirty="0">
                <a:solidFill>
                  <a:schemeClr val="tx2"/>
                </a:solidFill>
              </a:rPr>
              <a:t>Mitä tarkoittaa lähettäjäorganisaatiolle?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Suomi.fi-viestien käyttöä kannattaa laajentaa ja ottaa käyttöön REST-rajapinta.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Vanhat liityntätavat poistuvat käytöstä vuoden 2026 lopussa.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Suomi.fi-viestien kautta tavoittaa entistä kattavammin ja laajemmin, kun viranomaispostin vastaanottajien määrä kasvaa koko ajan - vuonna 2026 jopa yli 4 miljoonaan henkilöön.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207D287-B100-5031-FB9D-E9A7F70A3551}"/>
              </a:ext>
            </a:extLst>
          </p:cNvPr>
          <p:cNvSpPr/>
          <p:nvPr/>
        </p:nvSpPr>
        <p:spPr>
          <a:xfrm>
            <a:off x="8680945" y="4881454"/>
            <a:ext cx="3207933" cy="15197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08000" rtlCol="0" anchor="t"/>
          <a:lstStyle/>
          <a:p>
            <a:pPr>
              <a:spcAft>
                <a:spcPts val="600"/>
              </a:spcAft>
            </a:pPr>
            <a:r>
              <a:rPr lang="fi-FI" sz="1200" b="1" dirty="0">
                <a:solidFill>
                  <a:schemeClr val="tx2"/>
                </a:solidFill>
              </a:rPr>
              <a:t>Mitä tarkoittaa lähettäjäorganisaatiolle?</a:t>
            </a:r>
            <a:endParaRPr lang="fi-FI" sz="1100" dirty="0">
              <a:solidFill>
                <a:schemeClr val="tx2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Muutostarpeet lähettäjille minimoidaan.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DVV viestii asiasta tarkemmin suunnittelun tarkentuessa ja lainvalmistelun edetessä.</a:t>
            </a:r>
          </a:p>
        </p:txBody>
      </p:sp>
    </p:spTree>
    <p:extLst>
      <p:ext uri="{BB962C8B-B14F-4D97-AF65-F5344CB8AC3E}">
        <p14:creationId xmlns:p14="http://schemas.microsoft.com/office/powerpoint/2010/main" val="1229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Miten kannattaa toimia nyt?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895920D0-0467-3231-1A00-EA953518C1D0}"/>
              </a:ext>
            </a:extLst>
          </p:cNvPr>
          <p:cNvSpPr txBox="1">
            <a:spLocks/>
          </p:cNvSpPr>
          <p:nvPr/>
        </p:nvSpPr>
        <p:spPr>
          <a:xfrm>
            <a:off x="506664" y="1844824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Edistäkää Suomi.fi-viestien käyttöä ja hyödyntämistä 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C5AF3F6-F471-C830-AED1-D0D8AD27E1F2}"/>
              </a:ext>
            </a:extLst>
          </p:cNvPr>
          <p:cNvSpPr txBox="1"/>
          <p:nvPr/>
        </p:nvSpPr>
        <p:spPr>
          <a:xfrm>
            <a:off x="506664" y="2268781"/>
            <a:ext cx="1069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käyttövelvoite säilyy ennallaan, ja ensisijaisuuden myötä sen kautta on mahdollista tavoittaa yli neljä miljoonaa kansalaista. Siirtykää myös käyttämään Suomi.fi-viestien REST-rajapintaa, jonka ominaisuuksia kehitetään vastaamaan yksityisten mukaantulon edellyttämiä muutoksia. Kaikkien Suomi.fi-viestejä käyttävien organisaatioiden on siirryttävä REST-rajapintaan 1.1.2027 mennessä.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A78929F-82BB-2CF0-D7C1-E19A5EADF065}"/>
              </a:ext>
            </a:extLst>
          </p:cNvPr>
          <p:cNvSpPr txBox="1">
            <a:spLocks/>
          </p:cNvSpPr>
          <p:nvPr/>
        </p:nvSpPr>
        <p:spPr>
          <a:xfrm>
            <a:off x="506664" y="3801838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Erillisiä liityntöjä yksityisiin digipostipalveluihin ei kannata tehdä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9461C3F-EBBD-2247-7895-095C288E9913}"/>
              </a:ext>
            </a:extLst>
          </p:cNvPr>
          <p:cNvSpPr txBox="1"/>
          <p:nvPr/>
        </p:nvSpPr>
        <p:spPr>
          <a:xfrm>
            <a:off x="506664" y="4225795"/>
            <a:ext cx="1069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Myös tulevaisuudessa viranomaisviestintä kulkee DVV:n hallinnoiman keskitetyn taustapalvelun kautta, josta integraatiot yksityisiin palveluihin toteutetaan. Lainsäädäntö ei mahdollista käyttövelvoitetuille organisaatioille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nyt eikä jatkossa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yksityisten toimijoiden käyttöä viranomaistiedoksiantoihin, jos poikkeuslupaa ei ole haettu.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003479"/>
              </a:solidFill>
              <a:latin typeface="Arial" panose="020B0604020202020204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003479"/>
                </a:solidFill>
                <a:latin typeface="Arial" panose="020B0604020202020204"/>
              </a:rPr>
              <a:t>Organisaatioilla on jatkossakin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käyttövelvoite. </a:t>
            </a:r>
          </a:p>
        </p:txBody>
      </p:sp>
    </p:spTree>
    <p:extLst>
      <p:ext uri="{BB962C8B-B14F-4D97-AF65-F5344CB8AC3E}">
        <p14:creationId xmlns:p14="http://schemas.microsoft.com/office/powerpoint/2010/main" val="22369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Pysy kartalla etenemisestä</a:t>
            </a:r>
          </a:p>
        </p:txBody>
      </p:sp>
      <p:sp>
        <p:nvSpPr>
          <p:cNvPr id="3" name="Kyynel 2">
            <a:extLst>
              <a:ext uri="{FF2B5EF4-FFF2-40B4-BE49-F238E27FC236}">
                <a16:creationId xmlns:a16="http://schemas.microsoft.com/office/drawing/2014/main" id="{D190FD88-2354-1890-D630-51CAD1838655}"/>
              </a:ext>
            </a:extLst>
          </p:cNvPr>
          <p:cNvSpPr/>
          <p:nvPr/>
        </p:nvSpPr>
        <p:spPr>
          <a:xfrm rot="10800000">
            <a:off x="4655840" y="1628800"/>
            <a:ext cx="4032448" cy="4015224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Kyynel 3">
            <a:extLst>
              <a:ext uri="{FF2B5EF4-FFF2-40B4-BE49-F238E27FC236}">
                <a16:creationId xmlns:a16="http://schemas.microsoft.com/office/drawing/2014/main" id="{6728FA1A-8DEE-9EE8-D5BE-A372717FD7F0}"/>
              </a:ext>
            </a:extLst>
          </p:cNvPr>
          <p:cNvSpPr/>
          <p:nvPr/>
        </p:nvSpPr>
        <p:spPr>
          <a:xfrm rot="5400000">
            <a:off x="632064" y="1945696"/>
            <a:ext cx="3677980" cy="3677980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47D5A65-4A7C-33DA-6148-0E4F4CF2BB95}"/>
              </a:ext>
            </a:extLst>
          </p:cNvPr>
          <p:cNvSpPr txBox="1"/>
          <p:nvPr/>
        </p:nvSpPr>
        <p:spPr>
          <a:xfrm>
            <a:off x="8998051" y="4050288"/>
            <a:ext cx="2551083" cy="1593736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Ilmoittaudu jakelulistoille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https://response.questback.com/dvv/digiensin-jakelulistat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C9E48BD-EF0E-8794-3F30-95004251D85D}"/>
              </a:ext>
            </a:extLst>
          </p:cNvPr>
          <p:cNvSpPr txBox="1"/>
          <p:nvPr/>
        </p:nvSpPr>
        <p:spPr>
          <a:xfrm>
            <a:off x="640906" y="2824749"/>
            <a:ext cx="3677979" cy="66764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Seuraa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7C930A-61DF-6A40-E58C-22E38058A794}"/>
              </a:ext>
            </a:extLst>
          </p:cNvPr>
          <p:cNvSpPr txBox="1"/>
          <p:nvPr/>
        </p:nvSpPr>
        <p:spPr>
          <a:xfrm>
            <a:off x="4718373" y="2423455"/>
            <a:ext cx="4179129" cy="80258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Osallistu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Kyynel 8">
            <a:extLst>
              <a:ext uri="{FF2B5EF4-FFF2-40B4-BE49-F238E27FC236}">
                <a16:creationId xmlns:a16="http://schemas.microsoft.com/office/drawing/2014/main" id="{7911B8F1-14FC-D7C5-08BE-0D27D89B4240}"/>
              </a:ext>
            </a:extLst>
          </p:cNvPr>
          <p:cNvSpPr/>
          <p:nvPr/>
        </p:nvSpPr>
        <p:spPr>
          <a:xfrm rot="10800000">
            <a:off x="9034084" y="1979656"/>
            <a:ext cx="1690185" cy="1690185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kuvio, kuvakaappaus, mustavalkoinen, ommel&#10;&#10;Kuvaus luotu automaattisesti">
            <a:extLst>
              <a:ext uri="{FF2B5EF4-FFF2-40B4-BE49-F238E27FC236}">
                <a16:creationId xmlns:a16="http://schemas.microsoft.com/office/drawing/2014/main" id="{FE7D0F64-4952-432D-16D5-58D879AF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48" y="2326601"/>
            <a:ext cx="1121025" cy="112102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39AC354-F3A4-F28C-DB95-9AA7C18CCADB}"/>
              </a:ext>
            </a:extLst>
          </p:cNvPr>
          <p:cNvSpPr txBox="1"/>
          <p:nvPr/>
        </p:nvSpPr>
        <p:spPr>
          <a:xfrm>
            <a:off x="856324" y="3492396"/>
            <a:ext cx="342335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Uutiskirjeet, tiedotteet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Hankkeen sivut ja materiaalit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Some: @dvvfi, #DigiEnsin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C2D5906-1C85-F20C-27AA-96BA500D0621}"/>
              </a:ext>
            </a:extLst>
          </p:cNvPr>
          <p:cNvSpPr txBox="1"/>
          <p:nvPr/>
        </p:nvSpPr>
        <p:spPr>
          <a:xfrm>
            <a:off x="5098039" y="3170937"/>
            <a:ext cx="39000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Hankkeen esittelyt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infot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Yhteistyö kehittämisessä, viestinnässä ja digituen järjestämisessä</a:t>
            </a:r>
          </a:p>
        </p:txBody>
      </p:sp>
    </p:spTree>
    <p:extLst>
      <p:ext uri="{BB962C8B-B14F-4D97-AF65-F5344CB8AC3E}">
        <p14:creationId xmlns:p14="http://schemas.microsoft.com/office/powerpoint/2010/main" val="298641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FF0D2D5-CF9F-4AF8-876D-78E8DC63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3210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332F3052-8C37-0643-B88B-156E3435596A}"/>
              </a:ext>
            </a:extLst>
          </p:cNvPr>
          <p:cNvSpPr>
            <a:spLocks/>
          </p:cNvSpPr>
          <p:nvPr/>
        </p:nvSpPr>
        <p:spPr>
          <a:xfrm rot="17453783">
            <a:off x="7154408" y="1468210"/>
            <a:ext cx="4352861" cy="4357958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6460E-8BF6-A2F0-885F-14390A05DCCB}"/>
              </a:ext>
            </a:extLst>
          </p:cNvPr>
          <p:cNvSpPr txBox="1">
            <a:spLocks/>
          </p:cNvSpPr>
          <p:nvPr/>
        </p:nvSpPr>
        <p:spPr>
          <a:xfrm>
            <a:off x="567629" y="1601432"/>
            <a:ext cx="6741037" cy="416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Hallitusohjelman mukaisesti Suomi siirtyy asteittain digitaalisten palveluiden ensisijaisuuteen viranomaisasioinnissa. Lainsäädäntöä muutetaan siten, että digitaalisesta viranomaisviestinnästä tehdään ensisijainen kanava.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14.4.2026 alkaen digitaalisesti asioivat 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henkilöt saavat viranomaispostin (esim. päätökset) 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ensisijaisesti digitaalisesti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paperipostin sijaan.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Digitaalisesti asioiva henkilö ohjataan ottamaan Suomi.fi-viestit käyttöön, kun hän tunnistautuu vahvasti johonkin julkisen hallinnon sähköiseen palveluun.</a:t>
            </a:r>
          </a:p>
        </p:txBody>
      </p:sp>
      <p:sp>
        <p:nvSpPr>
          <p:cNvPr id="9" name="Otsikko 4">
            <a:extLst>
              <a:ext uri="{FF2B5EF4-FFF2-40B4-BE49-F238E27FC236}">
                <a16:creationId xmlns:a16="http://schemas.microsoft.com/office/drawing/2014/main" id="{F5202633-44AE-A490-4F27-60F973F296F2}"/>
              </a:ext>
            </a:extLst>
          </p:cNvPr>
          <p:cNvSpPr txBox="1">
            <a:spLocks/>
          </p:cNvSpPr>
          <p:nvPr/>
        </p:nvSpPr>
        <p:spPr>
          <a:xfrm>
            <a:off x="506664" y="227844"/>
            <a:ext cx="10989936" cy="76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Mistä Digi ensin -muutoksessa on kyse?</a:t>
            </a:r>
          </a:p>
        </p:txBody>
      </p:sp>
      <p:sp>
        <p:nvSpPr>
          <p:cNvPr id="108" name="Vapaamuotoinen: Muoto 107">
            <a:extLst>
              <a:ext uri="{FF2B5EF4-FFF2-40B4-BE49-F238E27FC236}">
                <a16:creationId xmlns:a16="http://schemas.microsoft.com/office/drawing/2014/main" id="{FE564ED7-3BFA-226F-6BE3-A98F41BF007E}"/>
              </a:ext>
            </a:extLst>
          </p:cNvPr>
          <p:cNvSpPr/>
          <p:nvPr/>
        </p:nvSpPr>
        <p:spPr>
          <a:xfrm rot="19918147">
            <a:off x="8392589" y="2218682"/>
            <a:ext cx="442169" cy="195262"/>
          </a:xfrm>
          <a:custGeom>
            <a:avLst/>
            <a:gdLst>
              <a:gd name="connsiteX0" fmla="*/ 0 w 498157"/>
              <a:gd name="connsiteY0" fmla="*/ 7620 h 202882"/>
              <a:gd name="connsiteX1" fmla="*/ 248603 w 498157"/>
              <a:gd name="connsiteY1" fmla="*/ 202882 h 202882"/>
              <a:gd name="connsiteX2" fmla="*/ 498158 w 498157"/>
              <a:gd name="connsiteY2" fmla="*/ 0 h 202882"/>
              <a:gd name="connsiteX0" fmla="*/ 0 w 442169"/>
              <a:gd name="connsiteY0" fmla="*/ 0 h 195262"/>
              <a:gd name="connsiteX1" fmla="*/ 248603 w 442169"/>
              <a:gd name="connsiteY1" fmla="*/ 195262 h 195262"/>
              <a:gd name="connsiteX2" fmla="*/ 442169 w 442169"/>
              <a:gd name="connsiteY2" fmla="*/ 48899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69" h="195262">
                <a:moveTo>
                  <a:pt x="0" y="0"/>
                </a:moveTo>
                <a:lnTo>
                  <a:pt x="248603" y="195262"/>
                </a:lnTo>
                <a:cubicBezTo>
                  <a:pt x="331470" y="127635"/>
                  <a:pt x="358349" y="116526"/>
                  <a:pt x="442169" y="48899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Vapaamuotoinen: Muoto 130">
            <a:extLst>
              <a:ext uri="{FF2B5EF4-FFF2-40B4-BE49-F238E27FC236}">
                <a16:creationId xmlns:a16="http://schemas.microsoft.com/office/drawing/2014/main" id="{091FCB87-4E88-509E-311B-FA7D88EC13A0}"/>
              </a:ext>
            </a:extLst>
          </p:cNvPr>
          <p:cNvSpPr/>
          <p:nvPr/>
        </p:nvSpPr>
        <p:spPr>
          <a:xfrm rot="19918147">
            <a:off x="8404845" y="2182124"/>
            <a:ext cx="515303" cy="344805"/>
          </a:xfrm>
          <a:custGeom>
            <a:avLst/>
            <a:gdLst>
              <a:gd name="connsiteX0" fmla="*/ 952 w 515303"/>
              <a:gd name="connsiteY0" fmla="*/ 0 h 344805"/>
              <a:gd name="connsiteX1" fmla="*/ 955 w 515303"/>
              <a:gd name="connsiteY1" fmla="*/ 952 h 344805"/>
              <a:gd name="connsiteX2" fmla="*/ 0 w 515303"/>
              <a:gd name="connsiteY2" fmla="*/ 952 h 344805"/>
              <a:gd name="connsiteX3" fmla="*/ 332806 w 515303"/>
              <a:gd name="connsiteY3" fmla="*/ 952 h 344805"/>
              <a:gd name="connsiteX4" fmla="*/ 515303 w 515303"/>
              <a:gd name="connsiteY4" fmla="*/ 98113 h 344805"/>
              <a:gd name="connsiteX5" fmla="*/ 515303 w 515303"/>
              <a:gd name="connsiteY5" fmla="*/ 344805 h 344805"/>
              <a:gd name="connsiteX6" fmla="*/ 1905 w 515303"/>
              <a:gd name="connsiteY6" fmla="*/ 344805 h 344805"/>
              <a:gd name="connsiteX7" fmla="*/ 955 w 515303"/>
              <a:gd name="connsiteY7" fmla="*/ 952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03" h="344805">
                <a:moveTo>
                  <a:pt x="952" y="0"/>
                </a:moveTo>
                <a:lnTo>
                  <a:pt x="955" y="952"/>
                </a:lnTo>
                <a:lnTo>
                  <a:pt x="0" y="952"/>
                </a:lnTo>
                <a:close/>
                <a:moveTo>
                  <a:pt x="332806" y="952"/>
                </a:moveTo>
                <a:lnTo>
                  <a:pt x="515303" y="98113"/>
                </a:lnTo>
                <a:lnTo>
                  <a:pt x="515303" y="344805"/>
                </a:lnTo>
                <a:cubicBezTo>
                  <a:pt x="343853" y="344805"/>
                  <a:pt x="172403" y="344805"/>
                  <a:pt x="1905" y="344805"/>
                </a:cubicBezTo>
                <a:lnTo>
                  <a:pt x="955" y="952"/>
                </a:lnTo>
                <a:close/>
              </a:path>
            </a:pathLst>
          </a:custGeom>
          <a:noFill/>
          <a:ln w="38100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Kuva 3">
            <a:extLst>
              <a:ext uri="{FF2B5EF4-FFF2-40B4-BE49-F238E27FC236}">
                <a16:creationId xmlns:a16="http://schemas.microsoft.com/office/drawing/2014/main" id="{EC5F60E1-A225-E79E-FE4E-8C13E539F4BF}"/>
              </a:ext>
            </a:extLst>
          </p:cNvPr>
          <p:cNvGrpSpPr/>
          <p:nvPr/>
        </p:nvGrpSpPr>
        <p:grpSpPr>
          <a:xfrm>
            <a:off x="9491058" y="3456125"/>
            <a:ext cx="1218632" cy="2070332"/>
            <a:chOff x="9412842" y="3393477"/>
            <a:chExt cx="1218632" cy="2070332"/>
          </a:xfrm>
          <a:noFill/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F991DE5D-C1A7-B47B-64DB-8AC08F54E2E5}"/>
                </a:ext>
              </a:extLst>
            </p:cNvPr>
            <p:cNvSpPr/>
            <p:nvPr/>
          </p:nvSpPr>
          <p:spPr>
            <a:xfrm>
              <a:off x="9421792" y="3735052"/>
              <a:ext cx="1199241" cy="14915"/>
            </a:xfrm>
            <a:custGeom>
              <a:avLst/>
              <a:gdLst>
                <a:gd name="connsiteX0" fmla="*/ 0 w 1199241"/>
                <a:gd name="connsiteY0" fmla="*/ 0 h 14915"/>
                <a:gd name="connsiteX1" fmla="*/ 1199242 w 119924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9241" h="14915">
                  <a:moveTo>
                    <a:pt x="0" y="0"/>
                  </a:moveTo>
                  <a:lnTo>
                    <a:pt x="119924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Kuva 3">
              <a:extLst>
                <a:ext uri="{FF2B5EF4-FFF2-40B4-BE49-F238E27FC236}">
                  <a16:creationId xmlns:a16="http://schemas.microsoft.com/office/drawing/2014/main" id="{8DF80E3A-20DB-CFF4-A785-320DCE5040A4}"/>
                </a:ext>
              </a:extLst>
            </p:cNvPr>
            <p:cNvGrpSpPr/>
            <p:nvPr/>
          </p:nvGrpSpPr>
          <p:grpSpPr>
            <a:xfrm>
              <a:off x="9412842" y="3393477"/>
              <a:ext cx="1218632" cy="2070332"/>
              <a:chOff x="9412842" y="3393477"/>
              <a:chExt cx="1218632" cy="2070332"/>
            </a:xfrm>
            <a:noFill/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93F30C3E-A879-8BAB-31A4-351B8B92BBFE}"/>
                  </a:ext>
                </a:extLst>
              </p:cNvPr>
              <p:cNvSpPr/>
              <p:nvPr/>
            </p:nvSpPr>
            <p:spPr>
              <a:xfrm>
                <a:off x="9412842" y="3393477"/>
                <a:ext cx="1218632" cy="2070332"/>
              </a:xfrm>
              <a:custGeom>
                <a:avLst/>
                <a:gdLst>
                  <a:gd name="connsiteX0" fmla="*/ 1062015 w 1218632"/>
                  <a:gd name="connsiteY0" fmla="*/ 0 h 2070332"/>
                  <a:gd name="connsiteX1" fmla="*/ 1218633 w 1218632"/>
                  <a:gd name="connsiteY1" fmla="*/ 156617 h 2070332"/>
                  <a:gd name="connsiteX2" fmla="*/ 1218633 w 1218632"/>
                  <a:gd name="connsiteY2" fmla="*/ 1913716 h 2070332"/>
                  <a:gd name="connsiteX3" fmla="*/ 1062015 w 1218632"/>
                  <a:gd name="connsiteY3" fmla="*/ 2070333 h 2070332"/>
                  <a:gd name="connsiteX4" fmla="*/ 156617 w 1218632"/>
                  <a:gd name="connsiteY4" fmla="*/ 2070333 h 2070332"/>
                  <a:gd name="connsiteX5" fmla="*/ 0 w 1218632"/>
                  <a:gd name="connsiteY5" fmla="*/ 1913715 h 2070332"/>
                  <a:gd name="connsiteX6" fmla="*/ 0 w 1218632"/>
                  <a:gd name="connsiteY6" fmla="*/ 156617 h 2070332"/>
                  <a:gd name="connsiteX7" fmla="*/ 156617 w 1218632"/>
                  <a:gd name="connsiteY7" fmla="*/ 0 h 20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8632" h="2070332">
                    <a:moveTo>
                      <a:pt x="1062015" y="0"/>
                    </a:moveTo>
                    <a:cubicBezTo>
                      <a:pt x="1148513" y="0"/>
                      <a:pt x="1218633" y="70120"/>
                      <a:pt x="1218633" y="156617"/>
                    </a:cubicBezTo>
                    <a:lnTo>
                      <a:pt x="1218633" y="1913716"/>
                    </a:lnTo>
                    <a:cubicBezTo>
                      <a:pt x="1218633" y="2000213"/>
                      <a:pt x="1148513" y="2070333"/>
                      <a:pt x="1062015" y="2070333"/>
                    </a:cubicBezTo>
                    <a:lnTo>
                      <a:pt x="156617" y="2070333"/>
                    </a:lnTo>
                    <a:cubicBezTo>
                      <a:pt x="70120" y="2070333"/>
                      <a:pt x="0" y="2000213"/>
                      <a:pt x="0" y="1913715"/>
                    </a:cubicBezTo>
                    <a:lnTo>
                      <a:pt x="0" y="156617"/>
                    </a:lnTo>
                    <a:cubicBezTo>
                      <a:pt x="0" y="70120"/>
                      <a:pt x="70120" y="0"/>
                      <a:pt x="156617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EC33CDDB-619C-873E-7BDF-D4544E249A70}"/>
                  </a:ext>
                </a:extLst>
              </p:cNvPr>
              <p:cNvSpPr/>
              <p:nvPr/>
            </p:nvSpPr>
            <p:spPr>
              <a:xfrm>
                <a:off x="9421792" y="5195323"/>
                <a:ext cx="1199241" cy="14915"/>
              </a:xfrm>
              <a:custGeom>
                <a:avLst/>
                <a:gdLst>
                  <a:gd name="connsiteX0" fmla="*/ 0 w 1199241"/>
                  <a:gd name="connsiteY0" fmla="*/ 0 h 14915"/>
                  <a:gd name="connsiteX1" fmla="*/ 1199242 w 119924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9241" h="14915">
                    <a:moveTo>
                      <a:pt x="0" y="0"/>
                    </a:moveTo>
                    <a:lnTo>
                      <a:pt x="119924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D70262C-AAC1-5153-6132-47AB9533ABB5}"/>
                  </a:ext>
                </a:extLst>
              </p:cNvPr>
              <p:cNvSpPr/>
              <p:nvPr/>
            </p:nvSpPr>
            <p:spPr>
              <a:xfrm>
                <a:off x="9960257" y="5335532"/>
                <a:ext cx="122310" cy="14915"/>
              </a:xfrm>
              <a:custGeom>
                <a:avLst/>
                <a:gdLst>
                  <a:gd name="connsiteX0" fmla="*/ 0 w 122310"/>
                  <a:gd name="connsiteY0" fmla="*/ 0 h 14915"/>
                  <a:gd name="connsiteX1" fmla="*/ 122311 w 122310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10" h="14915">
                    <a:moveTo>
                      <a:pt x="0" y="0"/>
                    </a:moveTo>
                    <a:lnTo>
                      <a:pt x="122311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1" name="Kuva 3">
                <a:extLst>
                  <a:ext uri="{FF2B5EF4-FFF2-40B4-BE49-F238E27FC236}">
                    <a16:creationId xmlns:a16="http://schemas.microsoft.com/office/drawing/2014/main" id="{6926FA8B-785E-9966-7722-F2C2AE68DD00}"/>
                  </a:ext>
                </a:extLst>
              </p:cNvPr>
              <p:cNvGrpSpPr/>
              <p:nvPr/>
            </p:nvGrpSpPr>
            <p:grpSpPr>
              <a:xfrm>
                <a:off x="9785741" y="3573960"/>
                <a:ext cx="471343" cy="14915"/>
                <a:chOff x="9785741" y="3573960"/>
                <a:chExt cx="471343" cy="14915"/>
              </a:xfrm>
              <a:noFill/>
            </p:grpSpPr>
            <p:sp>
              <p:nvSpPr>
                <p:cNvPr id="22" name="Vapaamuotoinen: Muoto 21">
                  <a:extLst>
                    <a:ext uri="{FF2B5EF4-FFF2-40B4-BE49-F238E27FC236}">
                      <a16:creationId xmlns:a16="http://schemas.microsoft.com/office/drawing/2014/main" id="{3871A2B1-8436-078C-0B24-D590455D5132}"/>
                    </a:ext>
                  </a:extLst>
                </p:cNvPr>
                <p:cNvSpPr/>
                <p:nvPr/>
              </p:nvSpPr>
              <p:spPr>
                <a:xfrm>
                  <a:off x="9930426" y="3573960"/>
                  <a:ext cx="326659" cy="14915"/>
                </a:xfrm>
                <a:custGeom>
                  <a:avLst/>
                  <a:gdLst>
                    <a:gd name="connsiteX0" fmla="*/ 0 w 326659"/>
                    <a:gd name="connsiteY0" fmla="*/ 0 h 14915"/>
                    <a:gd name="connsiteX1" fmla="*/ 326659 w 326659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659" h="14915">
                      <a:moveTo>
                        <a:pt x="0" y="0"/>
                      </a:moveTo>
                      <a:lnTo>
                        <a:pt x="326659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Vapaamuotoinen: Muoto 23">
                  <a:extLst>
                    <a:ext uri="{FF2B5EF4-FFF2-40B4-BE49-F238E27FC236}">
                      <a16:creationId xmlns:a16="http://schemas.microsoft.com/office/drawing/2014/main" id="{6EF5F3AE-DE29-DE60-84E4-B4D5412655EB}"/>
                    </a:ext>
                  </a:extLst>
                </p:cNvPr>
                <p:cNvSpPr/>
                <p:nvPr/>
              </p:nvSpPr>
              <p:spPr>
                <a:xfrm>
                  <a:off x="9785741" y="3573960"/>
                  <a:ext cx="14915" cy="14915"/>
                </a:xfrm>
                <a:custGeom>
                  <a:avLst/>
                  <a:gdLst>
                    <a:gd name="connsiteX0" fmla="*/ 0 w 14915"/>
                    <a:gd name="connsiteY0" fmla="*/ 0 h 14915"/>
                    <a:gd name="connsiteX1" fmla="*/ 0 w 14915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15" h="14915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" name="Kuva 3">
            <a:extLst>
              <a:ext uri="{FF2B5EF4-FFF2-40B4-BE49-F238E27FC236}">
                <a16:creationId xmlns:a16="http://schemas.microsoft.com/office/drawing/2014/main" id="{3969DC55-97C3-E86C-6830-EA8CFDD7AD42}"/>
              </a:ext>
            </a:extLst>
          </p:cNvPr>
          <p:cNvGrpSpPr/>
          <p:nvPr/>
        </p:nvGrpSpPr>
        <p:grpSpPr>
          <a:xfrm>
            <a:off x="10737145" y="3090060"/>
            <a:ext cx="271470" cy="349033"/>
            <a:chOff x="10612084" y="3022070"/>
            <a:chExt cx="271470" cy="349033"/>
          </a:xfrm>
        </p:grpSpPr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C4538C6A-8CCE-B1FA-842C-6CE0D205F35D}"/>
                </a:ext>
              </a:extLst>
            </p:cNvPr>
            <p:cNvSpPr/>
            <p:nvPr/>
          </p:nvSpPr>
          <p:spPr>
            <a:xfrm>
              <a:off x="10752294" y="3327846"/>
              <a:ext cx="131260" cy="43256"/>
            </a:xfrm>
            <a:custGeom>
              <a:avLst/>
              <a:gdLst>
                <a:gd name="connsiteX0" fmla="*/ 0 w 131260"/>
                <a:gd name="connsiteY0" fmla="*/ 43256 h 43256"/>
                <a:gd name="connsiteX1" fmla="*/ 131260 w 131260"/>
                <a:gd name="connsiteY1" fmla="*/ 0 h 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260" h="43256">
                  <a:moveTo>
                    <a:pt x="0" y="43256"/>
                  </a:moveTo>
                  <a:lnTo>
                    <a:pt x="131260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DE2BF0F3-EEAD-FFEB-AA4D-13EA8416ECA6}"/>
                </a:ext>
              </a:extLst>
            </p:cNvPr>
            <p:cNvSpPr/>
            <p:nvPr/>
          </p:nvSpPr>
          <p:spPr>
            <a:xfrm>
              <a:off x="10612084" y="3022070"/>
              <a:ext cx="79054" cy="232688"/>
            </a:xfrm>
            <a:custGeom>
              <a:avLst/>
              <a:gdLst>
                <a:gd name="connsiteX0" fmla="*/ 0 w 79054"/>
                <a:gd name="connsiteY0" fmla="*/ 232689 h 232688"/>
                <a:gd name="connsiteX1" fmla="*/ 79055 w 79054"/>
                <a:gd name="connsiteY1" fmla="*/ 0 h 2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4" h="232688">
                  <a:moveTo>
                    <a:pt x="0" y="232689"/>
                  </a:moveTo>
                  <a:lnTo>
                    <a:pt x="79055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Kuva 3">
            <a:extLst>
              <a:ext uri="{FF2B5EF4-FFF2-40B4-BE49-F238E27FC236}">
                <a16:creationId xmlns:a16="http://schemas.microsoft.com/office/drawing/2014/main" id="{B8D22EEE-FAD0-F9FF-74AF-85CCE556E75A}"/>
              </a:ext>
            </a:extLst>
          </p:cNvPr>
          <p:cNvGrpSpPr/>
          <p:nvPr/>
        </p:nvGrpSpPr>
        <p:grpSpPr>
          <a:xfrm>
            <a:off x="8112224" y="1628800"/>
            <a:ext cx="1099014" cy="1847331"/>
            <a:chOff x="7931689" y="3022070"/>
            <a:chExt cx="754746" cy="1390165"/>
          </a:xfrm>
        </p:grpSpPr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362442A-4849-2D4F-B86A-303076E2FE79}"/>
                </a:ext>
              </a:extLst>
            </p:cNvPr>
            <p:cNvSpPr/>
            <p:nvPr/>
          </p:nvSpPr>
          <p:spPr>
            <a:xfrm>
              <a:off x="7977929" y="3277132"/>
              <a:ext cx="663759" cy="619011"/>
            </a:xfrm>
            <a:custGeom>
              <a:avLst/>
              <a:gdLst>
                <a:gd name="connsiteX0" fmla="*/ 0 w 663759"/>
                <a:gd name="connsiteY0" fmla="*/ 2983 h 619011"/>
                <a:gd name="connsiteX1" fmla="*/ 0 w 663759"/>
                <a:gd name="connsiteY1" fmla="*/ 619012 h 619011"/>
                <a:gd name="connsiteX2" fmla="*/ 663759 w 663759"/>
                <a:gd name="connsiteY2" fmla="*/ 619012 h 619011"/>
                <a:gd name="connsiteX3" fmla="*/ 663759 w 663759"/>
                <a:gd name="connsiteY3" fmla="*/ 0 h 6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759" h="619011">
                  <a:moveTo>
                    <a:pt x="0" y="2983"/>
                  </a:moveTo>
                  <a:lnTo>
                    <a:pt x="0" y="619012"/>
                  </a:lnTo>
                  <a:lnTo>
                    <a:pt x="663759" y="619012"/>
                  </a:lnTo>
                  <a:lnTo>
                    <a:pt x="663759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1E34C27E-B1A5-B07D-2079-DF7D61E71C80}"/>
                </a:ext>
              </a:extLst>
            </p:cNvPr>
            <p:cNvSpPr/>
            <p:nvPr/>
          </p:nvSpPr>
          <p:spPr>
            <a:xfrm>
              <a:off x="8103223" y="3430766"/>
              <a:ext cx="413171" cy="14915"/>
            </a:xfrm>
            <a:custGeom>
              <a:avLst/>
              <a:gdLst>
                <a:gd name="connsiteX0" fmla="*/ 0 w 413171"/>
                <a:gd name="connsiteY0" fmla="*/ 0 h 14915"/>
                <a:gd name="connsiteX1" fmla="*/ 413172 w 41317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171" h="14915">
                  <a:moveTo>
                    <a:pt x="0" y="0"/>
                  </a:moveTo>
                  <a:lnTo>
                    <a:pt x="41317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8BF67181-E9EA-D34F-B18A-0D31CB6975B8}"/>
                </a:ext>
              </a:extLst>
            </p:cNvPr>
            <p:cNvSpPr/>
            <p:nvPr/>
          </p:nvSpPr>
          <p:spPr>
            <a:xfrm>
              <a:off x="7931689" y="3022070"/>
              <a:ext cx="754746" cy="250587"/>
            </a:xfrm>
            <a:custGeom>
              <a:avLst/>
              <a:gdLst>
                <a:gd name="connsiteX0" fmla="*/ 1492 w 754746"/>
                <a:gd name="connsiteY0" fmla="*/ 250588 h 250587"/>
                <a:gd name="connsiteX1" fmla="*/ 754747 w 754746"/>
                <a:gd name="connsiteY1" fmla="*/ 250588 h 250587"/>
                <a:gd name="connsiteX2" fmla="*/ 677184 w 754746"/>
                <a:gd name="connsiteY2" fmla="*/ 0 h 250587"/>
                <a:gd name="connsiteX3" fmla="*/ 77563 w 754746"/>
                <a:gd name="connsiteY3" fmla="*/ 0 h 250587"/>
                <a:gd name="connsiteX4" fmla="*/ 0 w 754746"/>
                <a:gd name="connsiteY4" fmla="*/ 250588 h 2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746" h="250587">
                  <a:moveTo>
                    <a:pt x="1492" y="250588"/>
                  </a:moveTo>
                  <a:lnTo>
                    <a:pt x="754747" y="250588"/>
                  </a:lnTo>
                  <a:cubicBezTo>
                    <a:pt x="729390" y="167059"/>
                    <a:pt x="702541" y="83529"/>
                    <a:pt x="677184" y="0"/>
                  </a:cubicBezTo>
                  <a:lnTo>
                    <a:pt x="77563" y="0"/>
                  </a:lnTo>
                  <a:cubicBezTo>
                    <a:pt x="52206" y="83529"/>
                    <a:pt x="26849" y="167059"/>
                    <a:pt x="0" y="250588"/>
                  </a:cubicBezTo>
                  <a:close/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069F23EB-7A7A-1451-9992-F4F38FBBE549}"/>
                </a:ext>
              </a:extLst>
            </p:cNvPr>
            <p:cNvSpPr/>
            <p:nvPr/>
          </p:nvSpPr>
          <p:spPr>
            <a:xfrm>
              <a:off x="8112172" y="4397320"/>
              <a:ext cx="395272" cy="14915"/>
            </a:xfrm>
            <a:custGeom>
              <a:avLst/>
              <a:gdLst>
                <a:gd name="connsiteX0" fmla="*/ 0 w 395272"/>
                <a:gd name="connsiteY0" fmla="*/ 0 h 14915"/>
                <a:gd name="connsiteX1" fmla="*/ 395273 w 395272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72" h="14915">
                  <a:moveTo>
                    <a:pt x="0" y="0"/>
                  </a:moveTo>
                  <a:lnTo>
                    <a:pt x="395273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AAE5578-ED87-BF72-A5AB-889A4EBAFEF0}"/>
                </a:ext>
              </a:extLst>
            </p:cNvPr>
            <p:cNvSpPr/>
            <p:nvPr/>
          </p:nvSpPr>
          <p:spPr>
            <a:xfrm>
              <a:off x="8310554" y="3914043"/>
              <a:ext cx="14915" cy="471343"/>
            </a:xfrm>
            <a:custGeom>
              <a:avLst/>
              <a:gdLst>
                <a:gd name="connsiteX0" fmla="*/ 0 w 14915"/>
                <a:gd name="connsiteY0" fmla="*/ 0 h 471343"/>
                <a:gd name="connsiteX1" fmla="*/ 0 w 14915"/>
                <a:gd name="connsiteY1" fmla="*/ 471344 h 47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15" h="471343">
                  <a:moveTo>
                    <a:pt x="0" y="0"/>
                  </a:moveTo>
                  <a:lnTo>
                    <a:pt x="0" y="471344"/>
                  </a:lnTo>
                </a:path>
              </a:pathLst>
            </a:custGeom>
            <a:solidFill>
              <a:srgbClr val="002E5F"/>
            </a:solidFill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Kuva 66">
            <a:extLst>
              <a:ext uri="{FF2B5EF4-FFF2-40B4-BE49-F238E27FC236}">
                <a16:creationId xmlns:a16="http://schemas.microsoft.com/office/drawing/2014/main" id="{46C04DE3-1EDD-456E-7BB5-DC533EE8EE9E}"/>
              </a:ext>
            </a:extLst>
          </p:cNvPr>
          <p:cNvGrpSpPr/>
          <p:nvPr/>
        </p:nvGrpSpPr>
        <p:grpSpPr>
          <a:xfrm>
            <a:off x="9793628" y="4319293"/>
            <a:ext cx="612000" cy="432000"/>
            <a:chOff x="6735885" y="4959339"/>
            <a:chExt cx="515302" cy="344804"/>
          </a:xfrm>
          <a:noFill/>
        </p:grpSpPr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DB3FCBD1-46E7-11C6-A2E1-1018FFA8E589}"/>
                </a:ext>
              </a:extLst>
            </p:cNvPr>
            <p:cNvSpPr/>
            <p:nvPr/>
          </p:nvSpPr>
          <p:spPr>
            <a:xfrm>
              <a:off x="6735885" y="4959339"/>
              <a:ext cx="515302" cy="344804"/>
            </a:xfrm>
            <a:custGeom>
              <a:avLst/>
              <a:gdLst>
                <a:gd name="connsiteX0" fmla="*/ 0 w 515302"/>
                <a:gd name="connsiteY0" fmla="*/ 952 h 344804"/>
                <a:gd name="connsiteX1" fmla="*/ 515303 w 515302"/>
                <a:gd name="connsiteY1" fmla="*/ 952 h 344804"/>
                <a:gd name="connsiteX2" fmla="*/ 515303 w 515302"/>
                <a:gd name="connsiteY2" fmla="*/ 344805 h 344804"/>
                <a:gd name="connsiteX3" fmla="*/ 1905 w 515302"/>
                <a:gd name="connsiteY3" fmla="*/ 344805 h 344804"/>
                <a:gd name="connsiteX4" fmla="*/ 952 w 515302"/>
                <a:gd name="connsiteY4" fmla="*/ 0 h 34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302" h="344804">
                  <a:moveTo>
                    <a:pt x="0" y="952"/>
                  </a:moveTo>
                  <a:cubicBezTo>
                    <a:pt x="171450" y="952"/>
                    <a:pt x="343853" y="952"/>
                    <a:pt x="515303" y="952"/>
                  </a:cubicBezTo>
                  <a:cubicBezTo>
                    <a:pt x="515303" y="115253"/>
                    <a:pt x="515303" y="229553"/>
                    <a:pt x="515303" y="344805"/>
                  </a:cubicBezTo>
                  <a:cubicBezTo>
                    <a:pt x="343853" y="344805"/>
                    <a:pt x="172403" y="344805"/>
                    <a:pt x="1905" y="344805"/>
                  </a:cubicBezTo>
                  <a:cubicBezTo>
                    <a:pt x="1905" y="229553"/>
                    <a:pt x="1905" y="115253"/>
                    <a:pt x="952" y="0"/>
                  </a:cubicBezTo>
                  <a:close/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45A731B-F8AD-A337-D5AF-E4FE83044FFB}"/>
                </a:ext>
              </a:extLst>
            </p:cNvPr>
            <p:cNvSpPr/>
            <p:nvPr/>
          </p:nvSpPr>
          <p:spPr>
            <a:xfrm>
              <a:off x="6747315" y="4969816"/>
              <a:ext cx="498157" cy="202882"/>
            </a:xfrm>
            <a:custGeom>
              <a:avLst/>
              <a:gdLst>
                <a:gd name="connsiteX0" fmla="*/ 0 w 498157"/>
                <a:gd name="connsiteY0" fmla="*/ 7620 h 202882"/>
                <a:gd name="connsiteX1" fmla="*/ 248603 w 498157"/>
                <a:gd name="connsiteY1" fmla="*/ 202882 h 202882"/>
                <a:gd name="connsiteX2" fmla="*/ 498158 w 498157"/>
                <a:gd name="connsiteY2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7" h="202882">
                  <a:moveTo>
                    <a:pt x="0" y="7620"/>
                  </a:moveTo>
                  <a:cubicBezTo>
                    <a:pt x="82868" y="72390"/>
                    <a:pt x="165735" y="137160"/>
                    <a:pt x="248603" y="202882"/>
                  </a:cubicBezTo>
                  <a:cubicBezTo>
                    <a:pt x="331470" y="135255"/>
                    <a:pt x="414338" y="67627"/>
                    <a:pt x="498158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F9E377C4-8DE8-D3F5-0FEA-0482224B44A0}"/>
                </a:ext>
              </a:extLst>
            </p:cNvPr>
            <p:cNvSpPr/>
            <p:nvPr/>
          </p:nvSpPr>
          <p:spPr>
            <a:xfrm>
              <a:off x="6740648" y="5124122"/>
              <a:ext cx="186690" cy="106679"/>
            </a:xfrm>
            <a:custGeom>
              <a:avLst/>
              <a:gdLst>
                <a:gd name="connsiteX0" fmla="*/ 0 w 186690"/>
                <a:gd name="connsiteY0" fmla="*/ 106680 h 106679"/>
                <a:gd name="connsiteX1" fmla="*/ 186690 w 186690"/>
                <a:gd name="connsiteY1" fmla="*/ 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90" h="106679">
                  <a:moveTo>
                    <a:pt x="0" y="106680"/>
                  </a:moveTo>
                  <a:cubicBezTo>
                    <a:pt x="61913" y="71438"/>
                    <a:pt x="124777" y="35242"/>
                    <a:pt x="18669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B90C23B8-93E0-7B78-EC2F-CF7074E4DD47}"/>
                </a:ext>
              </a:extLst>
            </p:cNvPr>
            <p:cNvSpPr/>
            <p:nvPr/>
          </p:nvSpPr>
          <p:spPr>
            <a:xfrm>
              <a:off x="7064498" y="5124122"/>
              <a:ext cx="182879" cy="108584"/>
            </a:xfrm>
            <a:custGeom>
              <a:avLst/>
              <a:gdLst>
                <a:gd name="connsiteX0" fmla="*/ 182880 w 182879"/>
                <a:gd name="connsiteY0" fmla="*/ 108585 h 108584"/>
                <a:gd name="connsiteX1" fmla="*/ 0 w 182879"/>
                <a:gd name="connsiteY1" fmla="*/ 0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08584">
                  <a:moveTo>
                    <a:pt x="182880" y="108585"/>
                  </a:moveTo>
                  <a:cubicBezTo>
                    <a:pt x="121920" y="72390"/>
                    <a:pt x="60960" y="36195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9" name="Vapaamuotoinen: Muoto 108">
            <a:extLst>
              <a:ext uri="{FF2B5EF4-FFF2-40B4-BE49-F238E27FC236}">
                <a16:creationId xmlns:a16="http://schemas.microsoft.com/office/drawing/2014/main" id="{60B7A7CA-521A-4883-2958-F87A4F82B1B0}"/>
              </a:ext>
            </a:extLst>
          </p:cNvPr>
          <p:cNvSpPr/>
          <p:nvPr/>
        </p:nvSpPr>
        <p:spPr>
          <a:xfrm rot="19918147">
            <a:off x="8449810" y="2416521"/>
            <a:ext cx="186690" cy="106679"/>
          </a:xfrm>
          <a:custGeom>
            <a:avLst/>
            <a:gdLst>
              <a:gd name="connsiteX0" fmla="*/ 0 w 186690"/>
              <a:gd name="connsiteY0" fmla="*/ 106680 h 106679"/>
              <a:gd name="connsiteX1" fmla="*/ 186690 w 186690"/>
              <a:gd name="connsiteY1" fmla="*/ 0 h 1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06679">
                <a:moveTo>
                  <a:pt x="0" y="106680"/>
                </a:moveTo>
                <a:cubicBezTo>
                  <a:pt x="61913" y="71438"/>
                  <a:pt x="124777" y="35242"/>
                  <a:pt x="18669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Vapaamuotoinen: Muoto 109">
            <a:extLst>
              <a:ext uri="{FF2B5EF4-FFF2-40B4-BE49-F238E27FC236}">
                <a16:creationId xmlns:a16="http://schemas.microsoft.com/office/drawing/2014/main" id="{F119A91D-CE5E-428B-7B0E-8E3D5124FEB9}"/>
              </a:ext>
            </a:extLst>
          </p:cNvPr>
          <p:cNvSpPr/>
          <p:nvPr/>
        </p:nvSpPr>
        <p:spPr>
          <a:xfrm rot="19918147">
            <a:off x="8736341" y="2265112"/>
            <a:ext cx="182879" cy="108584"/>
          </a:xfrm>
          <a:custGeom>
            <a:avLst/>
            <a:gdLst>
              <a:gd name="connsiteX0" fmla="*/ 182880 w 182879"/>
              <a:gd name="connsiteY0" fmla="*/ 108585 h 108584"/>
              <a:gd name="connsiteX1" fmla="*/ 0 w 182879"/>
              <a:gd name="connsiteY1" fmla="*/ 0 h 1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79" h="108584">
                <a:moveTo>
                  <a:pt x="182880" y="108585"/>
                </a:moveTo>
                <a:cubicBezTo>
                  <a:pt x="121920" y="72390"/>
                  <a:pt x="60960" y="36195"/>
                  <a:pt x="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Vapaamuotoinen: Muoto 137">
            <a:extLst>
              <a:ext uri="{FF2B5EF4-FFF2-40B4-BE49-F238E27FC236}">
                <a16:creationId xmlns:a16="http://schemas.microsoft.com/office/drawing/2014/main" id="{809A320B-03F1-3585-9204-FA5A1CF4E20D}"/>
              </a:ext>
            </a:extLst>
          </p:cNvPr>
          <p:cNvSpPr/>
          <p:nvPr/>
        </p:nvSpPr>
        <p:spPr>
          <a:xfrm flipH="1">
            <a:off x="9341218" y="2135309"/>
            <a:ext cx="1084638" cy="1116142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4">
            <a:extLst>
              <a:ext uri="{FF2B5EF4-FFF2-40B4-BE49-F238E27FC236}">
                <a16:creationId xmlns:a16="http://schemas.microsoft.com/office/drawing/2014/main" id="{5FD09B28-E265-F67D-FA32-BE46019C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Suomi.fi-viesteihin jopa 2,2 miljoonaa uutta käyttäjää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4D9D25E-E60B-8250-8870-CEBEF4CC934D}"/>
              </a:ext>
            </a:extLst>
          </p:cNvPr>
          <p:cNvSpPr/>
          <p:nvPr/>
        </p:nvSpPr>
        <p:spPr>
          <a:xfrm>
            <a:off x="623392" y="2666503"/>
            <a:ext cx="10657184" cy="72008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4 300 000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74D9304-8364-E6B8-5E2F-966A153ACE0F}"/>
              </a:ext>
            </a:extLst>
          </p:cNvPr>
          <p:cNvSpPr txBox="1"/>
          <p:nvPr/>
        </p:nvSpPr>
        <p:spPr>
          <a:xfrm>
            <a:off x="551384" y="2266393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Suomi.fi-tunnistus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A141438-CD75-2E64-30D9-2F2106ADEA8D}"/>
              </a:ext>
            </a:extLst>
          </p:cNvPr>
          <p:cNvSpPr/>
          <p:nvPr/>
        </p:nvSpPr>
        <p:spPr>
          <a:xfrm>
            <a:off x="5627392" y="4005144"/>
            <a:ext cx="5653184" cy="720000"/>
          </a:xfrm>
          <a:prstGeom prst="rect">
            <a:avLst/>
          </a:prstGeom>
          <a:solidFill>
            <a:srgbClr val="D4F5F4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1 700 000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F587F3E-7BBD-186C-BB6C-291C96368434}"/>
              </a:ext>
            </a:extLst>
          </p:cNvPr>
          <p:cNvSpPr txBox="1"/>
          <p:nvPr/>
        </p:nvSpPr>
        <p:spPr>
          <a:xfrm>
            <a:off x="551384" y="3602607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Suomi.fi-viestit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C0B684D-19D5-C779-E7DE-CE226E628B6D}"/>
              </a:ext>
            </a:extLst>
          </p:cNvPr>
          <p:cNvSpPr/>
          <p:nvPr/>
        </p:nvSpPr>
        <p:spPr>
          <a:xfrm>
            <a:off x="623392" y="4005144"/>
            <a:ext cx="5004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2 600 000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cxnSp>
        <p:nvCxnSpPr>
          <p:cNvPr id="28" name="Yhdistin: Kaareva 27">
            <a:extLst>
              <a:ext uri="{FF2B5EF4-FFF2-40B4-BE49-F238E27FC236}">
                <a16:creationId xmlns:a16="http://schemas.microsoft.com/office/drawing/2014/main" id="{905A6210-DEFF-442F-AE38-CA24C82676C3}"/>
              </a:ext>
            </a:extLst>
          </p:cNvPr>
          <p:cNvCxnSpPr>
            <a:cxnSpLocks/>
            <a:stCxn id="31" idx="1"/>
            <a:endCxn id="11" idx="0"/>
          </p:cNvCxnSpPr>
          <p:nvPr/>
        </p:nvCxnSpPr>
        <p:spPr>
          <a:xfrm rot="10800000" flipV="1">
            <a:off x="5951984" y="1900905"/>
            <a:ext cx="864096" cy="765598"/>
          </a:xfrm>
          <a:prstGeom prst="curvedConnector2">
            <a:avLst/>
          </a:prstGeom>
          <a:ln w="1905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AE4D45E9-7B65-081A-6CD4-BCEBCA391F11}"/>
              </a:ext>
            </a:extLst>
          </p:cNvPr>
          <p:cNvSpPr txBox="1"/>
          <p:nvPr/>
        </p:nvSpPr>
        <p:spPr>
          <a:xfrm>
            <a:off x="6816080" y="1393073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käyttää Suomi.fi-tunnistusta sähköiseen asiointiin viranomaisten kanssa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2A0D925-5F4D-BEB9-B309-29890C87FA78}"/>
              </a:ext>
            </a:extLst>
          </p:cNvPr>
          <p:cNvSpPr txBox="1"/>
          <p:nvPr/>
        </p:nvSpPr>
        <p:spPr>
          <a:xfrm>
            <a:off x="8112224" y="508700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siirtyy uusiksi käyttäjiksi vuoden 2026 aikana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47AE753-A065-44D4-F655-5EEB7457B12A}"/>
              </a:ext>
            </a:extLst>
          </p:cNvPr>
          <p:cNvSpPr txBox="1"/>
          <p:nvPr/>
        </p:nvSpPr>
        <p:spPr>
          <a:xfrm>
            <a:off x="3348121" y="508518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vastaanottaa tällä hetkellä</a:t>
            </a:r>
            <a:r>
              <a:rPr lang="fi-FI" sz="2000" dirty="0">
                <a:solidFill>
                  <a:srgbClr val="003479"/>
                </a:solidFill>
                <a:latin typeface="Arial" panose="020B0604020202020204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viranomaisilta viestejä sähköisesti Suomi.fi-viesteillä (</a:t>
            </a: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tilanne maaliskuu 2026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cxnSp>
        <p:nvCxnSpPr>
          <p:cNvPr id="46" name="Yhdistin: Kaareva 45">
            <a:extLst>
              <a:ext uri="{FF2B5EF4-FFF2-40B4-BE49-F238E27FC236}">
                <a16:creationId xmlns:a16="http://schemas.microsoft.com/office/drawing/2014/main" id="{35D9111B-68E1-A35C-8039-6750AF5B7F33}"/>
              </a:ext>
            </a:extLst>
          </p:cNvPr>
          <p:cNvCxnSpPr>
            <a:cxnSpLocks/>
          </p:cNvCxnSpPr>
          <p:nvPr/>
        </p:nvCxnSpPr>
        <p:spPr>
          <a:xfrm rot="5400000" flipV="1">
            <a:off x="2553016" y="47799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Yhdistin: Kaareva 46">
            <a:extLst>
              <a:ext uri="{FF2B5EF4-FFF2-40B4-BE49-F238E27FC236}">
                <a16:creationId xmlns:a16="http://schemas.microsoft.com/office/drawing/2014/main" id="{A2710A46-7219-A007-CD3C-D36D265E7978}"/>
              </a:ext>
            </a:extLst>
          </p:cNvPr>
          <p:cNvCxnSpPr>
            <a:cxnSpLocks/>
          </p:cNvCxnSpPr>
          <p:nvPr/>
        </p:nvCxnSpPr>
        <p:spPr>
          <a:xfrm rot="5400000" flipV="1">
            <a:off x="7299204" y="47743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9ABEA-4B4E-A36E-91E5-BA276775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EFA4E8E-F676-B118-878A-EEC2255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Muutoksen toteutus 14.4.2026 alkaen</a:t>
            </a:r>
          </a:p>
        </p:txBody>
      </p:sp>
      <p:sp>
        <p:nvSpPr>
          <p:cNvPr id="45" name="Vapaamuotoinen: Muoto 44">
            <a:extLst>
              <a:ext uri="{FF2B5EF4-FFF2-40B4-BE49-F238E27FC236}">
                <a16:creationId xmlns:a16="http://schemas.microsoft.com/office/drawing/2014/main" id="{0F72BCAF-A6FB-AB12-19B8-3527BC3FCC79}"/>
              </a:ext>
            </a:extLst>
          </p:cNvPr>
          <p:cNvSpPr/>
          <p:nvPr/>
        </p:nvSpPr>
        <p:spPr>
          <a:xfrm>
            <a:off x="6168008" y="1340768"/>
            <a:ext cx="468000" cy="468000"/>
          </a:xfrm>
          <a:custGeom>
            <a:avLst/>
            <a:gdLst>
              <a:gd name="connsiteX0" fmla="*/ 180975 w 361950"/>
              <a:gd name="connsiteY0" fmla="*/ 0 h 371475"/>
              <a:gd name="connsiteX1" fmla="*/ 361950 w 361950"/>
              <a:gd name="connsiteY1" fmla="*/ 185738 h 371475"/>
              <a:gd name="connsiteX2" fmla="*/ 180975 w 361950"/>
              <a:gd name="connsiteY2" fmla="*/ 371475 h 371475"/>
              <a:gd name="connsiteX3" fmla="*/ 0 w 361950"/>
              <a:gd name="connsiteY3" fmla="*/ 185738 h 371475"/>
              <a:gd name="connsiteX4" fmla="*/ 180975 w 361950"/>
              <a:gd name="connsiteY4" fmla="*/ 0 h 371475"/>
              <a:gd name="connsiteX5" fmla="*/ 266196 w 361950"/>
              <a:gd name="connsiteY5" fmla="*/ 127551 h 371475"/>
              <a:gd name="connsiteX6" fmla="*/ 244931 w 361950"/>
              <a:gd name="connsiteY6" fmla="*/ 129231 h 371475"/>
              <a:gd name="connsiteX7" fmla="*/ 165042 w 361950"/>
              <a:gd name="connsiteY7" fmla="*/ 224886 h 371475"/>
              <a:gd name="connsiteX8" fmla="*/ 131314 w 361950"/>
              <a:gd name="connsiteY8" fmla="*/ 190271 h 371475"/>
              <a:gd name="connsiteX9" fmla="*/ 109986 w 361950"/>
              <a:gd name="connsiteY9" fmla="*/ 190271 h 371475"/>
              <a:gd name="connsiteX10" fmla="*/ 109986 w 361950"/>
              <a:gd name="connsiteY10" fmla="*/ 212160 h 371475"/>
              <a:gd name="connsiteX11" fmla="*/ 155230 w 361950"/>
              <a:gd name="connsiteY11" fmla="*/ 258594 h 371475"/>
              <a:gd name="connsiteX12" fmla="*/ 177344 w 361950"/>
              <a:gd name="connsiteY12" fmla="*/ 257723 h 371475"/>
              <a:gd name="connsiteX13" fmla="*/ 267832 w 361950"/>
              <a:gd name="connsiteY13" fmla="*/ 149376 h 371475"/>
              <a:gd name="connsiteX14" fmla="*/ 266196 w 361950"/>
              <a:gd name="connsiteY14" fmla="*/ 12755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371475">
                <a:moveTo>
                  <a:pt x="180975" y="0"/>
                </a:moveTo>
                <a:cubicBezTo>
                  <a:pt x="280768" y="0"/>
                  <a:pt x="361950" y="83319"/>
                  <a:pt x="361950" y="185738"/>
                </a:cubicBezTo>
                <a:cubicBezTo>
                  <a:pt x="361950" y="288156"/>
                  <a:pt x="280768" y="371475"/>
                  <a:pt x="180975" y="371475"/>
                </a:cubicBezTo>
                <a:cubicBezTo>
                  <a:pt x="81182" y="371475"/>
                  <a:pt x="0" y="288156"/>
                  <a:pt x="0" y="185738"/>
                </a:cubicBezTo>
                <a:cubicBezTo>
                  <a:pt x="0" y="83319"/>
                  <a:pt x="81182" y="0"/>
                  <a:pt x="180975" y="0"/>
                </a:cubicBezTo>
                <a:close/>
                <a:moveTo>
                  <a:pt x="266196" y="127551"/>
                </a:moveTo>
                <a:cubicBezTo>
                  <a:pt x="259872" y="121988"/>
                  <a:pt x="250352" y="122739"/>
                  <a:pt x="244931" y="129231"/>
                </a:cubicBezTo>
                <a:lnTo>
                  <a:pt x="165042" y="224886"/>
                </a:lnTo>
                <a:lnTo>
                  <a:pt x="131314" y="190271"/>
                </a:lnTo>
                <a:cubicBezTo>
                  <a:pt x="125425" y="184226"/>
                  <a:pt x="115876" y="184226"/>
                  <a:pt x="109986" y="190271"/>
                </a:cubicBezTo>
                <a:cubicBezTo>
                  <a:pt x="104096" y="196315"/>
                  <a:pt x="104096" y="206115"/>
                  <a:pt x="109986" y="212160"/>
                </a:cubicBezTo>
                <a:lnTo>
                  <a:pt x="155230" y="258594"/>
                </a:lnTo>
                <a:cubicBezTo>
                  <a:pt x="161441" y="264970"/>
                  <a:pt x="171627" y="264568"/>
                  <a:pt x="177344" y="257723"/>
                </a:cubicBezTo>
                <a:lnTo>
                  <a:pt x="267832" y="149376"/>
                </a:lnTo>
                <a:cubicBezTo>
                  <a:pt x="273253" y="142886"/>
                  <a:pt x="272520" y="133115"/>
                  <a:pt x="266196" y="127551"/>
                </a:cubicBezTo>
                <a:close/>
              </a:path>
            </a:pathLst>
          </a:custGeom>
          <a:solidFill>
            <a:srgbClr val="00C0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C12CC38-1BE1-A186-DBDE-7C59040CA9C9}"/>
              </a:ext>
            </a:extLst>
          </p:cNvPr>
          <p:cNvSpPr txBox="1"/>
          <p:nvPr/>
        </p:nvSpPr>
        <p:spPr>
          <a:xfrm>
            <a:off x="6766108" y="1374713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Muutos koskee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E850949-B82B-CB00-2BE5-EE506B20F7B0}"/>
              </a:ext>
            </a:extLst>
          </p:cNvPr>
          <p:cNvSpPr txBox="1"/>
          <p:nvPr/>
        </p:nvSpPr>
        <p:spPr>
          <a:xfrm>
            <a:off x="6769392" y="3046286"/>
            <a:ext cx="3733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Muutos ei koske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2471CC60-775A-37B6-7ABE-D8F293BCB3BF}"/>
              </a:ext>
            </a:extLst>
          </p:cNvPr>
          <p:cNvGrpSpPr/>
          <p:nvPr/>
        </p:nvGrpSpPr>
        <p:grpSpPr>
          <a:xfrm>
            <a:off x="6177320" y="2996952"/>
            <a:ext cx="468000" cy="468000"/>
            <a:chOff x="6735408" y="4319405"/>
            <a:chExt cx="468000" cy="468000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52DB43E-CF27-EC65-6F2A-F46AFFBB76B5}"/>
                </a:ext>
              </a:extLst>
            </p:cNvPr>
            <p:cNvSpPr/>
            <p:nvPr/>
          </p:nvSpPr>
          <p:spPr>
            <a:xfrm>
              <a:off x="6735408" y="4319405"/>
              <a:ext cx="468000" cy="468000"/>
            </a:xfrm>
            <a:custGeom>
              <a:avLst/>
              <a:gdLst>
                <a:gd name="connsiteX0" fmla="*/ 180975 w 361950"/>
                <a:gd name="connsiteY0" fmla="*/ 0 h 371475"/>
                <a:gd name="connsiteX1" fmla="*/ 361950 w 361950"/>
                <a:gd name="connsiteY1" fmla="*/ 185738 h 371475"/>
                <a:gd name="connsiteX2" fmla="*/ 180975 w 361950"/>
                <a:gd name="connsiteY2" fmla="*/ 371475 h 371475"/>
                <a:gd name="connsiteX3" fmla="*/ 0 w 361950"/>
                <a:gd name="connsiteY3" fmla="*/ 185738 h 371475"/>
                <a:gd name="connsiteX4" fmla="*/ 180975 w 361950"/>
                <a:gd name="connsiteY4" fmla="*/ 0 h 371475"/>
                <a:gd name="connsiteX5" fmla="*/ 266196 w 361950"/>
                <a:gd name="connsiteY5" fmla="*/ 127551 h 371475"/>
                <a:gd name="connsiteX6" fmla="*/ 244931 w 361950"/>
                <a:gd name="connsiteY6" fmla="*/ 129231 h 371475"/>
                <a:gd name="connsiteX7" fmla="*/ 165042 w 361950"/>
                <a:gd name="connsiteY7" fmla="*/ 224886 h 371475"/>
                <a:gd name="connsiteX8" fmla="*/ 131314 w 361950"/>
                <a:gd name="connsiteY8" fmla="*/ 190271 h 371475"/>
                <a:gd name="connsiteX9" fmla="*/ 109986 w 361950"/>
                <a:gd name="connsiteY9" fmla="*/ 190271 h 371475"/>
                <a:gd name="connsiteX10" fmla="*/ 109986 w 361950"/>
                <a:gd name="connsiteY10" fmla="*/ 212160 h 371475"/>
                <a:gd name="connsiteX11" fmla="*/ 155230 w 361950"/>
                <a:gd name="connsiteY11" fmla="*/ 258594 h 371475"/>
                <a:gd name="connsiteX12" fmla="*/ 177344 w 361950"/>
                <a:gd name="connsiteY12" fmla="*/ 257723 h 371475"/>
                <a:gd name="connsiteX13" fmla="*/ 267832 w 361950"/>
                <a:gd name="connsiteY13" fmla="*/ 149376 h 371475"/>
                <a:gd name="connsiteX14" fmla="*/ 266196 w 361950"/>
                <a:gd name="connsiteY14" fmla="*/ 12755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371475">
                  <a:moveTo>
                    <a:pt x="180975" y="0"/>
                  </a:moveTo>
                  <a:cubicBezTo>
                    <a:pt x="280768" y="0"/>
                    <a:pt x="361950" y="83319"/>
                    <a:pt x="361950" y="185738"/>
                  </a:cubicBezTo>
                  <a:cubicBezTo>
                    <a:pt x="361950" y="288156"/>
                    <a:pt x="280768" y="371475"/>
                    <a:pt x="180975" y="371475"/>
                  </a:cubicBezTo>
                  <a:cubicBezTo>
                    <a:pt x="81182" y="371475"/>
                    <a:pt x="0" y="288156"/>
                    <a:pt x="0" y="185738"/>
                  </a:cubicBezTo>
                  <a:cubicBezTo>
                    <a:pt x="0" y="83319"/>
                    <a:pt x="81182" y="0"/>
                    <a:pt x="180975" y="0"/>
                  </a:cubicBezTo>
                  <a:close/>
                  <a:moveTo>
                    <a:pt x="266196" y="127551"/>
                  </a:moveTo>
                  <a:cubicBezTo>
                    <a:pt x="259872" y="121988"/>
                    <a:pt x="250352" y="122739"/>
                    <a:pt x="244931" y="129231"/>
                  </a:cubicBezTo>
                  <a:lnTo>
                    <a:pt x="165042" y="224886"/>
                  </a:lnTo>
                  <a:lnTo>
                    <a:pt x="131314" y="190271"/>
                  </a:lnTo>
                  <a:cubicBezTo>
                    <a:pt x="125425" y="184226"/>
                    <a:pt x="115876" y="184226"/>
                    <a:pt x="109986" y="190271"/>
                  </a:cubicBezTo>
                  <a:cubicBezTo>
                    <a:pt x="104096" y="196315"/>
                    <a:pt x="104096" y="206115"/>
                    <a:pt x="109986" y="212160"/>
                  </a:cubicBezTo>
                  <a:lnTo>
                    <a:pt x="155230" y="258594"/>
                  </a:lnTo>
                  <a:cubicBezTo>
                    <a:pt x="161441" y="264970"/>
                    <a:pt x="171627" y="264568"/>
                    <a:pt x="177344" y="257723"/>
                  </a:cubicBezTo>
                  <a:lnTo>
                    <a:pt x="267832" y="149376"/>
                  </a:lnTo>
                  <a:cubicBezTo>
                    <a:pt x="273253" y="142886"/>
                    <a:pt x="272520" y="133115"/>
                    <a:pt x="266196" y="12755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6E6AAE21-3C97-E4CB-6EF3-A8A36B6F1180}"/>
                </a:ext>
              </a:extLst>
            </p:cNvPr>
            <p:cNvSpPr/>
            <p:nvPr/>
          </p:nvSpPr>
          <p:spPr>
            <a:xfrm>
              <a:off x="6816080" y="4365104"/>
              <a:ext cx="288032" cy="36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FF8ACEB8-8116-51E8-7DA0-280FD697B880}"/>
                </a:ext>
              </a:extLst>
            </p:cNvPr>
            <p:cNvGrpSpPr/>
            <p:nvPr/>
          </p:nvGrpSpPr>
          <p:grpSpPr>
            <a:xfrm>
              <a:off x="6897400" y="4469136"/>
              <a:ext cx="144016" cy="168538"/>
              <a:chOff x="5699956" y="3452742"/>
              <a:chExt cx="144016" cy="168538"/>
            </a:xfrm>
          </p:grpSpPr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C639D015-BD7F-8BBF-F7CD-79AB7DC11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956" y="3452743"/>
                <a:ext cx="144016" cy="168537"/>
              </a:xfrm>
              <a:prstGeom prst="line">
                <a:avLst/>
              </a:prstGeom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415F4698-8A05-DA36-5F56-687ABE814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9956" y="3452742"/>
                <a:ext cx="144016" cy="168537"/>
              </a:xfrm>
              <a:prstGeom prst="line">
                <a:avLst/>
              </a:prstGeom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91C125E-57A4-5469-4AC5-D5CAF937E140}"/>
              </a:ext>
            </a:extLst>
          </p:cNvPr>
          <p:cNvSpPr txBox="1"/>
          <p:nvPr/>
        </p:nvSpPr>
        <p:spPr>
          <a:xfrm>
            <a:off x="6483328" y="3516321"/>
            <a:ext cx="530130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joilla on jo sähköiset viestit käytössä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jotka eivät asioi digitaalisesti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jotka ovat edunvalvonnassa tai 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joilla on voimassa oleva edunvalvontavaltuutus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alaikäisiä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yrityksiä.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C32213BF-32D4-F375-73A8-50368D7BE43C}"/>
              </a:ext>
            </a:extLst>
          </p:cNvPr>
          <p:cNvSpPr txBox="1"/>
          <p:nvPr/>
        </p:nvSpPr>
        <p:spPr>
          <a:xfrm>
            <a:off x="6483328" y="1856524"/>
            <a:ext cx="4676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9D8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täysi-ikäisiä henkilöitä, jotka tunnistautuvat viranomaisten verkkopalveluihin.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FDB668EC-4EA5-20E6-23B4-9DDAE1BF7CA3}"/>
              </a:ext>
            </a:extLst>
          </p:cNvPr>
          <p:cNvSpPr txBox="1"/>
          <p:nvPr/>
        </p:nvSpPr>
        <p:spPr>
          <a:xfrm>
            <a:off x="407367" y="2212850"/>
            <a:ext cx="5607313" cy="201593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fi-FI" sz="2000" b="1" dirty="0">
                <a:solidFill>
                  <a:srgbClr val="003479"/>
                </a:solidFill>
              </a:rPr>
              <a:t>Digitaalisesti asioiva henkilö ohjataan ottamaan Suomi.fi-viestit käyttöön, kun hän tunnistautuu vahvasti johonkin julkisen hallinnon organisaation sähköiseen palveluun.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53AA954-2888-C288-82A9-9951E17B66EF}"/>
              </a:ext>
            </a:extLst>
          </p:cNvPr>
          <p:cNvSpPr txBox="1"/>
          <p:nvPr/>
        </p:nvSpPr>
        <p:spPr>
          <a:xfrm>
            <a:off x="413073" y="3974765"/>
            <a:ext cx="5754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9D8D7"/>
              </a:buClr>
            </a:pPr>
            <a:r>
              <a:rPr lang="fi-FI" dirty="0">
                <a:solidFill>
                  <a:srgbClr val="003479"/>
                </a:solidFill>
              </a:rPr>
              <a:t>Henkilö voi palata takaisin paperipostiin Suomi.fi-viestien asetuksissa tai ottamalla yhteyttä Suomi.fi-palvelujen asiakaspalveluun.</a:t>
            </a:r>
          </a:p>
        </p:txBody>
      </p:sp>
    </p:spTree>
    <p:extLst>
      <p:ext uri="{BB962C8B-B14F-4D97-AF65-F5344CB8AC3E}">
        <p14:creationId xmlns:p14="http://schemas.microsoft.com/office/powerpoint/2010/main" val="15952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Muutos tehdään vaiheittain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B2F39AF-C407-60EC-B039-8043429A7BE7}"/>
              </a:ext>
            </a:extLst>
          </p:cNvPr>
          <p:cNvSpPr txBox="1"/>
          <p:nvPr/>
        </p:nvSpPr>
        <p:spPr>
          <a:xfrm>
            <a:off x="506664" y="6116171"/>
            <a:ext cx="842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8D7"/>
              </a:buClr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Kumpikin vaihe koskee vain sähköisesti asioivia täysi-ikäisiä henkilöitä. 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F175E64-B126-2D54-B312-5809FBD5F44C}"/>
              </a:ext>
            </a:extLst>
          </p:cNvPr>
          <p:cNvGraphicFramePr>
            <a:graphicFrameLocks noGrp="1"/>
          </p:cNvGraphicFramePr>
          <p:nvPr/>
        </p:nvGraphicFramePr>
        <p:xfrm>
          <a:off x="623392" y="1384203"/>
          <a:ext cx="10873208" cy="4392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6604">
                  <a:extLst>
                    <a:ext uri="{9D8B030D-6E8A-4147-A177-3AD203B41FA5}">
                      <a16:colId xmlns:a16="http://schemas.microsoft.com/office/drawing/2014/main" val="3204308731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val="1238520402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717629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A58F001-22F1-839E-30F2-E8324854E6C1}"/>
              </a:ext>
            </a:extLst>
          </p:cNvPr>
          <p:cNvSpPr txBox="1"/>
          <p:nvPr/>
        </p:nvSpPr>
        <p:spPr>
          <a:xfrm>
            <a:off x="768008" y="1216689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AB4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12.5.2025-13.4.2026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003A7AD-3F9F-28EE-76A4-E937A7481994}"/>
              </a:ext>
            </a:extLst>
          </p:cNvPr>
          <p:cNvSpPr txBox="1">
            <a:spLocks/>
          </p:cNvSpPr>
          <p:nvPr/>
        </p:nvSpPr>
        <p:spPr>
          <a:xfrm>
            <a:off x="768008" y="1672235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Ehdotus ottaa Suomi.fi-viestit käyttöön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8460FD44-1504-739E-AFC5-9CE67DE077DD}"/>
              </a:ext>
            </a:extLst>
          </p:cNvPr>
          <p:cNvSpPr txBox="1">
            <a:spLocks/>
          </p:cNvSpPr>
          <p:nvPr/>
        </p:nvSpPr>
        <p:spPr>
          <a:xfrm>
            <a:off x="768008" y="2234320"/>
            <a:ext cx="511196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saa ehdotuksen ottaa käyttöön Suomi.fi-viestit, kun hän tunnistautuu viranomaisen sähköisiin asiointipalveluihin.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</a:t>
            </a:r>
            <a:r>
              <a:rPr kumimoji="0" lang="fi-FI" sz="18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voi itse päättää 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käyttöönotosta: Suomi.fi-viestit ei tule automaattisesti käyttöön. Käyttöönoton voi halutessaan ohittaa.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Henkilön täytyy antaa sähköpostiosoite ja vahvistaa se, jotta Suomi.fi-viestit tulee käyttöön.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voi palata vastaanottamaan viestit paperipostina.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FE37D0-A92E-7148-2D08-B78A5342FF20}"/>
              </a:ext>
            </a:extLst>
          </p:cNvPr>
          <p:cNvSpPr txBox="1"/>
          <p:nvPr/>
        </p:nvSpPr>
        <p:spPr>
          <a:xfrm>
            <a:off x="6201519" y="1230668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C658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14.4.2026 alkaen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A11AE3C-A60B-F9A7-5B8F-0C4CD7A57934}"/>
              </a:ext>
            </a:extLst>
          </p:cNvPr>
          <p:cNvSpPr txBox="1">
            <a:spLocks/>
          </p:cNvSpPr>
          <p:nvPr/>
        </p:nvSpPr>
        <p:spPr>
          <a:xfrm>
            <a:off x="6201519" y="1686214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Suomi.fi-viestit tulee käyttöön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A5FF156F-BB2C-E42E-AFA1-788660517B8E}"/>
              </a:ext>
            </a:extLst>
          </p:cNvPr>
          <p:cNvSpPr txBox="1">
            <a:spLocks/>
          </p:cNvSpPr>
          <p:nvPr/>
        </p:nvSpPr>
        <p:spPr>
          <a:xfrm>
            <a:off x="6201519" y="2248299"/>
            <a:ext cx="5222473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Henkilöt saavat Suomi.fi-viestit käyttöön tunnistautumisen yhteydessä. </a:t>
            </a:r>
            <a:r>
              <a:rPr kumimoji="0" lang="fi-FI" sz="18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Käyttöönottoa ei voi ohittaa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Käyttööntulon yhteydessä henkilö voi </a:t>
            </a:r>
            <a:b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</a:b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antaa sähköpostiosoitteensa, johon Suomi.fi-viestit lähettää ilmoituksia saapuneista viesteistä.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voi siirtyä takaisin paperipostin vastaanottajaksi ilmoittamalla asiasta. Henkilölle tarjotaan Suomi.fi-viestien käyttöönotto uudelleen 365 päivän kuluttua, jos hän tunnistautuu viranomaisten </a:t>
            </a:r>
            <a:r>
              <a:rPr lang="fi-FI" sz="1800" kern="100" dirty="0">
                <a:solidFill>
                  <a:srgbClr val="003479"/>
                </a:solidFill>
                <a:latin typeface="Arial" panose="020B0604020202020204"/>
                <a:cs typeface="Times New Roman" panose="02020603050405020304" pitchFamily="18" charset="0"/>
              </a:rPr>
              <a:t>asiointi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palveluihin.</a:t>
            </a:r>
          </a:p>
        </p:txBody>
      </p:sp>
    </p:spTree>
    <p:extLst>
      <p:ext uri="{BB962C8B-B14F-4D97-AF65-F5344CB8AC3E}">
        <p14:creationId xmlns:p14="http://schemas.microsoft.com/office/powerpoint/2010/main" val="28761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251C3A0-A485-2700-BDBD-03D350F6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874E1BE-70AD-2F3C-FEF2-7FE6E838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teksti, kuvakaappaus, Verkkosivusto, Verkkomainonta&#10;&#10;Tekoälyllä luotu sisältö voi olla virheellistä.">
            <a:extLst>
              <a:ext uri="{FF2B5EF4-FFF2-40B4-BE49-F238E27FC236}">
                <a16:creationId xmlns:a16="http://schemas.microsoft.com/office/drawing/2014/main" id="{F80851B2-015D-C029-8DEB-723FACB8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07A3729-F6FF-24A2-A7A1-8B76B554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11D5811-A934-7E35-8DB9-45E85AE5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3" r="41368"/>
          <a:stretch/>
        </p:blipFill>
        <p:spPr>
          <a:xfrm>
            <a:off x="598081" y="3123090"/>
            <a:ext cx="1137313" cy="3484659"/>
          </a:xfrm>
          <a:prstGeom prst="rect">
            <a:avLst/>
          </a:prstGeom>
        </p:spPr>
      </p:pic>
      <p:sp>
        <p:nvSpPr>
          <p:cNvPr id="2" name="Kaari 1">
            <a:extLst>
              <a:ext uri="{FF2B5EF4-FFF2-40B4-BE49-F238E27FC236}">
                <a16:creationId xmlns:a16="http://schemas.microsoft.com/office/drawing/2014/main" id="{21B0E97F-F408-4301-B83B-A387DF561BDF}"/>
              </a:ext>
            </a:extLst>
          </p:cNvPr>
          <p:cNvSpPr/>
          <p:nvPr/>
        </p:nvSpPr>
        <p:spPr>
          <a:xfrm rot="5400000">
            <a:off x="851679" y="2602843"/>
            <a:ext cx="2652333" cy="2791592"/>
          </a:xfrm>
          <a:prstGeom prst="arc">
            <a:avLst>
              <a:gd name="adj1" fmla="val 17915569"/>
              <a:gd name="adj2" fmla="val 682886"/>
            </a:avLst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F2C9CD8-5A09-D1FF-2E64-24FD2E2E4B0E}"/>
              </a:ext>
            </a:extLst>
          </p:cNvPr>
          <p:cNvSpPr/>
          <p:nvPr/>
        </p:nvSpPr>
        <p:spPr>
          <a:xfrm>
            <a:off x="138896" y="2581154"/>
            <a:ext cx="2791593" cy="38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5F649D2-003A-C327-10E0-17D6A287F4BC}"/>
              </a:ext>
            </a:extLst>
          </p:cNvPr>
          <p:cNvSpPr/>
          <p:nvPr/>
        </p:nvSpPr>
        <p:spPr>
          <a:xfrm>
            <a:off x="339598" y="3267919"/>
            <a:ext cx="1547076" cy="161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</p:spTree>
    <p:extLst>
      <p:ext uri="{BB962C8B-B14F-4D97-AF65-F5344CB8AC3E}">
        <p14:creationId xmlns:p14="http://schemas.microsoft.com/office/powerpoint/2010/main" val="425426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BF26A8-1D94-9D64-1734-A67FA6D2E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Kertokaa muutoksesta asiakkaillenne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0FB2746-6EE7-BDE7-E9CC-F419BA778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03764A-922A-E7EF-8E68-BA3FC53F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127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Sähköisestä viestinnästä kertominen on tärkeää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6023992" y="1511305"/>
            <a:ext cx="5782092" cy="4948488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i-FI" sz="18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Julkisen hallinnon organisaatioiden lähettämät päätökset, tiedoksiannot, selvityspyynnöt, laskut ja muut viestit ovat asiakkaan elämässä merkityksellisiä ja niillä voi olla suuria vaikutuksia yksilön elämään.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Olennaista </a:t>
            </a:r>
            <a:r>
              <a:rPr lang="fi-FI" sz="2000" b="1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EI</a:t>
            </a:r>
            <a:r>
              <a:rPr lang="fi-FI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 ole, lähettääkö oma organisaationne viestejä Suomi.fi-viestien kautta.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Asiakkaanne törmäävät muutokseen, kun he tunnistautuvat asiointipalveluunne, joka käyttää tunnistautumisessa Suomi.fi-tunnistusta.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b="1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Organisaationne asiakkaille on siis erittäin tärkeää kertoa, että viranomaisposti saapuu jatkossa sähköisesti.</a:t>
            </a:r>
          </a:p>
          <a:p>
            <a:pPr marL="0" indent="0">
              <a:spcAft>
                <a:spcPts val="1200"/>
              </a:spcAft>
              <a:buNone/>
            </a:pPr>
            <a:endParaRPr lang="fi-FI" sz="20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BD2F9125-B05D-C2EB-8C3C-C5DE375A86A9}"/>
              </a:ext>
            </a:extLst>
          </p:cNvPr>
          <p:cNvGrpSpPr/>
          <p:nvPr/>
        </p:nvGrpSpPr>
        <p:grpSpPr>
          <a:xfrm>
            <a:off x="415661" y="2039777"/>
            <a:ext cx="5087637" cy="3397633"/>
            <a:chOff x="731468" y="3464072"/>
            <a:chExt cx="6817831" cy="2773240"/>
          </a:xfrm>
        </p:grpSpPr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6B46E835-1D8C-D27A-4D3E-D3815E4D24C2}"/>
                </a:ext>
              </a:extLst>
            </p:cNvPr>
            <p:cNvSpPr/>
            <p:nvPr/>
          </p:nvSpPr>
          <p:spPr>
            <a:xfrm>
              <a:off x="742903" y="3472413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Ajan-varaus</a:t>
              </a:r>
            </a:p>
          </p:txBody>
        </p:sp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DFBBBBDC-7BFB-01A1-87BD-3B4057F2BC37}"/>
                </a:ext>
              </a:extLst>
            </p:cNvPr>
            <p:cNvSpPr/>
            <p:nvPr/>
          </p:nvSpPr>
          <p:spPr>
            <a:xfrm>
              <a:off x="731468" y="4184152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Lasku</a:t>
              </a:r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EA9AC080-37C6-3D79-5E68-C0A9BF7F3C7B}"/>
                </a:ext>
              </a:extLst>
            </p:cNvPr>
            <p:cNvSpPr/>
            <p:nvPr/>
          </p:nvSpPr>
          <p:spPr>
            <a:xfrm>
              <a:off x="731468" y="4887439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Lisätieto-pyyntö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DA659C21-50D4-C91E-2F22-20AA590F0FF6}"/>
                </a:ext>
              </a:extLst>
            </p:cNvPr>
            <p:cNvSpPr/>
            <p:nvPr/>
          </p:nvSpPr>
          <p:spPr>
            <a:xfrm>
              <a:off x="742903" y="5582875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Päätös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04220FCB-1FB5-AED6-9F4B-BBF63BAC413D}"/>
                </a:ext>
              </a:extLst>
            </p:cNvPr>
            <p:cNvSpPr/>
            <p:nvPr/>
          </p:nvSpPr>
          <p:spPr>
            <a:xfrm>
              <a:off x="2699562" y="346407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Varattu aika voi jäädä huomaamatta 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</a:b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(esim. leikkausaika, tapaamisaika).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230AFD1E-4A7F-3363-A11E-51D6C2F46914}"/>
                </a:ext>
              </a:extLst>
            </p:cNvPr>
            <p:cNvSpPr/>
            <p:nvPr/>
          </p:nvSpPr>
          <p:spPr>
            <a:xfrm>
              <a:off x="2699562" y="418415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Lasku jää huomaamatta ja maksamatta.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Asiakas voi joutua ulosottoon. 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</a:b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Ajoneuvo mennä käyttökieltoon.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442ECC1F-48DA-6B8A-4F32-EB03CE5CABA8}"/>
                </a:ext>
              </a:extLst>
            </p:cNvPr>
            <p:cNvSpPr/>
            <p:nvPr/>
          </p:nvSpPr>
          <p:spPr>
            <a:xfrm>
              <a:off x="2699562" y="4887439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Määräajan umpeutuminen voi vaikuttaa päätöksen sisältöön, millä voi esim. </a:t>
              </a:r>
              <a:r>
                <a:rPr lang="fi-FI" sz="1400" dirty="0">
                  <a:solidFill>
                    <a:srgbClr val="003479"/>
                  </a:solidFill>
                  <a:latin typeface="Arial" panose="020B0604020202020204"/>
                  <a:sym typeface="Wingdings" panose="05000000000000000000" pitchFamily="2" charset="2"/>
                </a:rPr>
                <a:t>olla suora vaikutus yksilön talouteen.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548EDFE-6A4C-061B-E485-1FE87B70B648}"/>
                </a:ext>
              </a:extLst>
            </p:cNvPr>
            <p:cNvSpPr/>
            <p:nvPr/>
          </p:nvSpPr>
          <p:spPr>
            <a:xfrm>
              <a:off x="2699562" y="5589240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Valitusaika voi mennä umpeen eikä henkilö voi hakea saamaansa päätökseen muutosta/korjausta.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Nuoli: Oikea 8">
              <a:extLst>
                <a:ext uri="{FF2B5EF4-FFF2-40B4-BE49-F238E27FC236}">
                  <a16:creationId xmlns:a16="http://schemas.microsoft.com/office/drawing/2014/main" id="{0ED61C11-03EE-92DB-7425-BFF369D90E44}"/>
                </a:ext>
              </a:extLst>
            </p:cNvPr>
            <p:cNvSpPr/>
            <p:nvPr/>
          </p:nvSpPr>
          <p:spPr>
            <a:xfrm>
              <a:off x="2465955" y="3722010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Nuoli: Oikea 9">
              <a:extLst>
                <a:ext uri="{FF2B5EF4-FFF2-40B4-BE49-F238E27FC236}">
                  <a16:creationId xmlns:a16="http://schemas.microsoft.com/office/drawing/2014/main" id="{30882D65-CDED-6CEE-BEAA-A770E6970A87}"/>
                </a:ext>
              </a:extLst>
            </p:cNvPr>
            <p:cNvSpPr/>
            <p:nvPr/>
          </p:nvSpPr>
          <p:spPr>
            <a:xfrm>
              <a:off x="2465955" y="4414426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Nuoli: Oikea 10">
              <a:extLst>
                <a:ext uri="{FF2B5EF4-FFF2-40B4-BE49-F238E27FC236}">
                  <a16:creationId xmlns:a16="http://schemas.microsoft.com/office/drawing/2014/main" id="{C3063A12-33B7-012B-E64C-CD9A9F4D77A0}"/>
                </a:ext>
              </a:extLst>
            </p:cNvPr>
            <p:cNvSpPr/>
            <p:nvPr/>
          </p:nvSpPr>
          <p:spPr>
            <a:xfrm>
              <a:off x="2465955" y="5090161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Nuoli: Oikea 11">
              <a:extLst>
                <a:ext uri="{FF2B5EF4-FFF2-40B4-BE49-F238E27FC236}">
                  <a16:creationId xmlns:a16="http://schemas.microsoft.com/office/drawing/2014/main" id="{07480299-E9FE-4820-890B-F36923DDB18A}"/>
                </a:ext>
              </a:extLst>
            </p:cNvPr>
            <p:cNvSpPr/>
            <p:nvPr/>
          </p:nvSpPr>
          <p:spPr>
            <a:xfrm>
              <a:off x="2465955" y="5782578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391582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2.xml><?xml version="1.0" encoding="utf-8"?>
<a:theme xmlns:a="http://schemas.openxmlformats.org/drawingml/2006/main" name="Suomi_fi">
  <a:themeElements>
    <a:clrScheme name="Suomi_fi">
      <a:dk1>
        <a:srgbClr val="002E5F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" id="{3C9C5D93-F78D-4C29-A90D-80B619609BA4}" vid="{6865E8C4-A1B9-4284-B144-64F8CF6ECC14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A2BD2EA-C6CE-4A12-916E-8689B2F0AD7E}"/>
    </a:ext>
  </a:extLst>
</a:theme>
</file>

<file path=ppt/theme/theme4.xml><?xml version="1.0" encoding="utf-8"?>
<a:theme xmlns:a="http://schemas.openxmlformats.org/drawingml/2006/main" name="Suomi_fi vaalean violetti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E311034-E54D-46EC-BDA5-DE8EB4CD8459}"/>
    </a:ext>
  </a:extLst>
</a:theme>
</file>

<file path=ppt/theme/theme5.xml><?xml version="1.0" encoding="utf-8"?>
<a:theme xmlns:a="http://schemas.openxmlformats.org/drawingml/2006/main" name="2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6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f3f7e1d45d6b2b594da14095fd18003d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8f194172f508ad1cee8f4c80405fd51a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11D36B-F422-433D-8DB5-DD5680357962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ebb82943-49da-4504-a2f3-a33fb2eb95f1"/>
    <ds:schemaRef ds:uri="http://schemas.microsoft.com/office/2006/metadata/properties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4D29E49-F720-49DD-B7F9-0DBB69418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80547C-5A65-4157-BEFB-3BEDBC348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DVV FI</Template>
  <TotalTime>471</TotalTime>
  <Words>1143</Words>
  <Application>Microsoft Office PowerPoint</Application>
  <PresentationFormat>Laajakuva</PresentationFormat>
  <Paragraphs>138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Courier New</vt:lpstr>
      <vt:lpstr>Microsoft Sans Serif</vt:lpstr>
      <vt:lpstr>Times New Roman</vt:lpstr>
      <vt:lpstr>Wingdings</vt:lpstr>
      <vt:lpstr>DVV FI</vt:lpstr>
      <vt:lpstr>Suomi_fi</vt:lpstr>
      <vt:lpstr>Suomi_fi punainen</vt:lpstr>
      <vt:lpstr>Suomi_fi vaalean violetti</vt:lpstr>
      <vt:lpstr>2_DVV FI</vt:lpstr>
      <vt:lpstr>vihreä</vt:lpstr>
      <vt:lpstr>Viranomaisposti muuttuu ensisijaisesti digitaaliseksi keväällä 2026</vt:lpstr>
      <vt:lpstr>PowerPoint-esitys</vt:lpstr>
      <vt:lpstr>Suomi.fi-viesteihin jopa 2,2 miljoonaa uutta käyttäjää</vt:lpstr>
      <vt:lpstr>Muutoksen toteutus 14.4.2026 alkaen</vt:lpstr>
      <vt:lpstr>Muutos tehdään vaiheittain</vt:lpstr>
      <vt:lpstr>PowerPoint-esitys</vt:lpstr>
      <vt:lpstr>PowerPoint-esitys</vt:lpstr>
      <vt:lpstr>Kertokaa muutoksesta asiakkaillenne</vt:lpstr>
      <vt:lpstr>Sähköisestä viestinnästä kertominen on tärkeää</vt:lpstr>
      <vt:lpstr>Viestintään tarvitaan meitä kaikkia</vt:lpstr>
      <vt:lpstr>Mistä saan tukea ja tietoa?</vt:lpstr>
      <vt:lpstr>Digi ensin -muutos jatkuu myös tämän jälkeen</vt:lpstr>
      <vt:lpstr>PowerPoint-esitys</vt:lpstr>
      <vt:lpstr>Miten kannattaa toimia nyt?</vt:lpstr>
      <vt:lpstr>Pysy kartalla etenemisestä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Digitaalisten viranomaisviestien ensisijaisuus</dc:title>
  <dc:creator>Gullman Mirva (DVV)</dc:creator>
  <cp:lastModifiedBy>Railotie Päivi (DVV)</cp:lastModifiedBy>
  <cp:revision>4</cp:revision>
  <dcterms:created xsi:type="dcterms:W3CDTF">2025-08-14T04:16:04Z</dcterms:created>
  <dcterms:modified xsi:type="dcterms:W3CDTF">2026-03-19T07:35:23Z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