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44" r:id="rId6"/>
  </p:sldMasterIdLst>
  <p:notesMasterIdLst>
    <p:notesMasterId r:id="rId14"/>
  </p:notesMasterIdLst>
  <p:sldIdLst>
    <p:sldId id="2146846833" r:id="rId7"/>
    <p:sldId id="2146846834" r:id="rId8"/>
    <p:sldId id="2146846835" r:id="rId9"/>
    <p:sldId id="2146846836" r:id="rId10"/>
    <p:sldId id="2146846837" r:id="rId11"/>
    <p:sldId id="2146846838" r:id="rId12"/>
    <p:sldId id="2146846839" r:id="rId13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3.4.2025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3.4.2025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7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92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169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64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1782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41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890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293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5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8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70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1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71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4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3.4.2025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3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96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253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067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233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3.4.2025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4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92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85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407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051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06098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27032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958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65084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8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28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58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890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271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523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975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02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7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23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60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596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381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23083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131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94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51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08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89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1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3.4.2025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#DigiEnsin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sldNum="0"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vv.fi/digi-ensin-hanke/organisaatioille/viestintamateriaalit" TargetMode="Externa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digi-ensin-hanke/organisaatioille/viestintamateriaalit" TargetMode="External"/><Relationship Id="rId2" Type="http://schemas.openxmlformats.org/officeDocument/2006/relationships/hyperlink" Target="https://www.suomi.fi/fi/viestit" TargetMode="External"/><Relationship Id="rId1" Type="http://schemas.openxmlformats.org/officeDocument/2006/relationships/slideLayout" Target="../slideLayouts/slideLayout56.xml"/><Relationship Id="rId5" Type="http://schemas.openxmlformats.org/officeDocument/2006/relationships/hyperlink" Target="https://dvv.fi/digi-ensin-hanke" TargetMode="External"/><Relationship Id="rId4" Type="http://schemas.openxmlformats.org/officeDocument/2006/relationships/hyperlink" Target="https://dvv.fi/kysymyksia-ja-vastauksia-digitaalisen-viranomaisviestinnan-ensisijaisuudest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Suomi.fi-viestien käyttöönotto</a:t>
            </a:r>
            <a:br>
              <a:rPr lang="fi-FI" dirty="0"/>
            </a:br>
            <a:r>
              <a:rPr lang="fi-FI" dirty="0"/>
              <a:t>Suomi.fi-tunnistuksen yhteydessä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3B7B9-9C2D-439D-874C-09D9C77FE5F5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3.4.2025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0CC61-DB77-4485-B460-D8E4038D420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0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7736E94-6C97-A847-ADB6-12ADC9E0D7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1125256"/>
            <a:ext cx="5544616" cy="4608000"/>
          </a:xfrm>
        </p:spPr>
        <p:txBody>
          <a:bodyPr>
            <a:noAutofit/>
          </a:bodyPr>
          <a:lstStyle/>
          <a:p>
            <a:r>
              <a:rPr lang="fi-FI" sz="1600" b="1" dirty="0"/>
              <a:t>Mitä tapahtuu?</a:t>
            </a:r>
          </a:p>
          <a:p>
            <a:pPr lvl="1"/>
            <a:r>
              <a:rPr lang="fi-FI" sz="1600" dirty="0"/>
              <a:t>Suomi.fi-viestien käyttöönottoa ehdotetaan, kun henkilö on tunnistautumassa johonkin julkisen hallinnon sähköiseen asiointipalveluun.</a:t>
            </a:r>
          </a:p>
          <a:p>
            <a:r>
              <a:rPr lang="fi-FI" sz="1600" b="1" dirty="0"/>
              <a:t>Keitä koskee?</a:t>
            </a:r>
          </a:p>
          <a:p>
            <a:pPr lvl="1"/>
            <a:r>
              <a:rPr lang="fi-FI" sz="1600" dirty="0"/>
              <a:t>Käyttöönottoehdotus näytetään kaikille täysi-ikäisille, joilla ei vielä ole Suomi.fi-viestit käytössä. </a:t>
            </a:r>
          </a:p>
          <a:p>
            <a:r>
              <a:rPr lang="fi-FI" sz="1600" b="1" dirty="0"/>
              <a:t>Miksi muutos tehdään?</a:t>
            </a:r>
          </a:p>
          <a:p>
            <a:pPr lvl="1"/>
            <a:r>
              <a:rPr lang="fi-FI" sz="1600" dirty="0"/>
              <a:t>Tavoitteena on kannustaa vastaanottamaan viranomaisposti ensisijaisesti sähköisesti.</a:t>
            </a:r>
          </a:p>
          <a:p>
            <a:pPr lvl="1"/>
            <a:r>
              <a:rPr lang="fi-FI" sz="1600" dirty="0"/>
              <a:t>Säästää yhteiskunnan varoja kymmeniä miljoonia euroja vuodessa.</a:t>
            </a:r>
          </a:p>
          <a:p>
            <a:pPr lvl="1"/>
            <a:r>
              <a:rPr lang="fi-FI" sz="1600" dirty="0"/>
              <a:t>Muutos helpottaa kansalaisten arkea: viranomaispostit ovat nopeasti kansalaisen saatavilla, löytyvät yhdestä paikasta ja ovat aina käytettävissä. </a:t>
            </a:r>
          </a:p>
          <a:p>
            <a:r>
              <a:rPr lang="fi-FI" sz="1600" b="1" dirty="0"/>
              <a:t>Milloin muutos tapahtuu?</a:t>
            </a:r>
          </a:p>
          <a:p>
            <a:pPr lvl="1"/>
            <a:r>
              <a:rPr lang="fi-FI" sz="1600" dirty="0"/>
              <a:t>Muutos tulee voimaan 12.5.2025.</a:t>
            </a:r>
          </a:p>
          <a:p>
            <a:pPr lvl="1"/>
            <a:r>
              <a:rPr lang="fi-FI" sz="1600" dirty="0"/>
              <a:t>Tulee käyttöön kaikkien julkisen hallinnon organisaatioiden asiointipalveluihin.</a:t>
            </a:r>
          </a:p>
          <a:p>
            <a:pPr marL="457200" lvl="1" indent="0">
              <a:buNone/>
            </a:pPr>
            <a:endParaRPr lang="fi-FI" sz="1600" dirty="0">
              <a:highlight>
                <a:srgbClr val="C0C0C0"/>
              </a:highlight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7687BD-BFC7-8FAE-BC89-EE7DCDA323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0CC61-DB77-4485-B460-D8E4038D420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59D07C2-2A06-8EF5-BD55-990355CB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6" y="116632"/>
            <a:ext cx="10260000" cy="857915"/>
          </a:xfrm>
        </p:spPr>
        <p:txBody>
          <a:bodyPr>
            <a:normAutofit/>
          </a:bodyPr>
          <a:lstStyle/>
          <a:p>
            <a:r>
              <a:rPr lang="fi-FI" sz="3500" dirty="0"/>
              <a:t>Mikä muuttuu?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2514582-6AA3-EAFF-FF74-35365276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55" r="17429"/>
          <a:stretch/>
        </p:blipFill>
        <p:spPr>
          <a:xfrm>
            <a:off x="6093620" y="187828"/>
            <a:ext cx="609838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2">
            <a:extLst>
              <a:ext uri="{FF2B5EF4-FFF2-40B4-BE49-F238E27FC236}">
                <a16:creationId xmlns:a16="http://schemas.microsoft.com/office/drawing/2014/main" id="{004FFF5B-1362-1B5D-6000-F8974792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6632"/>
            <a:ext cx="102600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Muutos tulee voimaan kahdessa vaiheessa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7F8B566B-34F6-9E9B-7D02-FF184854037F}"/>
              </a:ext>
            </a:extLst>
          </p:cNvPr>
          <p:cNvSpPr/>
          <p:nvPr/>
        </p:nvSpPr>
        <p:spPr>
          <a:xfrm>
            <a:off x="804058" y="1412776"/>
            <a:ext cx="5507966" cy="5328592"/>
          </a:xfrm>
          <a:prstGeom prst="homePlate">
            <a:avLst>
              <a:gd name="adj" fmla="val 196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Nuoli: Nuolenkärki 7">
            <a:extLst>
              <a:ext uri="{FF2B5EF4-FFF2-40B4-BE49-F238E27FC236}">
                <a16:creationId xmlns:a16="http://schemas.microsoft.com/office/drawing/2014/main" id="{F7CDE90E-B0B5-59A4-241D-8FADDE517472}"/>
              </a:ext>
            </a:extLst>
          </p:cNvPr>
          <p:cNvSpPr/>
          <p:nvPr/>
        </p:nvSpPr>
        <p:spPr>
          <a:xfrm>
            <a:off x="5375920" y="1412776"/>
            <a:ext cx="6120680" cy="5328592"/>
          </a:xfrm>
          <a:prstGeom prst="chevron">
            <a:avLst>
              <a:gd name="adj" fmla="val 2038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isällön paikkamerkki 1">
            <a:extLst>
              <a:ext uri="{FF2B5EF4-FFF2-40B4-BE49-F238E27FC236}">
                <a16:creationId xmlns:a16="http://schemas.microsoft.com/office/drawing/2014/main" id="{7995F5CC-8B06-00DB-F228-2FEE0A5719B7}"/>
              </a:ext>
            </a:extLst>
          </p:cNvPr>
          <p:cNvSpPr txBox="1">
            <a:spLocks/>
          </p:cNvSpPr>
          <p:nvPr/>
        </p:nvSpPr>
        <p:spPr>
          <a:xfrm>
            <a:off x="1008331" y="2104698"/>
            <a:ext cx="4943653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Ehdotus ottaa Suomi.fi-viestit </a:t>
            </a:r>
            <a:b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käyttöön tunnistautumisen yhteydessä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Käyttöön 12.5.2025 kaikkien julkisen hallinnon organisaatioiden asiointipalveluihin.</a:t>
            </a:r>
          </a:p>
          <a:p>
            <a:pPr>
              <a:buClr>
                <a:srgbClr val="003479"/>
              </a:buClr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Henkilö saa ehdotuksen ottaa käyttöön Suomi.fi-viestit, kun hän tunnistautuu johonkin julkisen hallinnon sähköiseen asiointipalveluun.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 kern="100" dirty="0">
                <a:solidFill>
                  <a:srgbClr val="003479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Käyttöönottoehdotus näytetään kaikille täysi-ikäisille, joilla ei vielä ole Suomi.fi-viestit käytössä. 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Henkilö voi itse päättää käyttöönotosta: </a:t>
            </a:r>
            <a:b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Suomi.fi-viestit ei tule kenellekään automaattisesti käyttöön.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Henkilön täytyy antaa sähköpostiosoite ja </a:t>
            </a:r>
            <a:b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vahvistaa se, jotta Suomi.fi-viestit tulee käyttöön.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Käyttöönoton voi halutessaan ohittaa </a:t>
            </a:r>
            <a:b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ja jatkaa tunnistautumista normaalisti.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F152071E-869B-CE44-D71B-24B1DE743C87}"/>
              </a:ext>
            </a:extLst>
          </p:cNvPr>
          <p:cNvSpPr txBox="1">
            <a:spLocks/>
          </p:cNvSpPr>
          <p:nvPr/>
        </p:nvSpPr>
        <p:spPr>
          <a:xfrm>
            <a:off x="6549963" y="2104698"/>
            <a:ext cx="463370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Suomi.fi-viestit tulee käyttöön tunnistautumisen yhteydessä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Käyttöön vuoden 2026 alussa lainsäädännön astuessa voimaan kaikkien julkisen hallinnon organisaatioiden asiointipalveluissa.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Täysi-ikäinen henkilö saa sähköiset viestit käyttöön ilman erillistä suostumusta, kun hän tunnistautuu viranomaisten verkkopalveluihin.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Koskee vain sähköisesti asioivia.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Sähköisten viestien vastaanottamisen voi keskeyttää ilmoittamalla asiasta. </a:t>
            </a: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Viestit lähetetään jälleen paperipostina. </a:t>
            </a:r>
          </a:p>
          <a:p>
            <a:pPr marL="342000" marR="0" lvl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Jos henkilö jatkaa sähköistä asiointia, </a:t>
            </a:r>
            <a:b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hänelle tulee määräajan jälkeen </a:t>
            </a:r>
            <a:b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fi-FI" sz="15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uudelleen käyttöön sähköinen postilaatikko.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960DEBCA-3321-3922-18FC-E066DFC4553A}"/>
              </a:ext>
            </a:extLst>
          </p:cNvPr>
          <p:cNvSpPr/>
          <p:nvPr/>
        </p:nvSpPr>
        <p:spPr>
          <a:xfrm>
            <a:off x="1008330" y="1484784"/>
            <a:ext cx="3359478" cy="4749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12.5.2025 alkaen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50B0A99A-F86D-02B5-B28D-144E7F3D5D72}"/>
              </a:ext>
            </a:extLst>
          </p:cNvPr>
          <p:cNvSpPr/>
          <p:nvPr/>
        </p:nvSpPr>
        <p:spPr>
          <a:xfrm>
            <a:off x="6448917" y="1484784"/>
            <a:ext cx="2815435" cy="4749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Vuodesta 2026 alkaen</a:t>
            </a:r>
          </a:p>
        </p:txBody>
      </p:sp>
    </p:spTree>
    <p:extLst>
      <p:ext uri="{BB962C8B-B14F-4D97-AF65-F5344CB8AC3E}">
        <p14:creationId xmlns:p14="http://schemas.microsoft.com/office/powerpoint/2010/main" val="38618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2169EAC6-A2B4-B81B-9733-349241521057}"/>
              </a:ext>
            </a:extLst>
          </p:cNvPr>
          <p:cNvSpPr txBox="1"/>
          <p:nvPr/>
        </p:nvSpPr>
        <p:spPr>
          <a:xfrm>
            <a:off x="582301" y="1234684"/>
            <a:ext cx="20378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 alkaa tunnistautua viranomaisen sähköiseen asiointipalveluun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90D2988-EFC3-B38E-5CCD-EB32356EC6C3}"/>
              </a:ext>
            </a:extLst>
          </p:cNvPr>
          <p:cNvSpPr txBox="1"/>
          <p:nvPr/>
        </p:nvSpPr>
        <p:spPr>
          <a:xfrm>
            <a:off x="8990552" y="1234684"/>
            <a:ext cx="20633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 siirtyy viranomaisen sähköiseen asiointipalveluun vahvasti tunnistautuneena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41DA0FD6-9E74-1A3C-28A0-5B7490C69A93}"/>
              </a:ext>
            </a:extLst>
          </p:cNvPr>
          <p:cNvSpPr txBox="1"/>
          <p:nvPr/>
        </p:nvSpPr>
        <p:spPr>
          <a:xfrm>
            <a:off x="2807832" y="1234684"/>
            <a:ext cx="219381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 valitsee tunnistus-välineen, esim. pankkitunnukset tai mobiilivarmenteen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3501881-E336-F2A7-ED0C-E7E698F057BB}"/>
              </a:ext>
            </a:extLst>
          </p:cNvPr>
          <p:cNvSpPr txBox="1"/>
          <p:nvPr/>
        </p:nvSpPr>
        <p:spPr>
          <a:xfrm>
            <a:off x="5057641" y="1234684"/>
            <a:ext cx="1938265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 henkilöllä </a:t>
            </a: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 vielä ole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 käytössä, </a:t>
            </a:r>
            <a:b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niin niitä tarjotaan käyttöön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D640C85F-8705-35B7-1BBA-5D388FD5AA0B}"/>
              </a:ext>
            </a:extLst>
          </p:cNvPr>
          <p:cNvSpPr txBox="1"/>
          <p:nvPr/>
        </p:nvSpPr>
        <p:spPr>
          <a:xfrm>
            <a:off x="7032104" y="1234684"/>
            <a:ext cx="194421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Henkilölle kerrotaan tunnistuksen yhteydessä välitettävät tiedot</a:t>
            </a:r>
          </a:p>
        </p:txBody>
      </p:sp>
      <p:sp>
        <p:nvSpPr>
          <p:cNvPr id="48" name="Otsikko 5">
            <a:extLst>
              <a:ext uri="{FF2B5EF4-FFF2-40B4-BE49-F238E27FC236}">
                <a16:creationId xmlns:a16="http://schemas.microsoft.com/office/drawing/2014/main" id="{E3ACEE4F-A9FA-8F19-D978-292FB28E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-18573"/>
            <a:ext cx="10729192" cy="999301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Kehotuksessa sähköisiä viestejä tarjotaan käyttöön, kun henkilö tunnistautuu johonkin viranomaisen verkkopalveluun</a:t>
            </a:r>
            <a:endParaRPr lang="fi-FI" sz="2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F53EB27-D0D9-F22C-9D42-7A6C2E9D1D85}"/>
              </a:ext>
            </a:extLst>
          </p:cNvPr>
          <p:cNvSpPr txBox="1"/>
          <p:nvPr/>
        </p:nvSpPr>
        <p:spPr>
          <a:xfrm>
            <a:off x="8990552" y="980728"/>
            <a:ext cx="1938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Asiointipalvelu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12AAC51-7E96-04B3-6DF5-2FD29847198F}"/>
              </a:ext>
            </a:extLst>
          </p:cNvPr>
          <p:cNvSpPr txBox="1"/>
          <p:nvPr/>
        </p:nvSpPr>
        <p:spPr>
          <a:xfrm>
            <a:off x="2807833" y="98072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Tunnistus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2336C3-63F1-F0B6-8D02-C60B511690EA}"/>
              </a:ext>
            </a:extLst>
          </p:cNvPr>
          <p:cNvSpPr txBox="1"/>
          <p:nvPr/>
        </p:nvSpPr>
        <p:spPr>
          <a:xfrm>
            <a:off x="5071367" y="980728"/>
            <a:ext cx="19382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Viestit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F109D73-495F-E39C-81A9-F5CC35CC1D74}"/>
              </a:ext>
            </a:extLst>
          </p:cNvPr>
          <p:cNvSpPr txBox="1"/>
          <p:nvPr/>
        </p:nvSpPr>
        <p:spPr>
          <a:xfrm>
            <a:off x="7032104" y="98072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Tunnistus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50517C-FA22-6723-5314-1CE2103CFABA}"/>
              </a:ext>
            </a:extLst>
          </p:cNvPr>
          <p:cNvSpPr txBox="1"/>
          <p:nvPr/>
        </p:nvSpPr>
        <p:spPr>
          <a:xfrm>
            <a:off x="580863" y="980728"/>
            <a:ext cx="1938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Asiointipalvelu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ADFF6D21-F195-20AE-04F1-D61D2F232DC2}"/>
              </a:ext>
            </a:extLst>
          </p:cNvPr>
          <p:cNvSpPr/>
          <p:nvPr/>
        </p:nvSpPr>
        <p:spPr>
          <a:xfrm>
            <a:off x="10632504" y="188640"/>
            <a:ext cx="1368152" cy="360040"/>
          </a:xfrm>
          <a:prstGeom prst="roundRect">
            <a:avLst>
              <a:gd name="adj" fmla="val 36633"/>
            </a:avLst>
          </a:prstGeom>
          <a:solidFill>
            <a:srgbClr val="D1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Huom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 Käyttöliittymä-kuva on luonnos</a:t>
            </a:r>
          </a:p>
        </p:txBody>
      </p:sp>
      <p:pic>
        <p:nvPicPr>
          <p:cNvPr id="17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7F265F00-3F36-CD07-8CB1-819A91DF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r="82472" b="37968"/>
          <a:stretch/>
        </p:blipFill>
        <p:spPr>
          <a:xfrm>
            <a:off x="531118" y="2077480"/>
            <a:ext cx="1676450" cy="2909259"/>
          </a:xfrm>
          <a:prstGeom prst="rect">
            <a:avLst/>
          </a:prstGeom>
          <a:noFill/>
        </p:spPr>
      </p:pic>
      <p:pic>
        <p:nvPicPr>
          <p:cNvPr id="18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D5949395-15CD-9C5D-E476-90868283E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7957" r="62356" b="6819"/>
          <a:stretch/>
        </p:blipFill>
        <p:spPr>
          <a:xfrm>
            <a:off x="2933598" y="2077480"/>
            <a:ext cx="1506218" cy="4585066"/>
          </a:xfrm>
          <a:prstGeom prst="rect">
            <a:avLst/>
          </a:prstGeom>
          <a:noFill/>
        </p:spPr>
      </p:pic>
      <p:pic>
        <p:nvPicPr>
          <p:cNvPr id="19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9A6970D0-4E00-F45B-D40E-75DF6253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2676" r="42091" b="2294"/>
          <a:stretch/>
        </p:blipFill>
        <p:spPr>
          <a:xfrm>
            <a:off x="5087888" y="1772816"/>
            <a:ext cx="1506217" cy="5112568"/>
          </a:xfrm>
          <a:prstGeom prst="rect">
            <a:avLst/>
          </a:prstGeom>
          <a:noFill/>
        </p:spPr>
      </p:pic>
      <p:pic>
        <p:nvPicPr>
          <p:cNvPr id="20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A71B1B93-C313-F438-7F43-1DA6D86E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0" t="8413" r="21702" b="5927"/>
          <a:stretch/>
        </p:blipFill>
        <p:spPr>
          <a:xfrm>
            <a:off x="7182070" y="2153426"/>
            <a:ext cx="1506217" cy="4608512"/>
          </a:xfrm>
          <a:prstGeom prst="rect">
            <a:avLst/>
          </a:prstGeom>
          <a:noFill/>
        </p:spPr>
      </p:pic>
      <p:pic>
        <p:nvPicPr>
          <p:cNvPr id="21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ADF91144-8A8A-FE2D-7B14-118655D1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3" t="8031" b="8157"/>
          <a:stretch/>
        </p:blipFill>
        <p:spPr>
          <a:xfrm>
            <a:off x="9120336" y="2153426"/>
            <a:ext cx="1666657" cy="4509120"/>
          </a:xfrm>
          <a:prstGeom prst="rect">
            <a:avLst/>
          </a:prstGeom>
          <a:noFill/>
        </p:spPr>
      </p:pic>
      <p:pic>
        <p:nvPicPr>
          <p:cNvPr id="22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0ECD8898-5D35-95D3-24CB-B8EEAD3A6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1336" r="78167" b="71428"/>
          <a:stretch/>
        </p:blipFill>
        <p:spPr>
          <a:xfrm>
            <a:off x="2423592" y="2861747"/>
            <a:ext cx="360040" cy="927293"/>
          </a:xfrm>
          <a:prstGeom prst="rect">
            <a:avLst/>
          </a:prstGeom>
          <a:noFill/>
        </p:spPr>
      </p:pic>
      <p:pic>
        <p:nvPicPr>
          <p:cNvPr id="24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F7627EE8-D9C4-DDBE-0248-3E075CE6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1336" r="78167" b="71428"/>
          <a:stretch/>
        </p:blipFill>
        <p:spPr>
          <a:xfrm>
            <a:off x="4631745" y="2861747"/>
            <a:ext cx="360040" cy="927293"/>
          </a:xfrm>
          <a:prstGeom prst="rect">
            <a:avLst/>
          </a:prstGeom>
          <a:noFill/>
        </p:spPr>
      </p:pic>
      <p:pic>
        <p:nvPicPr>
          <p:cNvPr id="28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18E10797-C198-2DD9-FA40-13F435929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1336" r="78167" b="71428"/>
          <a:stretch/>
        </p:blipFill>
        <p:spPr>
          <a:xfrm>
            <a:off x="6744072" y="2861746"/>
            <a:ext cx="360040" cy="927293"/>
          </a:xfrm>
          <a:prstGeom prst="rect">
            <a:avLst/>
          </a:prstGeom>
          <a:noFill/>
        </p:spPr>
      </p:pic>
      <p:pic>
        <p:nvPicPr>
          <p:cNvPr id="30" name="Sisällön paikkamerkki 6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344DBD7F-0614-23A3-A5B6-A46DE252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1336" r="78167" b="71428"/>
          <a:stretch/>
        </p:blipFill>
        <p:spPr>
          <a:xfrm>
            <a:off x="8688288" y="2861746"/>
            <a:ext cx="360040" cy="927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00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0AC260C-3113-40A2-9F6C-0731D708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44000"/>
            <a:ext cx="5040000" cy="122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dirty="0"/>
              <a:t>Mitä muutos vaatii organisaatioltamme?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38CAF-A70C-46EB-8C81-6303A2BFC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i-FI" kern="100" dirty="0"/>
              <a:t>Yhteydenottomäärät asiakaspalveluumme voivat kasvaa ainakin hetkellisesti.</a:t>
            </a:r>
          </a:p>
          <a:p>
            <a:pPr>
              <a:spcAft>
                <a:spcPts val="600"/>
              </a:spcAft>
            </a:pPr>
            <a:r>
              <a:rPr lang="fi-FI" kern="100" dirty="0"/>
              <a:t>Varmista, että</a:t>
            </a:r>
          </a:p>
          <a:p>
            <a:pPr lvl="1">
              <a:spcAft>
                <a:spcPts val="600"/>
              </a:spcAft>
            </a:pPr>
            <a:r>
              <a:rPr lang="fi-FI" kern="100" dirty="0"/>
              <a:t>tiedät, mitä organisaatiomme lähettää Suomi.fi-viesteihin</a:t>
            </a:r>
          </a:p>
          <a:p>
            <a:pPr lvl="1">
              <a:spcAft>
                <a:spcPts val="600"/>
              </a:spcAft>
            </a:pPr>
            <a:r>
              <a:rPr lang="fi-FI" kern="100" dirty="0"/>
              <a:t>tiedät muutoksesta ja osaat kertoa siitä asiakkaalle.</a:t>
            </a:r>
          </a:p>
          <a:p>
            <a:pPr>
              <a:spcAft>
                <a:spcPts val="600"/>
              </a:spcAft>
            </a:pPr>
            <a:r>
              <a:rPr lang="fi-FI" kern="100" dirty="0"/>
              <a:t>Neuvo ja ohjeista asiakasta, jotta muutos ei hämmennä.</a:t>
            </a:r>
          </a:p>
          <a:p>
            <a:pPr>
              <a:spcAft>
                <a:spcPts val="600"/>
              </a:spcAft>
            </a:pPr>
            <a:r>
              <a:rPr lang="fi-FI" kern="100" dirty="0"/>
              <a:t>Digi- ja väestötietovirasto on tuottanut muutoksen viestinnän avuksi tukimateriaalia ja ohjeita:</a:t>
            </a:r>
            <a:endParaRPr lang="fi-FI" i="1" kern="100" dirty="0"/>
          </a:p>
          <a:p>
            <a:pPr lvl="1">
              <a:spcAft>
                <a:spcPts val="600"/>
              </a:spcAft>
            </a:pPr>
            <a:r>
              <a:rPr lang="fi-FI" dirty="0">
                <a:hlinkClick r:id="rId2"/>
              </a:rPr>
              <a:t>https://dvv.fi/digi-ensin-hanke/organisaatioille/viestintamateriaalit</a:t>
            </a:r>
            <a:r>
              <a:rPr lang="fi-FI" dirty="0"/>
              <a:t> </a:t>
            </a:r>
            <a:endParaRPr lang="fi-FI" kern="100" dirty="0">
              <a:highlight>
                <a:srgbClr val="C0C0C0"/>
              </a:highlight>
            </a:endParaRPr>
          </a:p>
        </p:txBody>
      </p:sp>
      <p:pic>
        <p:nvPicPr>
          <p:cNvPr id="19" name="Sisällön paikkamerkki 18" descr="Kuva, joka sisältää kohteen Kuulokkeet, Ihmisen kasvot, henkilö, Kuulo&#10;&#10;Tekoälyn generoima sisältö voi olla virheellistä.">
            <a:extLst>
              <a:ext uri="{FF2B5EF4-FFF2-40B4-BE49-F238E27FC236}">
                <a16:creationId xmlns:a16="http://schemas.microsoft.com/office/drawing/2014/main" id="{A57D7F10-0EF3-E2F0-C4BB-5B65BC879A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9207" r="1" b="1"/>
          <a:stretch/>
        </p:blipFill>
        <p:spPr>
          <a:xfrm>
            <a:off x="20" y="177800"/>
            <a:ext cx="6098380" cy="6696000"/>
          </a:xfrm>
          <a:noFill/>
        </p:spPr>
      </p:pic>
      <p:sp>
        <p:nvSpPr>
          <p:cNvPr id="16" name="Päivämäärän paikkamerkki 15">
            <a:extLst>
              <a:ext uri="{FF2B5EF4-FFF2-40B4-BE49-F238E27FC236}">
                <a16:creationId xmlns:a16="http://schemas.microsoft.com/office/drawing/2014/main" id="{1B797AB1-479F-ACBF-A983-CF44EBB46A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6.2.2025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645D63B5-79F1-4438-D52B-8DC5896A16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0240" y="6498590"/>
            <a:ext cx="5811520" cy="216000"/>
          </a:xfrm>
        </p:spPr>
        <p:txBody>
          <a:bodyPr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#DigiEnsin</a:t>
            </a:r>
          </a:p>
        </p:txBody>
      </p:sp>
    </p:spTree>
    <p:extLst>
      <p:ext uri="{BB962C8B-B14F-4D97-AF65-F5344CB8AC3E}">
        <p14:creationId xmlns:p14="http://schemas.microsoft.com/office/powerpoint/2010/main" val="235581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8A8F40C-F3AF-00F5-EA57-B178123D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Ohjeet henkilöasiakkaille: </a:t>
            </a:r>
            <a:r>
              <a:rPr lang="fi-FI" dirty="0">
                <a:hlinkClick r:id="rId2"/>
              </a:rPr>
              <a:t>https://www.suomi.fi/fi/viestit</a:t>
            </a:r>
            <a:r>
              <a:rPr lang="fi-FI" dirty="0"/>
              <a:t>  </a:t>
            </a:r>
            <a:br>
              <a:rPr lang="fi-FI" dirty="0"/>
            </a:br>
            <a:r>
              <a:rPr lang="fi-FI" dirty="0"/>
              <a:t> </a:t>
            </a:r>
          </a:p>
          <a:p>
            <a:r>
              <a:rPr lang="fi-FI" b="1" dirty="0"/>
              <a:t>Viestintämateriaalit julkisen hallinnon organisaation käyttöön: </a:t>
            </a:r>
            <a:br>
              <a:rPr lang="fi-FI" dirty="0"/>
            </a:br>
            <a:r>
              <a:rPr lang="fi-FI" dirty="0">
                <a:hlinkClick r:id="rId3"/>
              </a:rPr>
              <a:t>https://dvv.fi/digi-ensin-hanke/organisaatioille/viestintamateriaalit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Usein kysyttyjä kysymyksiä digitaalisesta viranomaisviestinnästä:</a:t>
            </a:r>
            <a:br>
              <a:rPr lang="fi-FI" dirty="0"/>
            </a:br>
            <a:r>
              <a:rPr lang="fi-FI" dirty="0">
                <a:hlinkClick r:id="rId4"/>
              </a:rPr>
              <a:t>https://dvv.fi/kysymyksia-ja-vastauksia-digitaalisen-viranomaisviestinnan-ensisijaisuudesta</a:t>
            </a:r>
            <a:r>
              <a:rPr lang="fi-FI" dirty="0"/>
              <a:t>  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Hankkeen verkkosivut: </a:t>
            </a:r>
            <a:r>
              <a:rPr lang="fi-FI" dirty="0">
                <a:hlinkClick r:id="rId5"/>
              </a:rPr>
              <a:t>https://dvv.fi/digi-ensin-hanke</a:t>
            </a:r>
            <a:r>
              <a:rPr lang="fi-FI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C33847-3D56-8792-B27A-FA87AFB3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811E1E0-5A0D-A45F-F99B-FE78F384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#DigiEnsin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77A83783-C2DA-D9AC-C919-A1F1398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löytyy ohjeita ja materiaalia?</a:t>
            </a:r>
          </a:p>
        </p:txBody>
      </p:sp>
    </p:spTree>
    <p:extLst>
      <p:ext uri="{BB962C8B-B14F-4D97-AF65-F5344CB8AC3E}">
        <p14:creationId xmlns:p14="http://schemas.microsoft.com/office/powerpoint/2010/main" val="151672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582DB-4EE0-48E5-B8B8-342F4BE96E16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3.4.2025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26C82-1D51-428A-B654-E507C158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FF479E-76A3-4B0D-BE42-42955C5E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0CC61-DB77-4485-B460-D8E4038D420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62951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02F10CA9-6CA8-4B02-9F25-3FE184D31EE4}" vid="{40911513-22CE-4445-A21C-B6B7BE7A1D4C}"/>
    </a:ext>
  </a:extLst>
</a:theme>
</file>

<file path=ppt/theme/theme2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02F10CA9-6CA8-4B02-9F25-3FE184D31EE4}" vid="{B0948177-C388-4834-9785-4DAF0D160865}"/>
    </a:ext>
  </a:extLst>
</a:theme>
</file>

<file path=ppt/theme/theme3.xml><?xml version="1.0" encoding="utf-8"?>
<a:theme xmlns:a="http://schemas.openxmlformats.org/drawingml/2006/main" name="1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5B9CB0-4EF9-4367-9B13-912712C63C8A}">
  <we:reference id="842b2b2b-8ddd-4a6e-a770-2eb08a163176" version="1.0.0.1" store="\\valtion.fi\valtti\GPO\Files\DVV\GrediManifest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4EB79E-41FD-423C-BEAF-A2A5E76C134D}">
  <ds:schemaRefs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069092-EAFA-459B-8248-43F2448EA8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B3EF20-51A7-48F5-8AD3-5A46C7F38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</Template>
  <TotalTime>142</TotalTime>
  <Words>505</Words>
  <Application>Microsoft Office PowerPoint</Application>
  <PresentationFormat>Laajakuva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Microsoft Sans Serif</vt:lpstr>
      <vt:lpstr>Wingdings</vt:lpstr>
      <vt:lpstr>DVV FI</vt:lpstr>
      <vt:lpstr>vihreä</vt:lpstr>
      <vt:lpstr>1_DVV FI</vt:lpstr>
      <vt:lpstr>Suomi.fi-viestien käyttöönotto Suomi.fi-tunnistuksen yhteydessä</vt:lpstr>
      <vt:lpstr>Mikä muuttuu?</vt:lpstr>
      <vt:lpstr>Muutos tulee voimaan kahdessa vaiheessa</vt:lpstr>
      <vt:lpstr>Kehotuksessa sähköisiä viestejä tarjotaan käyttöön, kun henkilö tunnistautuu johonkin viranomaisen verkkopalveluun</vt:lpstr>
      <vt:lpstr>Mitä muutos vaatii organisaatioltamme?</vt:lpstr>
      <vt:lpstr>Mistä löytyy ohjeita ja materiaalia?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Railotie Päivi (DVV)</dc:creator>
  <cp:lastModifiedBy>Railotie Päivi (DVV)</cp:lastModifiedBy>
  <cp:revision>1</cp:revision>
  <dcterms:created xsi:type="dcterms:W3CDTF">2025-03-06T13:19:43Z</dcterms:created>
  <dcterms:modified xsi:type="dcterms:W3CDTF">2025-04-03T08:33:55Z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