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6" r:id="rId5"/>
    <p:sldMasterId id="2147483744" r:id="rId6"/>
    <p:sldMasterId id="2147483772" r:id="rId7"/>
  </p:sldMasterIdLst>
  <p:notesMasterIdLst>
    <p:notesMasterId r:id="rId15"/>
  </p:notesMasterIdLst>
  <p:sldIdLst>
    <p:sldId id="256" r:id="rId8"/>
    <p:sldId id="2146846834" r:id="rId9"/>
    <p:sldId id="2146846835" r:id="rId10"/>
    <p:sldId id="2146846839" r:id="rId11"/>
    <p:sldId id="2146846837" r:id="rId12"/>
    <p:sldId id="2146846838" r:id="rId13"/>
    <p:sldId id="262" r:id="rId14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0A7C7-AA3F-476B-B0EB-C70BC5CA0BCD}" type="datetimeFigureOut">
              <a:rPr lang="fi-FI" smtClean="0"/>
              <a:t>3.4.2025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003DD-B956-4332-B588-A05840B6A9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750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0DB9BF-0C07-4685-9A04-EC2F04C19FEE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82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38F236-9147-4969-9A1E-40F0954DF5E7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623274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21FC3ED-F5EC-4A9C-AB9C-D9361276DF77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0384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C2FC-6B5D-4FE5-97F1-14DE588CA81D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17376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9D79-C217-452D-9755-D6A73B2A6FE1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6712617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DA-0059-4CD1-A786-5F57BFA9ADA3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6746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D237CAA-C4ED-4E08-819E-C3BC24F48EA4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68001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3474E18-C1AC-4ABF-A97F-B261EC450C68}" type="datetime1">
              <a:rPr lang="fi-FI" smtClean="0"/>
              <a:t>3.4.2025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CA3C2CC5-C9BC-408A-B1A8-1CFCADE65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743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8D3317-4516-457A-8534-FD1B8FEEC86F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C01F85C4-06B7-4300-BD3D-F1A9BC9FE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50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F8C5FDF-0AF8-4861-900B-896663861C6F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F81428A9-A590-4FAA-BCB9-99EC8D987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694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D39C596-7083-44A9-B1A7-13AAEC04E967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E89BF934-825D-4274-A0B5-C42750A8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9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964399-028A-41BA-B466-9F8C4F71216F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50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CE5D3A-705B-4A98-A1D7-037311D2D683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851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C4963C-5D8C-4E5A-8575-F614BE7FCE5D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76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84EAE8-E80D-4D54-B622-92B8A34C5875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45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B88E5A-55C6-4085-A27D-951FE5D51BE7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12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FD3CDE-3CA3-49E4-BA2F-69F9BB9D430B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420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529F36-1FFE-41F7-BF71-E99B794182B9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14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4B24E19-AE81-4F5E-BD9B-B9C038C6507C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9240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36298-94A4-4658-9564-E406B25C31D3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04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71021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EDAF-F239-40DB-A29F-A7CB004D0DFA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69287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1B80-6B21-4E3F-9DD2-6EA4182D25EC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76100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5887-3A99-482C-8841-0BFFF8EDCCD0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2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F7A90E-D67B-445F-96A0-322A751B20D6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191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0C33-C57E-4DD5-8F47-FB9AAF8A7824}" type="datetime1">
              <a:rPr lang="fi-FI" smtClean="0"/>
              <a:t>3.4.2025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794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E3B2BC-85EE-44D8-BC9D-C09430415549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5095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A60560-6591-4CF7-8140-0B564DE7CACF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792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0DA763-F81E-4F40-850D-C77ADC8EA26D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223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E92AC5-D8E8-401A-AAD5-6686FF13F955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270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376-0D5E-4861-B237-5C3E1EE7E2EC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392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46A-FC9E-45EA-AC94-165AE6997DAA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25970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81E-39F3-4D93-B1FB-52CE5B711DE4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968169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BB96DD-A348-4444-910B-2C1DFECF3C52}" type="datetime1">
              <a:rPr lang="fi-FI" smtClean="0"/>
              <a:t>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7464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A6DD70-419A-4523-8A83-D5B55016CC88}" type="datetime1">
              <a:rPr lang="fi-FI" smtClean="0"/>
              <a:t>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2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9C6D-8B24-445F-B648-35498AFACA57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1782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600BF-18F4-4FE5-8FC5-7490D5BB6F47}" type="datetime1">
              <a:rPr lang="fi-FI" smtClean="0"/>
              <a:t>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9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601EC3-B2D4-40EF-8379-3A7689A4BA12}" type="datetime1">
              <a:rPr lang="fi-FI" smtClean="0"/>
              <a:t>3.4.2025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041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E97EDE-97C6-4F92-B141-9D1D1E9D59C8}" type="datetime1">
              <a:rPr lang="fi-FI" smtClean="0"/>
              <a:t>3.4.2025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890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A61DB81-3DB9-4CA7-9330-0B9CEA8F324A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851293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440F68-15F5-480B-9DE4-7EBB610D316D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495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0E698C-D493-4892-B2EA-9276EC2391AC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8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31D511-266A-42CA-89D6-525E6E4C7392}" type="datetime1">
              <a:rPr lang="fi-FI" smtClean="0"/>
              <a:t>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2881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64D05-4654-4CA6-B93C-7D8FACA9E66B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270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EB3C44-9F33-4420-B317-BAC711273DBF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219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BA0A8A-B3FD-4079-8770-E8CC5AB802E6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671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AB414-D824-46AE-9E38-FEC27B63AD0D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54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A5C628-C0A5-40C3-B460-6A49A6DFBB8B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353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27FF1-3DAE-4AA1-BD03-D42331965355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645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3B2DD7-132D-4166-BD82-CFC741E9E917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296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975-5590-4C96-B82D-6E94A3AC6E25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2253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0295-1111-4D00-B010-00C383A31127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1210671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1A-EEBB-435E-AF68-754637121FA8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47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A7DF-4806-443F-A35C-DD90859A66DC}" type="datetime1">
              <a:rPr lang="fi-FI" smtClean="0"/>
              <a:t>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0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947F187-5D63-4894-85F9-D1489D186E89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2331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740278-CAFA-4DB9-BD58-95F566DF7C01}" type="datetime1">
              <a:rPr lang="fi-FI" smtClean="0"/>
              <a:t>3.4.2025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514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2B326D-07A1-4CB2-98FC-15E10022DC12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892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183CE0-F123-4BAF-9674-614666D14520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985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04379E-F966-4959-8372-4D80CA63701F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64078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0051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060980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7270325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39586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9590-3D91-48A7-AB37-5E9C9E4FB712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13059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650843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88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1286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558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447890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2714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15231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9754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023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76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29C09C-CF74-49F1-9C96-8296974C965C}" type="datetime1">
              <a:rPr lang="fi-FI" smtClean="0"/>
              <a:t>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67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233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60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25969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3819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230830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8641311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3945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3519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90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108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BB5BF-2C3B-4D41-8026-2DB27A2C71F8}" type="datetime1">
              <a:rPr lang="fi-FI" smtClean="0"/>
              <a:t>3.4.2025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087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4899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1683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E6475F-6781-46AE-9EE0-7A97A2B616ED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4D9FDCDE-1F9F-4124-BCD1-5A4D3CC74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38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4F6C-6C1B-4194-B154-6CBA8A1135F1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054199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4358-A733-4031-B997-81B55F88607C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4772793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F9D236F-5E9F-4CE1-BCF3-0A9B15673F1A}" type="datetime1">
              <a:rPr lang="fi-FI" smtClean="0"/>
              <a:t>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pic>
        <p:nvPicPr>
          <p:cNvPr id="16" name="Kuva 15" descr="Digi- ja väestötietoviraston tunnus">
            <a:extLst>
              <a:ext uri="{FF2B5EF4-FFF2-40B4-BE49-F238E27FC236}">
                <a16:creationId xmlns:a16="http://schemas.microsoft.com/office/drawing/2014/main" id="{C4C1E032-17F8-4549-96CF-A2E3BB08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422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FE8055-7669-4CCA-8352-CA72C8B1BFED}" type="datetime1">
              <a:rPr lang="fi-FI" smtClean="0"/>
              <a:t>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5" name="Kuva 4" descr="Digi- ja väestötietoviraston tunnus">
            <a:extLst>
              <a:ext uri="{FF2B5EF4-FFF2-40B4-BE49-F238E27FC236}">
                <a16:creationId xmlns:a16="http://schemas.microsoft.com/office/drawing/2014/main" id="{3C0F5AC7-4A16-4657-BBA8-A57C19991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194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572C-9210-4AB2-A5BD-345020BF673C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820750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12F42E6-9F11-47EB-8E2D-4591BE77B8F3}" type="datetime1">
              <a:rPr lang="fi-FI" smtClean="0"/>
              <a:t>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4F0517FA-1B6F-4595-AEA3-F6A0C6EEC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287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806A6A-BC58-4DFE-B2F5-5772E66CCF00}" type="datetime1">
              <a:rPr lang="fi-FI" smtClean="0"/>
              <a:t>3.4.2025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87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B3EC63-56AE-458C-94AB-2FCEF0CBE9D0}" type="datetime1">
              <a:rPr lang="fi-FI" smtClean="0"/>
              <a:t>3.4.2025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91726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690896-4705-4FA1-A51A-0488D8538F80}" type="datetime1">
              <a:rPr lang="fi-FI" smtClean="0"/>
              <a:t>3.4.2025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56742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4CB2008-A7D6-4DA4-AE2E-3593CBB68467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823200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13DA38D-D5AE-42F0-A533-E536792BA3C5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1895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CCDC78C-F491-4BBD-8DFF-78C7B83F750E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803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B99ECB-3303-423A-8193-D50E2BE4A2DB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4901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A44B32-CF26-47F3-A03A-15FDD1DA86EC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7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AC2F28-9AF5-42D2-A2AF-05F8403A87F8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42680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0D44C8-1299-490F-ADA6-F08686D67BCD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62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B1A1C4-DE46-4C25-8FC9-0CBA8CE0410B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697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1A62DD-BF83-44A4-826D-CF378A1C23B3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09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DB73-D50C-4AC0-931D-37E9E3954012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2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EDAC-0AE3-4DDD-B120-12F57545E7E0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1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5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</p:sldLayoutIdLst>
  <p:hf sldNum="0"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15640-2343-477A-82F3-0E129BC074CC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216A4-0EFA-4E1D-957F-65BF0187D28B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5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vv.fi/sv/prioritera-digitalt-projektet/organisationer/kommunikationsmaterial" TargetMode="Externa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vv.fi/sv/prioritera-digitalt-projektet/organisationer/kommunikationsmaterial" TargetMode="External"/><Relationship Id="rId2" Type="http://schemas.openxmlformats.org/officeDocument/2006/relationships/hyperlink" Target="https://www.suomi.fi/anvisningar-och-stod/meddelanden/vad-ar-suomifi-meddelanden" TargetMode="External"/><Relationship Id="rId1" Type="http://schemas.openxmlformats.org/officeDocument/2006/relationships/slideLayout" Target="../slideLayouts/slideLayout56.xml"/><Relationship Id="rId5" Type="http://schemas.openxmlformats.org/officeDocument/2006/relationships/hyperlink" Target="https://dvv.fi/sv/prioritera-digitalt-projektet" TargetMode="External"/><Relationship Id="rId4" Type="http://schemas.openxmlformats.org/officeDocument/2006/relationships/hyperlink" Target="https://dvv.fi/sv/prioritera-digitalt-projektet/fragor-och-sva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AC294D-2C57-41B6-BB21-26310B6408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Aktivering av Suomi.fi-meddelanden i samband med Suomi.fi-identifikation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FBF30B-4519-48D7-B28A-260ADF9B45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F5C588-9466-4136-8D40-032D52CB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34A0BE-416C-4810-A0B7-A88BD60BEF9D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3.4.2025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701E64-DCF4-4694-A9D8-337221AA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731813-F5F7-4DE3-A4D0-18982DDA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216A4-0EFA-4E1D-957F-65BF0187D28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39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7736E94-6C97-A847-ADB6-12ADC9E0D7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5360" y="1125256"/>
            <a:ext cx="5544616" cy="4608000"/>
          </a:xfrm>
        </p:spPr>
        <p:txBody>
          <a:bodyPr>
            <a:noAutofit/>
          </a:bodyPr>
          <a:lstStyle/>
          <a:p>
            <a:r>
              <a:rPr lang="sv-FI" sz="1600" b="1" dirty="0"/>
              <a:t>Vad händer?</a:t>
            </a:r>
          </a:p>
          <a:p>
            <a:pPr lvl="1"/>
            <a:r>
              <a:rPr lang="sv-FI" sz="1600" dirty="0"/>
              <a:t>Det föreslås att Suomi.fi-meddelanden aktiveras när en person ska identifiera sig i någon av den offentliga förvaltningens e-tjänster.</a:t>
            </a:r>
          </a:p>
          <a:p>
            <a:r>
              <a:rPr lang="sv-FI" sz="1600" b="1" dirty="0"/>
              <a:t>Vem gäller det?</a:t>
            </a:r>
          </a:p>
          <a:p>
            <a:pPr lvl="1"/>
            <a:r>
              <a:rPr lang="sv-FI" sz="1600" dirty="0"/>
              <a:t>Förslaget om aktiveringen visas för alla myndiga som ännu inte använder Suomi.fi-meddelanden. </a:t>
            </a:r>
          </a:p>
          <a:p>
            <a:r>
              <a:rPr lang="sv-FI" sz="1600" b="1" dirty="0"/>
              <a:t>Varför görs ändringen?</a:t>
            </a:r>
          </a:p>
          <a:p>
            <a:pPr lvl="1"/>
            <a:r>
              <a:rPr lang="sv-FI" sz="1600" dirty="0"/>
              <a:t>Syftet är att uppmuntra att i första hand ta emot myndighetspost elektroniskt.</a:t>
            </a:r>
          </a:p>
          <a:p>
            <a:pPr lvl="1"/>
            <a:r>
              <a:rPr lang="sv-FI" sz="1600" dirty="0"/>
              <a:t>Det sparar tiotals miljoner euro av samhällets tillgångar per år.</a:t>
            </a:r>
          </a:p>
          <a:p>
            <a:pPr lvl="1"/>
            <a:r>
              <a:rPr lang="sv-FI" sz="1600" dirty="0"/>
              <a:t>Ändringen underlättar medborgarnas vardag: medborgarna har snabbt tillgång till myndighetspost, de finns på ett ställe och är alltid tillgängliga. </a:t>
            </a:r>
          </a:p>
          <a:p>
            <a:r>
              <a:rPr lang="sv-FI" sz="1600" b="1" dirty="0"/>
              <a:t>När sker ändringen?</a:t>
            </a:r>
          </a:p>
          <a:p>
            <a:pPr lvl="1"/>
            <a:r>
              <a:rPr lang="sv-FI" sz="1600" dirty="0"/>
              <a:t>Ändringen träder i kraft 12.5.2025.</a:t>
            </a:r>
          </a:p>
          <a:p>
            <a:pPr lvl="1"/>
            <a:r>
              <a:rPr lang="sv-FI" sz="1600" dirty="0"/>
              <a:t>Tas i bruk i alla organisationers e-tjänster inom den offentliga förvaltningen.</a:t>
            </a:r>
          </a:p>
          <a:p>
            <a:pPr marL="457200" lvl="1" indent="0">
              <a:buNone/>
            </a:pPr>
            <a:endParaRPr lang="fi-FI" sz="1600" dirty="0">
              <a:highlight>
                <a:srgbClr val="C0C0C0"/>
              </a:highlight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37687BD-BFC7-8FAE-BC89-EE7DCDA3234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0CC61-DB77-4485-B460-D8E4038D420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559D07C2-2A06-8EF5-BD55-990355CB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96" y="116632"/>
            <a:ext cx="10260000" cy="857915"/>
          </a:xfrm>
        </p:spPr>
        <p:txBody>
          <a:bodyPr>
            <a:normAutofit/>
          </a:bodyPr>
          <a:lstStyle/>
          <a:p>
            <a:r>
              <a:rPr lang="sv-FI" sz="3500"/>
              <a:t>Vad ändras?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2514582-6AA3-EAFF-FF74-353652767F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55" r="17429"/>
          <a:stretch/>
        </p:blipFill>
        <p:spPr>
          <a:xfrm>
            <a:off x="6093620" y="187828"/>
            <a:ext cx="6098380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2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2">
            <a:extLst>
              <a:ext uri="{FF2B5EF4-FFF2-40B4-BE49-F238E27FC236}">
                <a16:creationId xmlns:a16="http://schemas.microsoft.com/office/drawing/2014/main" id="{004FFF5B-1362-1B5D-6000-F8974792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16632"/>
            <a:ext cx="10260000" cy="936104"/>
          </a:xfrm>
        </p:spPr>
        <p:txBody>
          <a:bodyPr>
            <a:normAutofit/>
          </a:bodyPr>
          <a:lstStyle/>
          <a:p>
            <a:r>
              <a:rPr lang="sv-FI" sz="3200"/>
              <a:t>Ändringen träder i kraft i två skeden</a:t>
            </a:r>
          </a:p>
        </p:txBody>
      </p:sp>
      <p:sp>
        <p:nvSpPr>
          <p:cNvPr id="7" name="Nuoli: Viisikulmio 6">
            <a:extLst>
              <a:ext uri="{FF2B5EF4-FFF2-40B4-BE49-F238E27FC236}">
                <a16:creationId xmlns:a16="http://schemas.microsoft.com/office/drawing/2014/main" id="{7F8B566B-34F6-9E9B-7D02-FF184854037F}"/>
              </a:ext>
            </a:extLst>
          </p:cNvPr>
          <p:cNvSpPr/>
          <p:nvPr/>
        </p:nvSpPr>
        <p:spPr>
          <a:xfrm>
            <a:off x="804058" y="1412776"/>
            <a:ext cx="5507966" cy="5328592"/>
          </a:xfrm>
          <a:prstGeom prst="homePlate">
            <a:avLst>
              <a:gd name="adj" fmla="val 196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Nuoli: Nuolenkärki 7">
            <a:extLst>
              <a:ext uri="{FF2B5EF4-FFF2-40B4-BE49-F238E27FC236}">
                <a16:creationId xmlns:a16="http://schemas.microsoft.com/office/drawing/2014/main" id="{F7CDE90E-B0B5-59A4-241D-8FADDE517472}"/>
              </a:ext>
            </a:extLst>
          </p:cNvPr>
          <p:cNvSpPr/>
          <p:nvPr/>
        </p:nvSpPr>
        <p:spPr>
          <a:xfrm>
            <a:off x="5375920" y="1412776"/>
            <a:ext cx="6120680" cy="5328592"/>
          </a:xfrm>
          <a:prstGeom prst="chevron">
            <a:avLst>
              <a:gd name="adj" fmla="val 2038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isällön paikkamerkki 1">
            <a:extLst>
              <a:ext uri="{FF2B5EF4-FFF2-40B4-BE49-F238E27FC236}">
                <a16:creationId xmlns:a16="http://schemas.microsoft.com/office/drawing/2014/main" id="{7995F5CC-8B06-00DB-F228-2FEE0A5719B7}"/>
              </a:ext>
            </a:extLst>
          </p:cNvPr>
          <p:cNvSpPr txBox="1">
            <a:spLocks/>
          </p:cNvSpPr>
          <p:nvPr/>
        </p:nvSpPr>
        <p:spPr>
          <a:xfrm>
            <a:off x="911425" y="2104698"/>
            <a:ext cx="4943653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6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Förslag om att ta i bruk Suomi.fi-meddelanden </a:t>
            </a:r>
            <a:br>
              <a:rPr kumimoji="0" lang="sv-FI" sz="16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FI" sz="16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i samband med identifikation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Träder i kraft den 12 maj 2025 i alla organisationers e-tjänster inom den offentliga förvaltningen.</a:t>
            </a:r>
          </a:p>
          <a:p>
            <a:pPr>
              <a:buClr>
                <a:srgbClr val="003479"/>
              </a:buClr>
              <a:defRPr/>
            </a:pPr>
            <a: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När personen identifierar sig i någon av den offentliga förvaltningens elektroniska e-tjänster får hen förslaget om att aktivera Suomi.fi-meddelanden.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sv-FI" sz="1400" dirty="0">
                <a:solidFill>
                  <a:srgbClr val="003479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Förslaget om aktiveringen visas för alla myndiga som ännu inte använder Suomi.fi-meddelanden. 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Personen kan själv besluta om aktiveringen: </a:t>
            </a:r>
            <a:b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Suomi.fi-meddelanden aktiveras inte automatiskt för någon.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Personen måste ange en e-postadress och</a:t>
            </a:r>
            <a:b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fastställa den för att Suomi.fi-meddelanden ska aktiveras.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Om du vill kan du hoppa över aktiveringen och </a:t>
            </a:r>
            <a:b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fortsätta identifikationen på normalt sätt.</a:t>
            </a:r>
          </a:p>
        </p:txBody>
      </p:sp>
      <p:sp>
        <p:nvSpPr>
          <p:cNvPr id="10" name="Sisällön paikkamerkki 1">
            <a:extLst>
              <a:ext uri="{FF2B5EF4-FFF2-40B4-BE49-F238E27FC236}">
                <a16:creationId xmlns:a16="http://schemas.microsoft.com/office/drawing/2014/main" id="{F152071E-869B-CE44-D71B-24B1DE743C87}"/>
              </a:ext>
            </a:extLst>
          </p:cNvPr>
          <p:cNvSpPr txBox="1">
            <a:spLocks/>
          </p:cNvSpPr>
          <p:nvPr/>
        </p:nvSpPr>
        <p:spPr>
          <a:xfrm>
            <a:off x="6341062" y="2104698"/>
            <a:ext cx="4633706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6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Suomi.fi-meddelanden aktiveras </a:t>
            </a:r>
            <a:br>
              <a:rPr kumimoji="0" lang="sv-FI" sz="16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FI" sz="16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i samband med identifikationen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Tas i bruk i början av 2026 när lagstiftningen träder i kraft i alla organisationers e-tjänster inom den offentliga förvaltningen.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En myndig person får tillgång till elektroniska meddelanden utan särskilt samtycke när hen identifierar sig i myndigheternas webbtjänster.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Gäller endast dem som uträttar ärenden elektroniskt.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Mottagandet av elektroniska meddelanden kan avbrytas genom att meddela om detta.  Meddelandena skickas igen som </a:t>
            </a:r>
            <a:r>
              <a:rPr kumimoji="0" lang="sv-FI" sz="1400" b="0" i="0" u="none" strike="noStrike" cap="none" normalizeH="0" baseline="0" noProof="0" dirty="0" err="1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papperspost</a:t>
            </a:r>
            <a: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Om personen som har valt </a:t>
            </a:r>
            <a:r>
              <a:rPr kumimoji="0" lang="sv-FI" sz="1400" b="0" i="0" u="none" strike="noStrike" cap="none" normalizeH="0" baseline="0" noProof="0" dirty="0" err="1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papperspost</a:t>
            </a:r>
            <a: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fortsätter </a:t>
            </a:r>
            <a:b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</a:br>
            <a: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att uträtta ärenden elektroniskt, skapas en elektronisk postlåda på nytt för användning </a:t>
            </a:r>
            <a:b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</a:br>
            <a:r>
              <a:rPr kumimoji="0" lang="sv-FI" sz="1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efter tidsfristen.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960DEBCA-3321-3922-18FC-E066DFC4553A}"/>
              </a:ext>
            </a:extLst>
          </p:cNvPr>
          <p:cNvSpPr/>
          <p:nvPr/>
        </p:nvSpPr>
        <p:spPr>
          <a:xfrm>
            <a:off x="911424" y="1484784"/>
            <a:ext cx="3359478" cy="4749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Från och med 12.5.2025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50B0A99A-F86D-02B5-B28D-144E7F3D5D72}"/>
              </a:ext>
            </a:extLst>
          </p:cNvPr>
          <p:cNvSpPr/>
          <p:nvPr/>
        </p:nvSpPr>
        <p:spPr>
          <a:xfrm>
            <a:off x="6240016" y="1484784"/>
            <a:ext cx="2815435" cy="4749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Från och med 2026</a:t>
            </a:r>
          </a:p>
        </p:txBody>
      </p:sp>
    </p:spTree>
    <p:extLst>
      <p:ext uri="{BB962C8B-B14F-4D97-AF65-F5344CB8AC3E}">
        <p14:creationId xmlns:p14="http://schemas.microsoft.com/office/powerpoint/2010/main" val="386180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Ryhmä 25">
            <a:extLst>
              <a:ext uri="{FF2B5EF4-FFF2-40B4-BE49-F238E27FC236}">
                <a16:creationId xmlns:a16="http://schemas.microsoft.com/office/drawing/2014/main" id="{3CD7C588-84CE-5014-62EC-8C52004456C4}"/>
              </a:ext>
            </a:extLst>
          </p:cNvPr>
          <p:cNvGrpSpPr/>
          <p:nvPr/>
        </p:nvGrpSpPr>
        <p:grpSpPr>
          <a:xfrm>
            <a:off x="562092" y="1788817"/>
            <a:ext cx="10228739" cy="5225884"/>
            <a:chOff x="562092" y="1788817"/>
            <a:chExt cx="10228739" cy="5225884"/>
          </a:xfrm>
        </p:grpSpPr>
        <p:pic>
          <p:nvPicPr>
            <p:cNvPr id="14" name="Kuva 13" descr="Kuva, joka sisältää kohteen teksti, kuvakaappaus, Fontti, ohjelmisto&#10;&#10;Tekoälyn generoima sisältö voi olla virheellistä.">
              <a:extLst>
                <a:ext uri="{FF2B5EF4-FFF2-40B4-BE49-F238E27FC236}">
                  <a16:creationId xmlns:a16="http://schemas.microsoft.com/office/drawing/2014/main" id="{AA8BEBA0-60CF-7276-BDC3-5D9583087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66" r="21836" b="4848"/>
            <a:stretch/>
          </p:blipFill>
          <p:spPr>
            <a:xfrm>
              <a:off x="7194448" y="1854175"/>
              <a:ext cx="1421832" cy="4786604"/>
            </a:xfrm>
            <a:prstGeom prst="rect">
              <a:avLst/>
            </a:prstGeom>
          </p:spPr>
        </p:pic>
        <p:pic>
          <p:nvPicPr>
            <p:cNvPr id="11" name="Kuva 10" descr="Kuva, joka sisältää kohteen teksti, kuvakaappaus, Fontti, ohjelmisto&#10;&#10;Tekoälyn generoima sisältö voi olla virheellistä.">
              <a:extLst>
                <a:ext uri="{FF2B5EF4-FFF2-40B4-BE49-F238E27FC236}">
                  <a16:creationId xmlns:a16="http://schemas.microsoft.com/office/drawing/2014/main" id="{CCCBC852-9456-9C12-9BC9-993777CB5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81" r="41921"/>
            <a:stretch/>
          </p:blipFill>
          <p:spPr>
            <a:xfrm>
              <a:off x="5145000" y="1854175"/>
              <a:ext cx="1421832" cy="5160526"/>
            </a:xfrm>
            <a:prstGeom prst="rect">
              <a:avLst/>
            </a:prstGeom>
          </p:spPr>
        </p:pic>
        <p:pic>
          <p:nvPicPr>
            <p:cNvPr id="8" name="Kuva 7" descr="Kuva, joka sisältää kohteen teksti, kuvakaappaus, Fontti, ohjelmisto&#10;&#10;Tekoälyn generoima sisältö voi olla virheellistä.">
              <a:extLst>
                <a:ext uri="{FF2B5EF4-FFF2-40B4-BE49-F238E27FC236}">
                  <a16:creationId xmlns:a16="http://schemas.microsoft.com/office/drawing/2014/main" id="{A690888F-8BB2-08D6-D7EB-C7AE21B61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552" b="28860"/>
            <a:stretch/>
          </p:blipFill>
          <p:spPr>
            <a:xfrm>
              <a:off x="562092" y="1846045"/>
              <a:ext cx="1600852" cy="3671187"/>
            </a:xfrm>
            <a:prstGeom prst="rect">
              <a:avLst/>
            </a:prstGeom>
          </p:spPr>
        </p:pic>
        <p:pic>
          <p:nvPicPr>
            <p:cNvPr id="30" name="Sisällön paikkamerkki 6" descr="Kuva, joka sisältää kohteen teksti, kuvakaappaus, Fontti, ohjelmisto&#10;&#10;Tekoälyn generoima sisältö voi olla virheellistä.">
              <a:extLst>
                <a:ext uri="{FF2B5EF4-FFF2-40B4-BE49-F238E27FC236}">
                  <a16:creationId xmlns:a16="http://schemas.microsoft.com/office/drawing/2014/main" id="{344DBD7F-0614-23A3-A5B6-A46DE2529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9" t="11336" r="78167" b="71428"/>
            <a:stretch/>
          </p:blipFill>
          <p:spPr>
            <a:xfrm>
              <a:off x="2294683" y="2708920"/>
              <a:ext cx="360040" cy="927293"/>
            </a:xfrm>
            <a:prstGeom prst="rect">
              <a:avLst/>
            </a:prstGeom>
            <a:noFill/>
          </p:spPr>
        </p:pic>
        <p:pic>
          <p:nvPicPr>
            <p:cNvPr id="9" name="Kuva 8" descr="Kuva, joka sisältää kohteen teksti, kuvakaappaus, Fontti, ohjelmisto&#10;&#10;Tekoälyn generoima sisältö voi olla virheellistä.">
              <a:extLst>
                <a:ext uri="{FF2B5EF4-FFF2-40B4-BE49-F238E27FC236}">
                  <a16:creationId xmlns:a16="http://schemas.microsoft.com/office/drawing/2014/main" id="{34CCD43B-BA86-7CE2-8929-D20900852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7" r="62116" b="4699"/>
            <a:stretch/>
          </p:blipFill>
          <p:spPr>
            <a:xfrm>
              <a:off x="2914224" y="1854175"/>
              <a:ext cx="1435565" cy="4918041"/>
            </a:xfrm>
            <a:prstGeom prst="rect">
              <a:avLst/>
            </a:prstGeom>
          </p:spPr>
        </p:pic>
        <p:pic>
          <p:nvPicPr>
            <p:cNvPr id="12" name="Sisällön paikkamerkki 6" descr="Kuva, joka sisältää kohteen teksti, kuvakaappaus, Fontti, ohjelmisto&#10;&#10;Tekoälyn generoima sisältö voi olla virheellistä.">
              <a:extLst>
                <a:ext uri="{FF2B5EF4-FFF2-40B4-BE49-F238E27FC236}">
                  <a16:creationId xmlns:a16="http://schemas.microsoft.com/office/drawing/2014/main" id="{5ADBBE7F-2EE5-9C69-905D-4043A4B5A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9" t="11336" r="78167" b="71428"/>
            <a:stretch/>
          </p:blipFill>
          <p:spPr>
            <a:xfrm>
              <a:off x="4534182" y="2780928"/>
              <a:ext cx="360040" cy="927293"/>
            </a:xfrm>
            <a:prstGeom prst="rect">
              <a:avLst/>
            </a:prstGeom>
            <a:noFill/>
          </p:spPr>
        </p:pic>
        <p:pic>
          <p:nvPicPr>
            <p:cNvPr id="15" name="Sisällön paikkamerkki 6" descr="Kuva, joka sisältää kohteen teksti, kuvakaappaus, Fontti, ohjelmisto&#10;&#10;Tekoälyn generoima sisältö voi olla virheellistä.">
              <a:extLst>
                <a:ext uri="{FF2B5EF4-FFF2-40B4-BE49-F238E27FC236}">
                  <a16:creationId xmlns:a16="http://schemas.microsoft.com/office/drawing/2014/main" id="{52E6128E-54F6-4544-F8B8-312CE1445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9" t="11336" r="78167" b="71428"/>
            <a:stretch/>
          </p:blipFill>
          <p:spPr>
            <a:xfrm>
              <a:off x="6693228" y="2780928"/>
              <a:ext cx="360040" cy="927293"/>
            </a:xfrm>
            <a:prstGeom prst="rect">
              <a:avLst/>
            </a:prstGeom>
            <a:noFill/>
          </p:spPr>
        </p:pic>
        <p:pic>
          <p:nvPicPr>
            <p:cNvPr id="23" name="Kuva 22" descr="Kuva, joka sisältää kohteen teksti, kuvakaappaus, Fontti, ohjelmisto&#10;&#10;Tekoälyn generoima sisältö voi olla virheellistä.">
              <a:extLst>
                <a:ext uri="{FF2B5EF4-FFF2-40B4-BE49-F238E27FC236}">
                  <a16:creationId xmlns:a16="http://schemas.microsoft.com/office/drawing/2014/main" id="{786FE464-C85E-3996-ABC9-AC4DC0AC3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65" r="811" b="46979"/>
            <a:stretch/>
          </p:blipFill>
          <p:spPr>
            <a:xfrm>
              <a:off x="9161698" y="1788817"/>
              <a:ext cx="1629133" cy="2870836"/>
            </a:xfrm>
            <a:prstGeom prst="rect">
              <a:avLst/>
            </a:prstGeom>
          </p:spPr>
        </p:pic>
        <p:pic>
          <p:nvPicPr>
            <p:cNvPr id="25" name="Sisällön paikkamerkki 6" descr="Kuva, joka sisältää kohteen teksti, kuvakaappaus, Fontti, ohjelmisto&#10;&#10;Tekoälyn generoima sisältö voi olla virheellistä.">
              <a:extLst>
                <a:ext uri="{FF2B5EF4-FFF2-40B4-BE49-F238E27FC236}">
                  <a16:creationId xmlns:a16="http://schemas.microsoft.com/office/drawing/2014/main" id="{0AAB3743-37D3-40D8-EFC1-A29123FEF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9" t="11336" r="78167" b="71428"/>
            <a:stretch/>
          </p:blipFill>
          <p:spPr>
            <a:xfrm>
              <a:off x="8688288" y="2772062"/>
              <a:ext cx="360040" cy="927293"/>
            </a:xfrm>
            <a:prstGeom prst="rect">
              <a:avLst/>
            </a:prstGeom>
            <a:noFill/>
          </p:spPr>
        </p:pic>
      </p:grpSp>
      <p:sp>
        <p:nvSpPr>
          <p:cNvPr id="10" name="Tekstiruutu 9">
            <a:extLst>
              <a:ext uri="{FF2B5EF4-FFF2-40B4-BE49-F238E27FC236}">
                <a16:creationId xmlns:a16="http://schemas.microsoft.com/office/drawing/2014/main" id="{2169EAC6-A2B4-B81B-9733-349241521057}"/>
              </a:ext>
            </a:extLst>
          </p:cNvPr>
          <p:cNvSpPr txBox="1"/>
          <p:nvPr/>
        </p:nvSpPr>
        <p:spPr>
          <a:xfrm>
            <a:off x="582301" y="1234684"/>
            <a:ext cx="203783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5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Personen börjar identifiera sig i myndighetens elektroniska e-tjänst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090D2988-EFC3-B38E-5CCD-EB32356EC6C3}"/>
              </a:ext>
            </a:extLst>
          </p:cNvPr>
          <p:cNvSpPr txBox="1"/>
          <p:nvPr/>
        </p:nvSpPr>
        <p:spPr>
          <a:xfrm>
            <a:off x="8990552" y="1234684"/>
            <a:ext cx="20633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5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Personen övergår till myndighetens elektroniska e-tjänst via stark autentisering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41DA0FD6-9E74-1A3C-28A0-5B7490C69A93}"/>
              </a:ext>
            </a:extLst>
          </p:cNvPr>
          <p:cNvSpPr txBox="1"/>
          <p:nvPr/>
        </p:nvSpPr>
        <p:spPr>
          <a:xfrm>
            <a:off x="2807832" y="1234684"/>
            <a:ext cx="219381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5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Personen väljer identifieringsverktyg, t.ex. bankkoder eller mobilcertifikat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3501881-E336-F2A7-ED0C-E7E698F057BB}"/>
              </a:ext>
            </a:extLst>
          </p:cNvPr>
          <p:cNvSpPr txBox="1"/>
          <p:nvPr/>
        </p:nvSpPr>
        <p:spPr>
          <a:xfrm>
            <a:off x="5057641" y="1234684"/>
            <a:ext cx="2132711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50" i="0" u="none" strike="noStrike" cap="none" normalizeH="0" baseline="0" noProof="0" dirty="0">
                <a:ln>
                  <a:noFill/>
                </a:ln>
                <a:solidFill>
                  <a:srgbClr val="69D8D7">
                    <a:lumMod val="75000"/>
                  </a:srgb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Om personen ännu inte använder Suomi.fi-meddelanden, så erbjuds </a:t>
            </a:r>
            <a:br>
              <a:rPr kumimoji="0" lang="sv-FI" sz="1050" i="0" u="none" strike="noStrike" cap="none" normalizeH="0" baseline="0" noProof="0" dirty="0">
                <a:ln>
                  <a:noFill/>
                </a:ln>
                <a:solidFill>
                  <a:srgbClr val="69D8D7">
                    <a:lumMod val="75000"/>
                  </a:srgb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1050" i="0" u="none" strike="noStrike" cap="none" normalizeH="0" baseline="0" noProof="0" dirty="0">
                <a:ln>
                  <a:noFill/>
                </a:ln>
                <a:solidFill>
                  <a:srgbClr val="69D8D7">
                    <a:lumMod val="75000"/>
                  </a:srgb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dessa åt hen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D640C85F-8705-35B7-1BBA-5D388FD5AA0B}"/>
              </a:ext>
            </a:extLst>
          </p:cNvPr>
          <p:cNvSpPr txBox="1"/>
          <p:nvPr/>
        </p:nvSpPr>
        <p:spPr>
          <a:xfrm>
            <a:off x="7032104" y="1234684"/>
            <a:ext cx="194421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5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Personen informeras om de uppgifter som förmedlas i samband med identifikationen</a:t>
            </a:r>
          </a:p>
        </p:txBody>
      </p:sp>
      <p:sp>
        <p:nvSpPr>
          <p:cNvPr id="48" name="Otsikko 5">
            <a:extLst>
              <a:ext uri="{FF2B5EF4-FFF2-40B4-BE49-F238E27FC236}">
                <a16:creationId xmlns:a16="http://schemas.microsoft.com/office/drawing/2014/main" id="{E3ACEE4F-A9FA-8F19-D978-292FB28E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-18573"/>
            <a:ext cx="10729192" cy="999301"/>
          </a:xfrm>
        </p:spPr>
        <p:txBody>
          <a:bodyPr>
            <a:noAutofit/>
          </a:bodyPr>
          <a:lstStyle/>
          <a:p>
            <a:r>
              <a:rPr lang="sv-FI" sz="2400">
                <a:solidFill>
                  <a:schemeClr val="accent1"/>
                </a:solidFill>
              </a:rPr>
              <a:t>I uppmaningen erbjuds elektroniska meddelanden när en person identifierar sig i en myndighets webbtjänst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F53EB27-D0D9-F22C-9D42-7A6C2E9D1D85}"/>
              </a:ext>
            </a:extLst>
          </p:cNvPr>
          <p:cNvSpPr txBox="1"/>
          <p:nvPr/>
        </p:nvSpPr>
        <p:spPr>
          <a:xfrm>
            <a:off x="8990552" y="980728"/>
            <a:ext cx="1938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4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5. E-tjänst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12AAC51-7E96-04B3-6DF5-2FD29847198F}"/>
              </a:ext>
            </a:extLst>
          </p:cNvPr>
          <p:cNvSpPr txBox="1"/>
          <p:nvPr/>
        </p:nvSpPr>
        <p:spPr>
          <a:xfrm>
            <a:off x="2807833" y="980728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4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2. Identifikation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42336C3-63F1-F0B6-8D02-C60B511690EA}"/>
              </a:ext>
            </a:extLst>
          </p:cNvPr>
          <p:cNvSpPr txBox="1"/>
          <p:nvPr/>
        </p:nvSpPr>
        <p:spPr>
          <a:xfrm>
            <a:off x="5071367" y="980728"/>
            <a:ext cx="193826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400" b="1" i="0" u="none" strike="noStrike" cap="none" normalizeH="0" baseline="0" noProof="0">
                <a:ln>
                  <a:noFill/>
                </a:ln>
                <a:solidFill>
                  <a:srgbClr val="69D8D7">
                    <a:lumMod val="75000"/>
                  </a:srgb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3. Meddelanden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F109D73-495F-E39C-81A9-F5CC35CC1D74}"/>
              </a:ext>
            </a:extLst>
          </p:cNvPr>
          <p:cNvSpPr txBox="1"/>
          <p:nvPr/>
        </p:nvSpPr>
        <p:spPr>
          <a:xfrm>
            <a:off x="7032104" y="980728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4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4. Identifikation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950517C-FA22-6723-5314-1CE2103CFABA}"/>
              </a:ext>
            </a:extLst>
          </p:cNvPr>
          <p:cNvSpPr txBox="1"/>
          <p:nvPr/>
        </p:nvSpPr>
        <p:spPr>
          <a:xfrm>
            <a:off x="580863" y="980728"/>
            <a:ext cx="1938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4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1. E-tjänst</a:t>
            </a: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:a16="http://schemas.microsoft.com/office/drawing/2014/main" id="{ADFF6D21-F195-20AE-04F1-D61D2F232DC2}"/>
              </a:ext>
            </a:extLst>
          </p:cNvPr>
          <p:cNvSpPr/>
          <p:nvPr/>
        </p:nvSpPr>
        <p:spPr>
          <a:xfrm>
            <a:off x="10632504" y="188640"/>
            <a:ext cx="1368152" cy="576064"/>
          </a:xfrm>
          <a:prstGeom prst="roundRect">
            <a:avLst>
              <a:gd name="adj" fmla="val 36633"/>
            </a:avLst>
          </a:prstGeom>
          <a:solidFill>
            <a:srgbClr val="D1F4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Obs! Användargränssnittsbilden är ett utkast</a:t>
            </a:r>
          </a:p>
        </p:txBody>
      </p:sp>
    </p:spTree>
    <p:extLst>
      <p:ext uri="{BB962C8B-B14F-4D97-AF65-F5344CB8AC3E}">
        <p14:creationId xmlns:p14="http://schemas.microsoft.com/office/powerpoint/2010/main" val="145879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0AC260C-3113-40A2-9F6C-0731D708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0" y="144000"/>
            <a:ext cx="5040000" cy="1224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v-FI" sz="2800"/>
              <a:t>Vad kräver ändringen av vår organisation?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1038CAF-A70C-46EB-8C81-6303A2BFCD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sv-FI" dirty="0"/>
              <a:t>Antalet kontakter till vår kundtjänst kan åtminstone tillfälligt öka.</a:t>
            </a:r>
          </a:p>
          <a:p>
            <a:pPr>
              <a:spcAft>
                <a:spcPts val="600"/>
              </a:spcAft>
            </a:pPr>
            <a:r>
              <a:rPr lang="sv-FI" dirty="0"/>
              <a:t>Säkerställ att</a:t>
            </a:r>
          </a:p>
          <a:p>
            <a:pPr lvl="1">
              <a:spcAft>
                <a:spcPts val="600"/>
              </a:spcAft>
            </a:pPr>
            <a:r>
              <a:rPr lang="sv-FI" dirty="0"/>
              <a:t>du vet vad vår organisation skickar till Suomi.fi-meddelanden</a:t>
            </a:r>
          </a:p>
          <a:p>
            <a:pPr lvl="1">
              <a:spcAft>
                <a:spcPts val="600"/>
              </a:spcAft>
            </a:pPr>
            <a:r>
              <a:rPr lang="sv-FI" dirty="0"/>
              <a:t>du känner till ändringen och kan berätta om den för kunden.</a:t>
            </a:r>
          </a:p>
          <a:p>
            <a:pPr>
              <a:spcAft>
                <a:spcPts val="600"/>
              </a:spcAft>
            </a:pPr>
            <a:r>
              <a:rPr lang="sv-FI" dirty="0"/>
              <a:t>Ge kunden råd och anvisningar så att ändringen inte blir förvirrande.</a:t>
            </a:r>
          </a:p>
          <a:p>
            <a:pPr>
              <a:spcAft>
                <a:spcPts val="600"/>
              </a:spcAft>
            </a:pPr>
            <a:r>
              <a:rPr lang="sv-FI" dirty="0"/>
              <a:t>Myndigheten för digitalisering och befolkningsdata har producerat stödmaterial och anvisningar för kommunikationen om ändringen:</a:t>
            </a:r>
          </a:p>
          <a:p>
            <a:pPr lvl="1">
              <a:spcAft>
                <a:spcPts val="600"/>
              </a:spcAft>
            </a:pPr>
            <a:r>
              <a:rPr lang="sv-FI" dirty="0">
                <a:hlinkClick r:id="rId2"/>
              </a:rPr>
              <a:t>https://dvv.fi/sv/prioritera-digitalt-projektet/organisationer/kommunikationsmaterial</a:t>
            </a:r>
            <a:r>
              <a:rPr lang="sv-FI" dirty="0"/>
              <a:t> </a:t>
            </a:r>
          </a:p>
        </p:txBody>
      </p:sp>
      <p:pic>
        <p:nvPicPr>
          <p:cNvPr id="19" name="Sisällön paikkamerkki 18" descr="Kuva, joka sisältää kohteen Kuulokkeet, Ihmisen kasvot, henkilö, Kuulo&#10;&#10;Tekoälyn generoima sisältö voi olla virheellistä.">
            <a:extLst>
              <a:ext uri="{FF2B5EF4-FFF2-40B4-BE49-F238E27FC236}">
                <a16:creationId xmlns:a16="http://schemas.microsoft.com/office/drawing/2014/main" id="{A57D7F10-0EF3-E2F0-C4BB-5B65BC879A2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9207" r="1" b="1"/>
          <a:stretch/>
        </p:blipFill>
        <p:spPr>
          <a:xfrm>
            <a:off x="20" y="177800"/>
            <a:ext cx="6098380" cy="6696000"/>
          </a:xfrm>
          <a:noFill/>
        </p:spPr>
      </p:pic>
      <p:sp>
        <p:nvSpPr>
          <p:cNvPr id="16" name="Päivämäärän paikkamerkki 15">
            <a:extLst>
              <a:ext uri="{FF2B5EF4-FFF2-40B4-BE49-F238E27FC236}">
                <a16:creationId xmlns:a16="http://schemas.microsoft.com/office/drawing/2014/main" id="{1B797AB1-479F-ACBF-A983-CF44EBB46A4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4000" y="6498590"/>
            <a:ext cx="1512000" cy="216000"/>
          </a:xfrm>
        </p:spPr>
        <p:txBody>
          <a:bodyPr anchor="ctr">
            <a:norm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cap="none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06.02.2025</a:t>
            </a:r>
          </a:p>
        </p:txBody>
      </p:sp>
      <p:sp>
        <p:nvSpPr>
          <p:cNvPr id="17" name="Alatunnisteen paikkamerkki 16">
            <a:extLst>
              <a:ext uri="{FF2B5EF4-FFF2-40B4-BE49-F238E27FC236}">
                <a16:creationId xmlns:a16="http://schemas.microsoft.com/office/drawing/2014/main" id="{645D63B5-79F1-4438-D52B-8DC5896A16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0240" y="6498590"/>
            <a:ext cx="5811520" cy="216000"/>
          </a:xfrm>
        </p:spPr>
        <p:txBody>
          <a:bodyPr anchor="ctr">
            <a:norm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cap="none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#PrioriteraDigitalt</a:t>
            </a:r>
          </a:p>
        </p:txBody>
      </p:sp>
    </p:spTree>
    <p:extLst>
      <p:ext uri="{BB962C8B-B14F-4D97-AF65-F5344CB8AC3E}">
        <p14:creationId xmlns:p14="http://schemas.microsoft.com/office/powerpoint/2010/main" val="235581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8A8F40C-F3AF-00F5-EA57-B178123D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FI" b="1" dirty="0"/>
              <a:t>Anvisningar för personkunder: </a:t>
            </a:r>
            <a:br>
              <a:rPr lang="sv-FI" b="1" dirty="0"/>
            </a:br>
            <a:r>
              <a:rPr lang="sv-FI" dirty="0">
                <a:hlinkClick r:id="rId2"/>
              </a:rPr>
              <a:t>https://www.suomi.fi/anvisningar-och-stod/meddelanden/vad-ar-suomifi-meddelanden</a:t>
            </a:r>
            <a:r>
              <a:rPr lang="sv-FI" dirty="0"/>
              <a:t> </a:t>
            </a:r>
            <a:br>
              <a:rPr lang="sv-FI" dirty="0"/>
            </a:br>
            <a:endParaRPr lang="sv-FI" dirty="0"/>
          </a:p>
          <a:p>
            <a:r>
              <a:rPr lang="sv-FI" b="1" dirty="0"/>
              <a:t>Kommunikationsmaterial för den offentliga förvaltningens organisationer: </a:t>
            </a:r>
            <a:r>
              <a:rPr lang="sv-FI" dirty="0">
                <a:hlinkClick r:id="rId3"/>
              </a:rPr>
              <a:t>https://dvv.fi/sv/prioritera-digitalt-projektet/organisationer/kommunikationsmaterial</a:t>
            </a:r>
            <a:r>
              <a:rPr lang="sv-FI" dirty="0"/>
              <a:t> </a:t>
            </a:r>
            <a:br>
              <a:rPr lang="sv-FI" dirty="0"/>
            </a:br>
            <a:endParaRPr lang="sv-FI" dirty="0"/>
          </a:p>
          <a:p>
            <a:r>
              <a:rPr lang="sv-SE" b="1" dirty="0"/>
              <a:t>Frågor och svar om prioritering av digital myndighetskommunikation:</a:t>
            </a:r>
            <a:br>
              <a:rPr lang="sv-SE" dirty="0"/>
            </a:br>
            <a:r>
              <a:rPr lang="sv-SE" dirty="0">
                <a:hlinkClick r:id="rId4"/>
              </a:rPr>
              <a:t>https://dvv.fi/sv/prioritera-digitalt-projektet/fragor-och-svar</a:t>
            </a:r>
            <a:r>
              <a:rPr lang="sv-SE" dirty="0"/>
              <a:t> </a:t>
            </a:r>
            <a:br>
              <a:rPr lang="sv-SE" dirty="0"/>
            </a:br>
            <a:endParaRPr lang="sv-SE" dirty="0"/>
          </a:p>
          <a:p>
            <a:r>
              <a:rPr lang="sv-SE" b="1" dirty="0"/>
              <a:t>Projektets webbplats: </a:t>
            </a:r>
            <a:r>
              <a:rPr lang="sv-SE" dirty="0">
                <a:hlinkClick r:id="rId5"/>
              </a:rPr>
              <a:t>https://dvv.fi/sv/prioritera-digitalt-projektet</a:t>
            </a:r>
            <a:r>
              <a:rPr lang="sv-SE" dirty="0"/>
              <a:t> </a:t>
            </a:r>
            <a:br>
              <a:rPr lang="sv-SE" dirty="0"/>
            </a:br>
            <a:endParaRPr lang="sv-SE" dirty="0"/>
          </a:p>
          <a:p>
            <a:endParaRPr lang="sv-SE" dirty="0"/>
          </a:p>
          <a:p>
            <a:endParaRPr lang="sv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DC33847-3D56-8792-B27A-FA87AFB3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cap="none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06.02.2025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811E1E0-5A0D-A45F-F99B-FE78F384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cap="none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#PrioriteraDigitalt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77A83783-C2DA-D9AC-C919-A1F13989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Var finns anvisningar?</a:t>
            </a:r>
          </a:p>
        </p:txBody>
      </p:sp>
    </p:spTree>
    <p:extLst>
      <p:ext uri="{BB962C8B-B14F-4D97-AF65-F5344CB8AC3E}">
        <p14:creationId xmlns:p14="http://schemas.microsoft.com/office/powerpoint/2010/main" val="151672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F95AA03-E77A-48B7-A760-A6FA4714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731D7-63D0-4C91-AF44-68EB4D461570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3.4.2025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A46A82-D4BF-4AAA-A55C-B866ABE7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0D658B6-901E-4DC3-8BE8-B1C22EE8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216A4-0EFA-4E1D-957F-65BF0187D28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9509"/>
      </p:ext>
    </p:extLst>
  </p:cSld>
  <p:clrMapOvr>
    <a:masterClrMapping/>
  </p:clrMapOvr>
</p:sld>
</file>

<file path=ppt/theme/theme1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02F10CA9-6CA8-4B02-9F25-3FE184D31EE4}" vid="{40911513-22CE-4445-A21C-B6B7BE7A1D4C}"/>
    </a:ext>
  </a:extLst>
</a:theme>
</file>

<file path=ppt/theme/theme2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02F10CA9-6CA8-4B02-9F25-3FE184D31EE4}" vid="{B0948177-C388-4834-9785-4DAF0D160865}"/>
    </a:ext>
  </a:extLst>
</a:theme>
</file>

<file path=ppt/theme/theme3.xml><?xml version="1.0" encoding="utf-8"?>
<a:theme xmlns:a="http://schemas.openxmlformats.org/drawingml/2006/main" name="1_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65E158F3-1493-40C0-8BA0-806C2860ACA7}"/>
    </a:ext>
  </a:extLst>
</a:theme>
</file>

<file path=ppt/theme/theme4.xml><?xml version="1.0" encoding="utf-8"?>
<a:theme xmlns:a="http://schemas.openxmlformats.org/drawingml/2006/main" name="DVV SE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SWE esitysmalli.potx" id="{5048A924-1D88-4072-982A-BD9E307AD7B7}" vid="{7E4009DA-14AF-4348-A679-BD89C0CD9038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05B9CB0-4EF9-4367-9B13-912712C63C8A}">
  <we:reference id="842b2b2b-8ddd-4a6e-a770-2eb08a163176" version="1.0.0.1" store="\\valtion.fi\valtti\GPO\Files\DVV\GrediManifest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4EB79E-41FD-423C-BEAF-A2A5E76C134D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ebb82943-49da-4504-a2f3-a33fb2eb95f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67040D-02F9-4DD2-B116-8D0F2A869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069092-EAFA-459B-8248-43F2448EA8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DVV esitysmalli</Template>
  <TotalTime>229</TotalTime>
  <Words>634</Words>
  <Application>Microsoft Office PowerPoint</Application>
  <PresentationFormat>Laajakuva</PresentationFormat>
  <Paragraphs>65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7</vt:i4>
      </vt:variant>
    </vt:vector>
  </HeadingPairs>
  <TitlesOfParts>
    <vt:vector size="16" baseType="lpstr">
      <vt:lpstr>Arial</vt:lpstr>
      <vt:lpstr>Calibri</vt:lpstr>
      <vt:lpstr>Courier New</vt:lpstr>
      <vt:lpstr>Microsoft Sans Serif</vt:lpstr>
      <vt:lpstr>Wingdings</vt:lpstr>
      <vt:lpstr>DVV FI</vt:lpstr>
      <vt:lpstr>vihreä</vt:lpstr>
      <vt:lpstr>1_DVV FI</vt:lpstr>
      <vt:lpstr>DVV SE</vt:lpstr>
      <vt:lpstr>Aktivering av Suomi.fi-meddelanden i samband med Suomi.fi-identifikation</vt:lpstr>
      <vt:lpstr>Vad ändras?</vt:lpstr>
      <vt:lpstr>Ändringen träder i kraft i två skeden</vt:lpstr>
      <vt:lpstr>I uppmaningen erbjuds elektroniska meddelanden när en person identifierar sig i en myndighets webbtjänst</vt:lpstr>
      <vt:lpstr>Vad kräver ändringen av vår organisation?</vt:lpstr>
      <vt:lpstr>Var finns anvisningar?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Railotie Päivi (DVV)</dc:creator>
  <cp:lastModifiedBy>Railotie Päivi (DVV)</cp:lastModifiedBy>
  <cp:revision>1</cp:revision>
  <dcterms:created xsi:type="dcterms:W3CDTF">2025-03-06T13:19:43Z</dcterms:created>
  <dcterms:modified xsi:type="dcterms:W3CDTF">2025-04-03T10:00:23Z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