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8" r:id="rId5"/>
    <p:sldMasterId id="2147483716" r:id="rId6"/>
    <p:sldMasterId id="2147483744" r:id="rId7"/>
    <p:sldMasterId id="2147483755" r:id="rId8"/>
    <p:sldMasterId id="2147483764" r:id="rId9"/>
  </p:sldMasterIdLst>
  <p:notesMasterIdLst>
    <p:notesMasterId r:id="rId23"/>
  </p:notesMasterIdLst>
  <p:sldIdLst>
    <p:sldId id="263" r:id="rId10"/>
    <p:sldId id="2147480013" r:id="rId11"/>
    <p:sldId id="2147479995" r:id="rId12"/>
    <p:sldId id="2147479996" r:id="rId13"/>
    <p:sldId id="2147479997" r:id="rId14"/>
    <p:sldId id="2147479998" r:id="rId15"/>
    <p:sldId id="2147479906" r:id="rId16"/>
    <p:sldId id="2147480009" r:id="rId17"/>
    <p:sldId id="2147480002" r:id="rId18"/>
    <p:sldId id="2147480005" r:id="rId19"/>
    <p:sldId id="2147480007" r:id="rId20"/>
    <p:sldId id="2147480011" r:id="rId21"/>
    <p:sldId id="262" r:id="rId22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7F7"/>
    <a:srgbClr val="C8D8AB"/>
    <a:srgbClr val="2AB4B1"/>
    <a:srgbClr val="003479"/>
    <a:srgbClr val="D4F5F4"/>
    <a:srgbClr val="F0F0F0"/>
    <a:srgbClr val="A5E8E7"/>
    <a:srgbClr val="00C0B7"/>
    <a:srgbClr val="F7F7F7"/>
    <a:srgbClr val="E5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A7C7-AA3F-476B-B0EB-C70BC5CA0BCD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03DD-B956-4332-B588-A05840B6A9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50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84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91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335A2-E436-0B11-45E2-1DC6B71E9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FB77E6D-77BA-93DF-F5A5-92346955B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B8B8FA1-60E4-60C9-3A8D-6D75CE83A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1A3699-8643-0E42-4337-A0B7B46C4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60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8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62327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tumma tausta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290F879C-876C-42E4-A3A9-2AF98744281F}"/>
              </a:ext>
            </a:extLst>
          </p:cNvPr>
          <p:cNvSpPr/>
          <p:nvPr userDrawn="1"/>
        </p:nvSpPr>
        <p:spPr>
          <a:xfrm>
            <a:off x="0" y="0"/>
            <a:ext cx="7112020" cy="6858000"/>
          </a:xfrm>
          <a:custGeom>
            <a:avLst/>
            <a:gdLst>
              <a:gd name="connsiteX0" fmla="*/ 0 w 7112020"/>
              <a:gd name="connsiteY0" fmla="*/ 0 h 6858000"/>
              <a:gd name="connsiteX1" fmla="*/ 1016020 w 7112020"/>
              <a:gd name="connsiteY1" fmla="*/ 0 h 6858000"/>
              <a:gd name="connsiteX2" fmla="*/ 2042160 w 7112020"/>
              <a:gd name="connsiteY2" fmla="*/ 0 h 6858000"/>
              <a:gd name="connsiteX3" fmla="*/ 4328160 w 7112020"/>
              <a:gd name="connsiteY3" fmla="*/ 0 h 6858000"/>
              <a:gd name="connsiteX4" fmla="*/ 5079981 w 7112020"/>
              <a:gd name="connsiteY4" fmla="*/ 0 h 6858000"/>
              <a:gd name="connsiteX5" fmla="*/ 7112020 w 7112020"/>
              <a:gd name="connsiteY5" fmla="*/ 0 h 6858000"/>
              <a:gd name="connsiteX6" fmla="*/ 6096000 w 7112020"/>
              <a:gd name="connsiteY6" fmla="*/ 1016020 h 6858000"/>
              <a:gd name="connsiteX7" fmla="*/ 6096000 w 7112020"/>
              <a:gd name="connsiteY7" fmla="*/ 1158240 h 6858000"/>
              <a:gd name="connsiteX8" fmla="*/ 6096000 w 7112020"/>
              <a:gd name="connsiteY8" fmla="*/ 5841980 h 6858000"/>
              <a:gd name="connsiteX9" fmla="*/ 5079981 w 7112020"/>
              <a:gd name="connsiteY9" fmla="*/ 6858000 h 6858000"/>
              <a:gd name="connsiteX10" fmla="*/ 2042160 w 7112020"/>
              <a:gd name="connsiteY10" fmla="*/ 6858000 h 6858000"/>
              <a:gd name="connsiteX11" fmla="*/ 1016020 w 7112020"/>
              <a:gd name="connsiteY11" fmla="*/ 6858000 h 6858000"/>
              <a:gd name="connsiteX12" fmla="*/ 0 w 7112020"/>
              <a:gd name="connsiteY12" fmla="*/ 6858000 h 6858000"/>
              <a:gd name="connsiteX13" fmla="*/ 0 w 7112020"/>
              <a:gd name="connsiteY13" fmla="*/ 5841980 h 6858000"/>
              <a:gd name="connsiteX14" fmla="*/ 0 w 7112020"/>
              <a:gd name="connsiteY14" fmla="*/ 10160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12020" h="6858000">
                <a:moveTo>
                  <a:pt x="0" y="0"/>
                </a:moveTo>
                <a:lnTo>
                  <a:pt x="1016020" y="0"/>
                </a:lnTo>
                <a:lnTo>
                  <a:pt x="2042160" y="0"/>
                </a:lnTo>
                <a:lnTo>
                  <a:pt x="4328160" y="0"/>
                </a:lnTo>
                <a:lnTo>
                  <a:pt x="5079981" y="0"/>
                </a:lnTo>
                <a:lnTo>
                  <a:pt x="7112020" y="0"/>
                </a:lnTo>
                <a:cubicBezTo>
                  <a:pt x="6550888" y="0"/>
                  <a:pt x="6096000" y="454888"/>
                  <a:pt x="6096000" y="1016020"/>
                </a:cubicBezTo>
                <a:lnTo>
                  <a:pt x="6096000" y="1158240"/>
                </a:lnTo>
                <a:lnTo>
                  <a:pt x="6096000" y="5841980"/>
                </a:lnTo>
                <a:cubicBezTo>
                  <a:pt x="6096000" y="6403112"/>
                  <a:pt x="5641112" y="6858000"/>
                  <a:pt x="5079981" y="6858000"/>
                </a:cubicBezTo>
                <a:lnTo>
                  <a:pt x="2042160" y="6858000"/>
                </a:lnTo>
                <a:lnTo>
                  <a:pt x="1016020" y="6858000"/>
                </a:lnTo>
                <a:lnTo>
                  <a:pt x="0" y="6858000"/>
                </a:lnTo>
                <a:lnTo>
                  <a:pt x="0" y="5841980"/>
                </a:lnTo>
                <a:lnTo>
                  <a:pt x="0" y="10160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F9DDE03-5326-4695-9BC0-753D5E9E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07085"/>
            <a:ext cx="4753303" cy="1558268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31E663F-D20D-44F7-A50A-D02E51C65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10" y="2636838"/>
            <a:ext cx="4753303" cy="34147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F622A84-4D6B-4CB6-BF96-60695730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F79-FE72-443B-A0A1-5D35E1C495C2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3678F5-7CE2-4488-A210-3ECBE48D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7457B7E-5AA7-4260-8532-302724F16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7963739-4D90-489B-8E8E-DFEEE0FE9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10" name="Alatunnisteen paikkamerkki 1">
            <a:extLst>
              <a:ext uri="{FF2B5EF4-FFF2-40B4-BE49-F238E27FC236}">
                <a16:creationId xmlns:a16="http://schemas.microsoft.com/office/drawing/2014/main" id="{13E31506-27FD-49F4-A87B-EBBD8D3B2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449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857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836C77-DF8A-474A-891F-37B0718F990D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D45F654-812C-44B6-A9F2-170D4FAB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04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016-79BC-4370-AA5B-E3EA44F35E22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76050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4D75-840E-4566-AF9C-3FB97F16B251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012105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F11C5D-BDB1-4A2D-9AD2-DFE0C964F259}" type="datetime1">
              <a:rPr lang="fi-FI" smtClean="0"/>
              <a:t>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E00DFDA2-E927-495E-8EEE-78CFE8FE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13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B995C-C79A-4015-A10D-F333DE3B5F76}" type="datetime1">
              <a:rPr lang="fi-FI" smtClean="0"/>
              <a:t>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9256066A-40E3-46C4-B2D6-CEDE7B65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40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032-6D35-4555-8623-E5F95C025D5B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94685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67800A-CF1F-45F9-9EDF-614F3A239FE5}" type="datetime1">
              <a:rPr lang="fi-FI" smtClean="0"/>
              <a:t>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C50A79D3-38F5-4FE7-B58C-5AA85913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504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33128-85DA-443B-8A21-8E6F8613974F}" type="datetime1">
              <a:rPr lang="fi-FI" smtClean="0"/>
              <a:t>1.4.2026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9199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46247-BE84-4CBF-8F32-F1A076D73628}" type="datetime1">
              <a:rPr lang="fi-FI" smtClean="0"/>
              <a:t>1.4.2026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8450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072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6E67-9ECF-475F-A9A0-56C4E35E31F7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213454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D7D81E-F7C8-4F07-B6EB-BC12228ACC1E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0024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F241B-4108-4785-AD3C-B1D320AE400D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6239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241AD3-489A-46F9-9DD9-4750A8E488A7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1024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80988D-2B68-4A9F-9551-57688EBBDAE2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65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20CFF4-27F4-4BDE-9DF6-1CB68BBFB1E7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2881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E1AF7-810E-49F4-BBCD-99CC68616256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272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AF2527-4765-4F6E-B75D-5132E66909F1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69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5BE71-9D0F-4989-AFDF-363D6B2D31FB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2709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7B42B3-8FED-49FD-97FD-AE13FD6FE83A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07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512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03EE-85B1-4316-94FF-AA3908984289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555304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B36-9B45-44AA-ADF8-6DEA1F153082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638233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5B4-C050-4A73-A70F-7F0F2E5640A5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9961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9A4625-8212-4732-8C82-18D79F6B89F4}" type="datetime1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3718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53285F-68A2-4B8B-B963-8773DDBB7CF5}" type="datetime1">
              <a:rPr lang="fi-FI" smtClean="0"/>
              <a:t>1.4.2026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1A0B9B4-8252-4322-8BD9-F432AA86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28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9CA7F6-895B-4796-8E10-3C8DCC2B7830}" type="datetime1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037F644-4073-481C-A431-0693D2A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817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A61499-81CF-445E-9413-2EEC6BB096BC}" type="datetime1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434E0B0B-AFF3-48E2-9C2B-F4B3512B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715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F6A5A4-07F7-4117-A4F0-DE1BDF8DF5F1}" type="datetime1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8235373-5A31-4848-8A14-71421E38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2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76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2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42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1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24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04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102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6928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6100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2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9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79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09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92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22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203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3791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25970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03387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5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0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59010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0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827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23109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44249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575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6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881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679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87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12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20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74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044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487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197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66329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5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574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959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507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294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115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270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3927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68169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464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13059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1782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9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412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29890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51293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495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89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270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219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67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6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54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35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5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296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408" y="6390590"/>
            <a:ext cx="1512000" cy="216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22534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21067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478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2331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514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89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8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9855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4078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sisältö">
  <p:cSld name="1_Kuva ja sisältö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6552000" y="144000"/>
            <a:ext cx="50400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31789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/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‒"/>
              <a:defRPr/>
            </a:lvl2pPr>
            <a:lvl3pPr marL="1828754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marL="2438339" lvl="3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‒"/>
              <a:defRPr/>
            </a:lvl4pPr>
            <a:lvl5pPr marL="3047924" lvl="4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o"/>
              <a:defRPr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‒"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>
            <a:spLocks noGrp="1"/>
          </p:cNvSpPr>
          <p:nvPr>
            <p:ph type="pic" idx="2"/>
          </p:nvPr>
        </p:nvSpPr>
        <p:spPr>
          <a:xfrm>
            <a:off x="0" y="0"/>
            <a:ext cx="6098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28"/>
          <p:cNvSpPr txBox="1">
            <a:spLocks noGrp="1"/>
          </p:cNvSpPr>
          <p:nvPr>
            <p:ph type="dt" idx="10"/>
          </p:nvPr>
        </p:nvSpPr>
        <p:spPr>
          <a:xfrm>
            <a:off x="684000" y="6498591"/>
            <a:ext cx="1512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ftr" idx="11"/>
          </p:nvPr>
        </p:nvSpPr>
        <p:spPr>
          <a:xfrm>
            <a:off x="3190240" y="6498591"/>
            <a:ext cx="581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10115552" y="6498591"/>
            <a:ext cx="82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403212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5572814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683347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566334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92022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72000"/>
            <a:ext cx="4104000" cy="6786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 descr="Suomi.fi tunnus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3572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392839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20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91726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 descr="Suomi.fi tunnus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21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75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alkoinen_sininen">
  <p:cSld name="Valkoinen_sinin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856763" y="763981"/>
            <a:ext cx="4582400" cy="5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317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 sz="2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317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2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9792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sz="1867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0639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0639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317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667"/>
              </a:spcBef>
              <a:spcAft>
                <a:spcPts val="667"/>
              </a:spcAft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752847" y="763981"/>
            <a:ext cx="4574400" cy="5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67">
                <a:solidFill>
                  <a:schemeClr val="dk1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000"/>
              <a:buChar char="o"/>
              <a:defRPr sz="1600">
                <a:solidFill>
                  <a:schemeClr val="dk1"/>
                </a:solidFill>
              </a:defRPr>
            </a:lvl3pPr>
            <a:lvl4pPr marL="2438339" lvl="3" indent="-40639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4pPr>
            <a:lvl5pPr marL="3047924" lvl="4" indent="-40639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1516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DEAAA-85EE-4BE0-96D2-98803BEE6ECA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9EEAAD98-ACDF-4CEA-BB1F-A7470144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566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A449-591F-46B4-A051-723FB2E0C2F2}" type="datetime1">
              <a:rPr lang="fi-FI" smtClean="0"/>
              <a:t>1.4.2026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5F7AA0F4-8832-4C98-880F-32049A82B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428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FBC6-4151-4CA8-BE6B-575B08346364}" type="datetime1">
              <a:rPr lang="fi-FI" smtClean="0"/>
              <a:t>1.4.2026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C599D6C2-7EB9-41C6-B0E2-0885AE33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4559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1129-94EE-4151-92C2-CD14878B26F9}" type="datetime1">
              <a:rPr lang="fi-FI" smtClean="0"/>
              <a:t>1.4.2026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731D126B-5A40-411B-B642-6F8F323F8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5174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+ väripoh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7CAC690-39F5-9846-9AE3-4121A651A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17D">
              <a:alpha val="8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       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D67071-8C30-694F-BA12-08D422235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3E9578C-26BF-9649-9E22-50E784DF3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9A09-0296-4F1C-8798-F93108A573F4}" type="datetime1">
              <a:rPr lang="fi-FI" smtClean="0"/>
              <a:t>1.4.2026</a:t>
            </a:fld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FECCA077-B9DC-D540-9E6A-3AFEAA348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65D8BD63-1FCF-2646-86A9-5BC3CBB59A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AB72FCDB-7ADB-4D0E-9E0C-4EEDEF3D9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600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F94A-CD5B-4619-9C0F-6E5C72EBC64C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A49757-D398-4B4D-B760-15786ACFF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7985CE74-02F0-4719-9C30-90FBA05BE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156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vaalea tausta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290F879C-876C-42E4-A3A9-2AF98744281F}"/>
              </a:ext>
            </a:extLst>
          </p:cNvPr>
          <p:cNvSpPr/>
          <p:nvPr userDrawn="1"/>
        </p:nvSpPr>
        <p:spPr>
          <a:xfrm>
            <a:off x="0" y="0"/>
            <a:ext cx="7112020" cy="6858000"/>
          </a:xfrm>
          <a:custGeom>
            <a:avLst/>
            <a:gdLst>
              <a:gd name="connsiteX0" fmla="*/ 0 w 7112020"/>
              <a:gd name="connsiteY0" fmla="*/ 0 h 6858000"/>
              <a:gd name="connsiteX1" fmla="*/ 1016020 w 7112020"/>
              <a:gd name="connsiteY1" fmla="*/ 0 h 6858000"/>
              <a:gd name="connsiteX2" fmla="*/ 2042160 w 7112020"/>
              <a:gd name="connsiteY2" fmla="*/ 0 h 6858000"/>
              <a:gd name="connsiteX3" fmla="*/ 4328160 w 7112020"/>
              <a:gd name="connsiteY3" fmla="*/ 0 h 6858000"/>
              <a:gd name="connsiteX4" fmla="*/ 5079981 w 7112020"/>
              <a:gd name="connsiteY4" fmla="*/ 0 h 6858000"/>
              <a:gd name="connsiteX5" fmla="*/ 7112020 w 7112020"/>
              <a:gd name="connsiteY5" fmla="*/ 0 h 6858000"/>
              <a:gd name="connsiteX6" fmla="*/ 6096000 w 7112020"/>
              <a:gd name="connsiteY6" fmla="*/ 1016020 h 6858000"/>
              <a:gd name="connsiteX7" fmla="*/ 6096000 w 7112020"/>
              <a:gd name="connsiteY7" fmla="*/ 1158240 h 6858000"/>
              <a:gd name="connsiteX8" fmla="*/ 6096000 w 7112020"/>
              <a:gd name="connsiteY8" fmla="*/ 5841980 h 6858000"/>
              <a:gd name="connsiteX9" fmla="*/ 5079981 w 7112020"/>
              <a:gd name="connsiteY9" fmla="*/ 6858000 h 6858000"/>
              <a:gd name="connsiteX10" fmla="*/ 2042160 w 7112020"/>
              <a:gd name="connsiteY10" fmla="*/ 6858000 h 6858000"/>
              <a:gd name="connsiteX11" fmla="*/ 1016020 w 7112020"/>
              <a:gd name="connsiteY11" fmla="*/ 6858000 h 6858000"/>
              <a:gd name="connsiteX12" fmla="*/ 0 w 7112020"/>
              <a:gd name="connsiteY12" fmla="*/ 6858000 h 6858000"/>
              <a:gd name="connsiteX13" fmla="*/ 0 w 7112020"/>
              <a:gd name="connsiteY13" fmla="*/ 5841980 h 6858000"/>
              <a:gd name="connsiteX14" fmla="*/ 0 w 7112020"/>
              <a:gd name="connsiteY14" fmla="*/ 10160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12020" h="6858000">
                <a:moveTo>
                  <a:pt x="0" y="0"/>
                </a:moveTo>
                <a:lnTo>
                  <a:pt x="1016020" y="0"/>
                </a:lnTo>
                <a:lnTo>
                  <a:pt x="2042160" y="0"/>
                </a:lnTo>
                <a:lnTo>
                  <a:pt x="4328160" y="0"/>
                </a:lnTo>
                <a:lnTo>
                  <a:pt x="5079981" y="0"/>
                </a:lnTo>
                <a:lnTo>
                  <a:pt x="7112020" y="0"/>
                </a:lnTo>
                <a:cubicBezTo>
                  <a:pt x="6550888" y="0"/>
                  <a:pt x="6096000" y="454888"/>
                  <a:pt x="6096000" y="1016020"/>
                </a:cubicBezTo>
                <a:lnTo>
                  <a:pt x="6096000" y="1158240"/>
                </a:lnTo>
                <a:lnTo>
                  <a:pt x="6096000" y="5841980"/>
                </a:lnTo>
                <a:cubicBezTo>
                  <a:pt x="6096000" y="6403112"/>
                  <a:pt x="5641112" y="6858000"/>
                  <a:pt x="5079981" y="6858000"/>
                </a:cubicBezTo>
                <a:lnTo>
                  <a:pt x="2042160" y="6858000"/>
                </a:lnTo>
                <a:lnTo>
                  <a:pt x="1016020" y="6858000"/>
                </a:lnTo>
                <a:lnTo>
                  <a:pt x="0" y="6858000"/>
                </a:lnTo>
                <a:lnTo>
                  <a:pt x="0" y="5841980"/>
                </a:lnTo>
                <a:lnTo>
                  <a:pt x="0" y="10160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F9DDE03-5326-4695-9BC0-753D5E9E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07085"/>
            <a:ext cx="4753303" cy="1558268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31E663F-D20D-44F7-A50A-D02E51C65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10" y="2636838"/>
            <a:ext cx="4753303" cy="34147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F622A84-4D6B-4CB6-BF96-60695730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FDEF9-1CE2-451E-BE50-ADD346576EE8}" type="datetime1">
              <a:rPr lang="fi-FI" smtClean="0"/>
              <a:t>1.4.2026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3678F5-7CE2-4488-A210-3ECBE48D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11FFF81-77D5-4378-9DE4-B9EA51041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1CD7E16-9A6E-4F34-A645-7A62FB94E9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1">
            <a:extLst>
              <a:ext uri="{FF2B5EF4-FFF2-40B4-BE49-F238E27FC236}">
                <a16:creationId xmlns:a16="http://schemas.microsoft.com/office/drawing/2014/main" id="{46BF366E-D9D2-4469-A28D-AA18E3588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449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95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8.4.2025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92" r:id="rId28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pic>
        <p:nvPicPr>
          <p:cNvPr id="9" name="Kuva 8" descr="Suomi.fi tunnus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63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C048-585D-44BA-8C2D-64983F0B70FA}" type="datetime1">
              <a:rPr lang="fi-FI" smtClean="0"/>
              <a:t>1.4.2026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EB6745-5D38-414D-8F18-78AE802E20C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2AD9C5-3DA3-4566-9BA7-6876F94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894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DA0A-C49F-4782-8C4A-CF23B4534BB8}" type="datetime1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suomi.fi/ohjeet-ja-tuki/viestit/mika-on-suomifi-viestit" TargetMode="Externa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2ED7143B-BE5F-724A-A2D3-6C5333A998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4656" y="1268760"/>
            <a:ext cx="10782688" cy="284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sv-FI" dirty="0"/>
              <a:t>Suomi.fi-meddelanden: </a:t>
            </a:r>
            <a:r>
              <a:rPr lang="sv-SE" dirty="0"/>
              <a:t>elektronisk postlåda för myndighetsbrev</a:t>
            </a:r>
            <a:endParaRPr kumimoji="0" lang="sv-FI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B79A97-6ABD-D194-30C2-3E9B6D66C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3B016-79BC-4370-AA5B-E3EA44F35E2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69289D-D4E0-4088-C2BC-9C92DF5792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A3CCBE-F591-A06A-D481-F064FA91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94C75-185B-4AE2-8765-4194C13CFAA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42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B7DE1-D052-AFD2-19DB-3B6A8948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4D77F416-2F4B-147F-4449-C686B9E80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4" y="1524468"/>
            <a:ext cx="1667733" cy="16677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AD47E5-1E8F-5681-AAFC-0A169F44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5" y="117609"/>
            <a:ext cx="10677531" cy="1224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accent1"/>
                </a:solidFill>
                <a:cs typeface="Arial"/>
              </a:rPr>
              <a:t>Återgång till </a:t>
            </a:r>
            <a:r>
              <a:rPr lang="sv-SE" dirty="0" err="1">
                <a:solidFill>
                  <a:schemeClr val="accent1"/>
                </a:solidFill>
                <a:cs typeface="Arial"/>
              </a:rPr>
              <a:t>papperspost</a:t>
            </a:r>
            <a:r>
              <a:rPr lang="sv-SE" dirty="0">
                <a:solidFill>
                  <a:schemeClr val="accent1"/>
                </a:solidFill>
                <a:cs typeface="Arial"/>
              </a:rPr>
              <a:t> är möjlig för alla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8142894-6833-2EC1-DD56-4F4D98D13B4C}"/>
              </a:ext>
            </a:extLst>
          </p:cNvPr>
          <p:cNvSpPr txBox="1"/>
          <p:nvPr/>
        </p:nvSpPr>
        <p:spPr>
          <a:xfrm>
            <a:off x="1869739" y="2034661"/>
            <a:ext cx="333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accent1"/>
                </a:solidFill>
              </a:rPr>
              <a:t>Via </a:t>
            </a:r>
            <a:r>
              <a:rPr lang="fi-FI" i="1" dirty="0" err="1">
                <a:solidFill>
                  <a:schemeClr val="accent1"/>
                </a:solidFill>
              </a:rPr>
              <a:t>självbetjäning</a:t>
            </a:r>
            <a:r>
              <a:rPr lang="fi-FI" i="1" dirty="0">
                <a:solidFill>
                  <a:schemeClr val="accent1"/>
                </a:solidFill>
              </a:rPr>
              <a:t> </a:t>
            </a:r>
            <a:r>
              <a:rPr lang="fi-FI" i="1" dirty="0" err="1">
                <a:solidFill>
                  <a:schemeClr val="accent1"/>
                </a:solidFill>
              </a:rPr>
              <a:t>eller</a:t>
            </a:r>
            <a:r>
              <a:rPr lang="fi-FI" i="1" dirty="0">
                <a:solidFill>
                  <a:schemeClr val="accent1"/>
                </a:solidFill>
              </a:rPr>
              <a:t> </a:t>
            </a:r>
            <a:r>
              <a:rPr lang="fi-FI" i="1" dirty="0" err="1">
                <a:solidFill>
                  <a:schemeClr val="accent1"/>
                </a:solidFill>
              </a:rPr>
              <a:t>kundtjänst</a:t>
            </a:r>
            <a:endParaRPr lang="fi-FI" i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B5083-021D-59D7-A2B9-774C2984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5" y="3099603"/>
            <a:ext cx="5068462" cy="34377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1600" b="1" dirty="0">
                <a:solidFill>
                  <a:schemeClr val="accent1"/>
                </a:solidFill>
              </a:rPr>
              <a:t>En person som använder digitala tjänster kan vid behov återgå till </a:t>
            </a:r>
            <a:r>
              <a:rPr lang="sv-SE" sz="1600" b="1" dirty="0" err="1">
                <a:solidFill>
                  <a:schemeClr val="accent1"/>
                </a:solidFill>
              </a:rPr>
              <a:t>papperspost</a:t>
            </a:r>
            <a:r>
              <a:rPr lang="sv-SE" sz="1600" b="1" dirty="0">
                <a:solidFill>
                  <a:schemeClr val="accent1"/>
                </a:solidFill>
              </a:rPr>
              <a:t> även efter att ha tagit i bruk Suomi.fi-meddelanden.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solidFill>
                  <a:schemeClr val="accent1"/>
                </a:solidFill>
              </a:rPr>
              <a:t>Du kan själv välja leveranssätt i inställningarna för Suomi.fi‑meddelanden genom att logga in på </a:t>
            </a:r>
            <a:r>
              <a:rPr lang="sv-SE" sz="1600" b="1" dirty="0">
                <a:solidFill>
                  <a:schemeClr val="accent1"/>
                </a:solidFill>
              </a:rPr>
              <a:t>suomi.fi/meddelanden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solidFill>
                  <a:schemeClr val="accent1"/>
                </a:solidFill>
              </a:rPr>
              <a:t>Post som skickas av myndigheter levereras antingen som pappersbrev eller elektroniskt – inte båda samtidigt.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solidFill>
                  <a:schemeClr val="accent1"/>
                </a:solidFill>
              </a:rPr>
              <a:t>Valet gäller alla myndighetsmeddelanden som kommer till Suomi.fi‑meddelanden från olika myndigheter.</a:t>
            </a:r>
            <a:endParaRPr lang="fi-FI" sz="1600" dirty="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CCC7888-C9F8-004E-4A1E-2A40FFE2D77A}"/>
              </a:ext>
            </a:extLst>
          </p:cNvPr>
          <p:cNvSpPr txBox="1"/>
          <p:nvPr/>
        </p:nvSpPr>
        <p:spPr>
          <a:xfrm>
            <a:off x="7743617" y="2027681"/>
            <a:ext cx="347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chemeClr val="accent1"/>
                </a:solidFill>
              </a:rPr>
              <a:t>Valet gäller i minst ett år (365 dagar)</a:t>
            </a:r>
            <a:endParaRPr lang="fi-FI" i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0E8FDB3-C6EE-7973-8F43-102CCDC826DB}"/>
              </a:ext>
            </a:extLst>
          </p:cNvPr>
          <p:cNvSpPr txBox="1">
            <a:spLocks/>
          </p:cNvSpPr>
          <p:nvPr/>
        </p:nvSpPr>
        <p:spPr>
          <a:xfrm>
            <a:off x="6245494" y="3192202"/>
            <a:ext cx="5455635" cy="3568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sv-SE" sz="1600" b="1" dirty="0">
                <a:solidFill>
                  <a:schemeClr val="accent1"/>
                </a:solidFill>
              </a:rPr>
              <a:t>Den som valt </a:t>
            </a:r>
            <a:r>
              <a:rPr lang="sv-SE" sz="1600" b="1" dirty="0" err="1">
                <a:solidFill>
                  <a:schemeClr val="accent1"/>
                </a:solidFill>
              </a:rPr>
              <a:t>papperspost</a:t>
            </a:r>
            <a:r>
              <a:rPr lang="sv-SE" sz="1600" b="1" dirty="0">
                <a:solidFill>
                  <a:schemeClr val="accent1"/>
                </a:solidFill>
              </a:rPr>
              <a:t> styrs inte till elektroniska myndighetsmeddelanden under minst ett år, även om personen loggar in i myndigheternas e‑tjänster.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solidFill>
                  <a:schemeClr val="accent1"/>
                </a:solidFill>
              </a:rPr>
              <a:t>Under denna tid levereras post som skickas av myndigheter som pappersbrev.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solidFill>
                  <a:schemeClr val="accent1"/>
                </a:solidFill>
              </a:rPr>
              <a:t>När personen efter att tidsfristen gått ut loggar in i en myndighets digitala tjänst för första gången, hänvisas hen att ta Suomi.fi‑meddelanden i bruk på nytt.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solidFill>
                  <a:schemeClr val="accent1"/>
                </a:solidFill>
              </a:rPr>
              <a:t>Suomi.fi‑meddelanden tas inte automatiskt i bruk i bakgrunden.</a:t>
            </a:r>
            <a:endParaRPr lang="en-US" sz="1600" dirty="0">
              <a:solidFill>
                <a:schemeClr val="accent1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373E17E9-C9A8-168D-54DF-14E238B2C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5495" y="1492576"/>
            <a:ext cx="1487775" cy="1731515"/>
            <a:chOff x="4683321" y="4912939"/>
            <a:chExt cx="1191809" cy="1387061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0029B816-FA35-C2C1-9DFE-E4747882F33C}"/>
                </a:ext>
              </a:extLst>
            </p:cNvPr>
            <p:cNvSpPr/>
            <p:nvPr/>
          </p:nvSpPr>
          <p:spPr>
            <a:xfrm>
              <a:off x="5279226" y="5317306"/>
              <a:ext cx="25917" cy="259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sz="2200" err="1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4B60FE32-3B34-B53B-36F3-2C2A830C1EFB}"/>
                </a:ext>
              </a:extLst>
            </p:cNvPr>
            <p:cNvSpPr/>
            <p:nvPr/>
          </p:nvSpPr>
          <p:spPr>
            <a:xfrm>
              <a:off x="5279226" y="5392213"/>
              <a:ext cx="25917" cy="259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sz="2200" err="1"/>
            </a:p>
          </p:txBody>
        </p:sp>
        <p:pic>
          <p:nvPicPr>
            <p:cNvPr id="9" name="Kuva 8" descr="Tiimalasi loppu tasaisella täytöllä">
              <a:extLst>
                <a:ext uri="{FF2B5EF4-FFF2-40B4-BE49-F238E27FC236}">
                  <a16:creationId xmlns:a16="http://schemas.microsoft.com/office/drawing/2014/main" id="{D2C8C57D-7091-9D80-A7D0-A52DEBA0A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29462" y="5447946"/>
              <a:ext cx="317048" cy="317048"/>
            </a:xfrm>
            <a:prstGeom prst="rect">
              <a:avLst/>
            </a:prstGeom>
          </p:spPr>
        </p:pic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E55765E8-DECD-8439-DD05-A17617301163}"/>
                </a:ext>
              </a:extLst>
            </p:cNvPr>
            <p:cNvGrpSpPr/>
            <p:nvPr/>
          </p:nvGrpSpPr>
          <p:grpSpPr>
            <a:xfrm>
              <a:off x="4683321" y="4912939"/>
              <a:ext cx="1191809" cy="1387061"/>
              <a:chOff x="4397037" y="5384800"/>
              <a:chExt cx="1307733" cy="1521977"/>
            </a:xfrm>
          </p:grpSpPr>
          <p:sp>
            <p:nvSpPr>
              <p:cNvPr id="6" name="Kaari 5">
                <a:extLst>
                  <a:ext uri="{FF2B5EF4-FFF2-40B4-BE49-F238E27FC236}">
                    <a16:creationId xmlns:a16="http://schemas.microsoft.com/office/drawing/2014/main" id="{C81FEC0B-7BBA-AD62-E706-D088A4F19F26}"/>
                  </a:ext>
                </a:extLst>
              </p:cNvPr>
              <p:cNvSpPr/>
              <p:nvPr/>
            </p:nvSpPr>
            <p:spPr>
              <a:xfrm rot="18900000">
                <a:off x="4397037" y="5609800"/>
                <a:ext cx="1296977" cy="1296977"/>
              </a:xfrm>
              <a:prstGeom prst="arc">
                <a:avLst>
                  <a:gd name="adj1" fmla="val 16200000"/>
                  <a:gd name="adj2" fmla="val 38387"/>
                </a:avLst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sp>
            <p:nvSpPr>
              <p:cNvPr id="10" name="Kaari 9">
                <a:extLst>
                  <a:ext uri="{FF2B5EF4-FFF2-40B4-BE49-F238E27FC236}">
                    <a16:creationId xmlns:a16="http://schemas.microsoft.com/office/drawing/2014/main" id="{E24E1C42-7F05-A3F6-3FB9-2EFDEEB4E5BA}"/>
                  </a:ext>
                </a:extLst>
              </p:cNvPr>
              <p:cNvSpPr/>
              <p:nvPr/>
            </p:nvSpPr>
            <p:spPr>
              <a:xfrm rot="2700000" flipV="1">
                <a:off x="4407793" y="5384800"/>
                <a:ext cx="1296977" cy="1296977"/>
              </a:xfrm>
              <a:prstGeom prst="arc">
                <a:avLst>
                  <a:gd name="adj1" fmla="val 16200000"/>
                  <a:gd name="adj2" fmla="val 38387"/>
                </a:avLst>
              </a:prstGeom>
              <a:ln w="19050"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</p:grp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4F9663EA-2C33-B356-737A-645BF9A6C4CD}"/>
                </a:ext>
              </a:extLst>
            </p:cNvPr>
            <p:cNvSpPr/>
            <p:nvPr/>
          </p:nvSpPr>
          <p:spPr>
            <a:xfrm>
              <a:off x="5279226" y="5811733"/>
              <a:ext cx="25917" cy="259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sz="2200" err="1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EEFA7374-0AD1-7CD4-8532-E0CA0D41BD67}"/>
                </a:ext>
              </a:extLst>
            </p:cNvPr>
            <p:cNvSpPr/>
            <p:nvPr/>
          </p:nvSpPr>
          <p:spPr>
            <a:xfrm>
              <a:off x="5279226" y="5886640"/>
              <a:ext cx="25917" cy="259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sz="2200" err="1"/>
            </a:p>
          </p:txBody>
        </p:sp>
      </p:grpSp>
    </p:spTree>
    <p:extLst>
      <p:ext uri="{BB962C8B-B14F-4D97-AF65-F5344CB8AC3E}">
        <p14:creationId xmlns:p14="http://schemas.microsoft.com/office/powerpoint/2010/main" val="225870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4F98B5CB-56DA-79EE-57C2-C90514A83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7453783">
            <a:off x="7384043" y="1839589"/>
            <a:ext cx="4446379" cy="4098500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A5C5898-F0CA-0810-3EA1-95AF23A275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3999" y="324668"/>
            <a:ext cx="10865743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sv-FI" sz="3600" dirty="0">
                <a:solidFill>
                  <a:schemeClr val="accent1"/>
                </a:solidFill>
              </a:rPr>
              <a:t>Suomi.fi-meddelanden kan användas för en närståendes räkning genom 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Suomi.fi-</a:t>
            </a:r>
            <a:r>
              <a:rPr kumimoji="0" lang="fi-FI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fullmakter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865AAF-7B1C-4A4F-70EC-161C2F76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1" y="1692000"/>
            <a:ext cx="7029676" cy="46080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spcAft>
                <a:spcPts val="800"/>
              </a:spcAft>
              <a:buNone/>
              <a:defRPr/>
            </a:pPr>
            <a:r>
              <a:rPr lang="sv-FI" sz="2000" dirty="0">
                <a:solidFill>
                  <a:schemeClr val="accent1"/>
                </a:solidFill>
              </a:rPr>
              <a:t>Suomi.fi-meddelanden kan användas för någon annans räkning genom att ge en närstående en officiell fullmakt. I denna digitala fullmakt väljer du om fullmaktstagare endast kan läsa eller även radera meddelanden.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sv-FI" sz="1900" b="1" dirty="0">
                <a:solidFill>
                  <a:schemeClr val="accent1"/>
                </a:solidFill>
              </a:rPr>
              <a:t>Att själv ge en fullmakt:</a:t>
            </a:r>
          </a:p>
          <a:p>
            <a:pPr marL="285750" indent="-285750">
              <a:spcAft>
                <a:spcPts val="800"/>
              </a:spcAft>
            </a:pPr>
            <a:r>
              <a:rPr lang="sv-FI" sz="2000" dirty="0">
                <a:solidFill>
                  <a:schemeClr val="accent1"/>
                </a:solidFill>
              </a:rPr>
              <a:t>Om ni båda har verktyg för stark autentisering kan ni göra fullmakten själva.</a:t>
            </a:r>
          </a:p>
          <a:p>
            <a:pPr marL="285750" indent="-285750">
              <a:spcAft>
                <a:spcPts val="800"/>
              </a:spcAft>
            </a:pPr>
            <a:r>
              <a:rPr lang="sv-FI" sz="2000" dirty="0">
                <a:solidFill>
                  <a:schemeClr val="accent1"/>
                </a:solidFill>
              </a:rPr>
              <a:t>Fullmakten skapas på adressen </a:t>
            </a:r>
            <a:r>
              <a:rPr lang="sv-FI" sz="2000" b="1" dirty="0">
                <a:solidFill>
                  <a:schemeClr val="accent1"/>
                </a:solidFill>
              </a:rPr>
              <a:t>suomi.fi/fullmakter </a:t>
            </a:r>
            <a:r>
              <a:rPr lang="sv-FI" sz="2000" dirty="0">
                <a:solidFill>
                  <a:schemeClr val="accent1"/>
                </a:solidFill>
              </a:rPr>
              <a:t>och den gäller genast.</a:t>
            </a:r>
          </a:p>
          <a:p>
            <a:pPr marL="285750" indent="-285750">
              <a:spcAft>
                <a:spcPts val="1800"/>
              </a:spcAft>
            </a:pPr>
            <a:r>
              <a:rPr lang="sv-FI" sz="2000" dirty="0">
                <a:solidFill>
                  <a:schemeClr val="accent1"/>
                </a:solidFill>
              </a:rPr>
              <a:t>Den ena av er ansöker om fullmakt och den andra beviljar fullmakt.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sv-FI" sz="2000" b="1" dirty="0">
                <a:solidFill>
                  <a:schemeClr val="accent1"/>
                </a:solidFill>
              </a:rPr>
              <a:t>Att ge Suomi.fi-fullmakt vid MDB:s verksamhetsställe:</a:t>
            </a:r>
          </a:p>
          <a:p>
            <a:pPr marL="285750" indent="-285750">
              <a:spcAft>
                <a:spcPts val="800"/>
              </a:spcAft>
            </a:pPr>
            <a:r>
              <a:rPr lang="sv-FI" sz="2000" dirty="0">
                <a:solidFill>
                  <a:schemeClr val="accent1"/>
                </a:solidFill>
              </a:rPr>
              <a:t>Om inte båda har verktyg för stark autentisering kan ni boka tid till MDB:s verksamhetsställe.</a:t>
            </a:r>
          </a:p>
          <a:p>
            <a:pPr marL="285750" indent="-285750">
              <a:spcAft>
                <a:spcPts val="800"/>
              </a:spcAft>
            </a:pPr>
            <a:r>
              <a:rPr lang="sv-FI" sz="2000" dirty="0">
                <a:solidFill>
                  <a:schemeClr val="accent1"/>
                </a:solidFill>
              </a:rPr>
              <a:t>Vid verksamhetsstället gör tjänstemannen fullmakten mellan er.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52963FB-8587-E637-E315-6A24A41FBF20}"/>
              </a:ext>
            </a:extLst>
          </p:cNvPr>
          <p:cNvSpPr txBox="1"/>
          <p:nvPr/>
        </p:nvSpPr>
        <p:spPr>
          <a:xfrm>
            <a:off x="8463521" y="3216552"/>
            <a:ext cx="2795887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</a:pPr>
            <a:r>
              <a:rPr lang="sv-FI" sz="1600" i="1" dirty="0">
                <a:solidFill>
                  <a:schemeClr val="accent1"/>
                </a:solidFill>
              </a:rPr>
              <a:t>OBS! Suomi.fi-meddelanden får under inga omständigheter användas genom att låna en annan persons starka identifieringsverktyg, t.ex. bankkoder.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5FBBD5-0C1B-00ED-6708-ADE41151B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4264" y="21845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B1E78-7133-4F97-DDFC-E82507DB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2C262-651E-D68E-CCCB-2FA00E43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75" y="523895"/>
            <a:ext cx="6127616" cy="1224000"/>
          </a:xfrm>
        </p:spPr>
        <p:txBody>
          <a:bodyPr wrap="square" anchor="ctr">
            <a:noAutofit/>
          </a:bodyPr>
          <a:lstStyle/>
          <a:p>
            <a:r>
              <a:rPr lang="sv-SE" sz="3600" dirty="0">
                <a:solidFill>
                  <a:schemeClr val="accent1"/>
                </a:solidFill>
              </a:rPr>
              <a:t>I april ordnar MDB </a:t>
            </a:r>
            <a:r>
              <a:rPr lang="sv-SE" sz="3600" dirty="0" err="1">
                <a:solidFill>
                  <a:schemeClr val="accent1"/>
                </a:solidFill>
              </a:rPr>
              <a:t>webbinarier</a:t>
            </a:r>
            <a:r>
              <a:rPr lang="sv-SE" sz="3600" dirty="0">
                <a:solidFill>
                  <a:schemeClr val="accent1"/>
                </a:solidFill>
              </a:rPr>
              <a:t> för medborgarna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94468-A999-F158-3BE7-8E570953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52" y="2251636"/>
            <a:ext cx="5465009" cy="4214991"/>
          </a:xfrm>
        </p:spPr>
        <p:txBody>
          <a:bodyPr wrap="square" anchor="t">
            <a:normAutofit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000" b="1" dirty="0">
                <a:solidFill>
                  <a:schemeClr val="accent1"/>
                </a:solidFill>
              </a:rPr>
              <a:t>På </a:t>
            </a:r>
            <a:r>
              <a:rPr lang="sv-SE" sz="2000" b="1" dirty="0" err="1">
                <a:solidFill>
                  <a:schemeClr val="accent1"/>
                </a:solidFill>
              </a:rPr>
              <a:t>webbinarierna</a:t>
            </a:r>
            <a:r>
              <a:rPr lang="sv-SE" sz="2000" b="1" dirty="0">
                <a:solidFill>
                  <a:schemeClr val="accent1"/>
                </a:solidFill>
              </a:rPr>
              <a:t> ska MDB:s experter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537845" indent="-356870">
              <a:spcAft>
                <a:spcPts val="600"/>
              </a:spcAft>
            </a:pPr>
            <a:r>
              <a:rPr lang="sv-SE" sz="1800" dirty="0">
                <a:solidFill>
                  <a:schemeClr val="tx2"/>
                </a:solidFill>
              </a:rPr>
              <a:t>berätta vad digital myndighetspost innebär</a:t>
            </a:r>
          </a:p>
          <a:p>
            <a:pPr marL="537845" indent="-356870">
              <a:spcAft>
                <a:spcPts val="600"/>
              </a:spcAft>
            </a:pPr>
            <a:r>
              <a:rPr lang="sv-SE" sz="1800" dirty="0">
                <a:solidFill>
                  <a:schemeClr val="tx2"/>
                </a:solidFill>
              </a:rPr>
              <a:t>beskriva hur Suomi.fi‑meddelanden används och hur tjänsten tas ur bruk</a:t>
            </a:r>
          </a:p>
          <a:p>
            <a:pPr marL="537845" indent="-356870">
              <a:spcAft>
                <a:spcPts val="600"/>
              </a:spcAft>
            </a:pPr>
            <a:r>
              <a:rPr lang="sv-SE" sz="1800" dirty="0">
                <a:solidFill>
                  <a:schemeClr val="tx2"/>
                </a:solidFill>
              </a:rPr>
              <a:t>svara på publikfrågor.</a:t>
            </a:r>
            <a:endParaRPr lang="en-US" sz="1800" dirty="0">
              <a:solidFill>
                <a:schemeClr val="tx2"/>
              </a:solidFill>
              <a:highlight>
                <a:srgbClr val="FFFFFF"/>
              </a:highlight>
            </a:endParaRPr>
          </a:p>
          <a:p>
            <a:pPr marL="0" indent="0" fontAlgn="base">
              <a:buNone/>
            </a:pPr>
            <a:r>
              <a:rPr lang="sv-SE" sz="2000" dirty="0">
                <a:solidFill>
                  <a:schemeClr val="tx2"/>
                </a:solidFill>
              </a:rPr>
              <a:t>Det finskspråkiga </a:t>
            </a:r>
            <a:r>
              <a:rPr lang="sv-SE" sz="2000" dirty="0" err="1">
                <a:solidFill>
                  <a:schemeClr val="tx2"/>
                </a:solidFill>
              </a:rPr>
              <a:t>webbinariet</a:t>
            </a:r>
            <a:r>
              <a:rPr lang="sv-SE" sz="2000" dirty="0">
                <a:solidFill>
                  <a:schemeClr val="tx2"/>
                </a:solidFill>
              </a:rPr>
              <a:t> på torsdag 9.4.2026 kan också ses live på </a:t>
            </a:r>
            <a:r>
              <a:rPr lang="sv-SE" sz="2000" dirty="0" err="1">
                <a:solidFill>
                  <a:schemeClr val="tx2"/>
                </a:solidFill>
              </a:rPr>
              <a:t>Yle</a:t>
            </a:r>
            <a:r>
              <a:rPr lang="sv-SE" sz="2000" dirty="0">
                <a:solidFill>
                  <a:schemeClr val="tx2"/>
                </a:solidFill>
              </a:rPr>
              <a:t> Arenan. Inspelningen finns tillgänglig i tjänsten i 30 dagar.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" name="Suorakulmio 12">
            <a:extLst>
              <a:ext uri="{FF2B5EF4-FFF2-40B4-BE49-F238E27FC236}">
                <a16:creationId xmlns:a16="http://schemas.microsoft.com/office/drawing/2014/main" id="{DFD58904-3B72-FE49-8128-FEF27755BEFC}"/>
              </a:ext>
            </a:extLst>
          </p:cNvPr>
          <p:cNvSpPr/>
          <p:nvPr/>
        </p:nvSpPr>
        <p:spPr>
          <a:xfrm>
            <a:off x="6718852" y="0"/>
            <a:ext cx="4607340" cy="6858000"/>
          </a:xfrm>
          <a:prstGeom prst="rect">
            <a:avLst/>
          </a:prstGeom>
          <a:solidFill>
            <a:srgbClr val="DAF6F5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0" tIns="540000" rIns="360000" bIns="45720" rtlCol="0" anchor="t"/>
          <a:lstStyle/>
          <a:p>
            <a:pPr>
              <a:spcAft>
                <a:spcPts val="1200"/>
              </a:spcAft>
              <a:defRPr/>
            </a:pPr>
            <a:endParaRPr lang="fi-FI" sz="2000" b="1" dirty="0">
              <a:solidFill>
                <a:schemeClr val="accent1"/>
              </a:solidFill>
              <a:latin typeface="Arial" panose="020B0604020202020204"/>
            </a:endParaRPr>
          </a:p>
          <a:p>
            <a:pPr>
              <a:spcAft>
                <a:spcPts val="1200"/>
              </a:spcAft>
              <a:defRPr/>
            </a:pPr>
            <a:endParaRPr lang="fi-FI" sz="2000" b="1" dirty="0">
              <a:solidFill>
                <a:schemeClr val="accent1"/>
              </a:solidFill>
              <a:latin typeface="Arial" panose="020B0604020202020204"/>
            </a:endParaRPr>
          </a:p>
          <a:p>
            <a:pPr>
              <a:spcAft>
                <a:spcPts val="1200"/>
              </a:spcAft>
              <a:defRPr/>
            </a:pPr>
            <a:endParaRPr lang="fi-FI" sz="2000" b="1" dirty="0">
              <a:solidFill>
                <a:schemeClr val="accent1"/>
              </a:solidFill>
              <a:latin typeface="Arial" panose="020B0604020202020204"/>
            </a:endParaRPr>
          </a:p>
          <a:p>
            <a:pPr>
              <a:spcAft>
                <a:spcPts val="1200"/>
              </a:spcAft>
              <a:defRPr/>
            </a:pPr>
            <a:br>
              <a:rPr lang="fi-FI" sz="2000" b="1" dirty="0">
                <a:solidFill>
                  <a:schemeClr val="accent1"/>
                </a:solidFill>
              </a:rPr>
            </a:br>
            <a:r>
              <a:rPr lang="fi-FI" sz="2000" b="1" dirty="0" err="1">
                <a:solidFill>
                  <a:schemeClr val="accent1"/>
                </a:solidFill>
              </a:rPr>
              <a:t>Tidpunkter</a:t>
            </a:r>
            <a:r>
              <a:rPr lang="fi-FI" sz="2000" b="1" dirty="0">
                <a:solidFill>
                  <a:schemeClr val="accent1"/>
                </a:solidFill>
              </a:rPr>
              <a:t> för </a:t>
            </a:r>
            <a:r>
              <a:rPr lang="fi-FI" sz="2000" b="1" dirty="0" err="1">
                <a:solidFill>
                  <a:schemeClr val="accent1"/>
                </a:solidFill>
              </a:rPr>
              <a:t>webbinarierna</a:t>
            </a:r>
            <a:endParaRPr lang="fi-FI" sz="2000" b="1" dirty="0">
              <a:solidFill>
                <a:schemeClr val="accent1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sv-SE" b="1" dirty="0">
                <a:solidFill>
                  <a:schemeClr val="accent1"/>
                </a:solidFill>
              </a:rPr>
              <a:t>to 9.4. kl. 10 </a:t>
            </a:r>
            <a:r>
              <a:rPr lang="sv-SE" dirty="0">
                <a:solidFill>
                  <a:schemeClr val="accent1"/>
                </a:solidFill>
              </a:rPr>
              <a:t>(på finska)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b="1" dirty="0">
                <a:solidFill>
                  <a:schemeClr val="accent1"/>
                </a:solidFill>
              </a:rPr>
              <a:t>må 13.4. kl. 10 </a:t>
            </a:r>
            <a:r>
              <a:rPr lang="sv-SE" dirty="0">
                <a:solidFill>
                  <a:schemeClr val="accent1"/>
                </a:solidFill>
              </a:rPr>
              <a:t>(på svenska)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b="1" dirty="0">
                <a:solidFill>
                  <a:schemeClr val="accent1"/>
                </a:solidFill>
              </a:rPr>
              <a:t>må 13.4. kl. 13 </a:t>
            </a:r>
            <a:r>
              <a:rPr lang="sv-SE" dirty="0">
                <a:solidFill>
                  <a:schemeClr val="accent1"/>
                </a:solidFill>
              </a:rPr>
              <a:t>(på engelska)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b="1" dirty="0">
                <a:solidFill>
                  <a:schemeClr val="accent1"/>
                </a:solidFill>
              </a:rPr>
              <a:t>to 16.4. kl. 13 </a:t>
            </a:r>
            <a:r>
              <a:rPr lang="sv-SE" dirty="0">
                <a:solidFill>
                  <a:schemeClr val="accent1"/>
                </a:solidFill>
              </a:rPr>
              <a:t>(på finska)</a:t>
            </a:r>
          </a:p>
          <a:p>
            <a:pPr>
              <a:spcAft>
                <a:spcPts val="1200"/>
              </a:spcAft>
              <a:defRPr/>
            </a:pPr>
            <a:r>
              <a:rPr lang="sv-SE" dirty="0">
                <a:solidFill>
                  <a:schemeClr val="accent1"/>
                </a:solidFill>
              </a:rPr>
              <a:t>Anmälningslänkar finns på MDB:s webbplats </a:t>
            </a:r>
            <a:r>
              <a:rPr lang="sv-SE" b="1" dirty="0">
                <a:solidFill>
                  <a:schemeClr val="accent1"/>
                </a:solidFill>
              </a:rPr>
              <a:t>dvv.fi/</a:t>
            </a:r>
            <a:r>
              <a:rPr lang="sv-SE" b="1" dirty="0" err="1">
                <a:solidFill>
                  <a:schemeClr val="accent1"/>
                </a:solidFill>
              </a:rPr>
              <a:t>tapahtumat</a:t>
            </a:r>
            <a:endParaRPr lang="sv-SE" b="1" dirty="0">
              <a:solidFill>
                <a:schemeClr val="accent1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sv-SE" dirty="0" err="1">
                <a:solidFill>
                  <a:schemeClr val="accent1"/>
                </a:solidFill>
              </a:rPr>
              <a:t>Webbinarierna</a:t>
            </a:r>
            <a:r>
              <a:rPr lang="sv-SE" dirty="0">
                <a:solidFill>
                  <a:schemeClr val="accent1"/>
                </a:solidFill>
              </a:rPr>
              <a:t> spelas in. En länk till inspelningen skickas till dem som anmält sig och delas även via myndighetens kommunikationskanaler.</a:t>
            </a:r>
          </a:p>
          <a:p>
            <a:pPr marL="0" marR="0" lvl="0" indent="0" algn="ctr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9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2C61257-AEDE-A62F-0B54-4AB8844E27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4000" y="-1224000"/>
            <a:ext cx="10260000" cy="122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Avslutningsbild</a:t>
            </a:r>
            <a:endParaRPr lang="fi-FI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95AA03-E77A-48B7-A760-A6FA47140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731D7-63D0-4C91-AF44-68EB4D461570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A46A82-D4BF-4AAA-A55C-B866ABE71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D658B6-901E-4DC3-8BE8-B1C22EE8A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16A4-0EFA-4E1D-957F-65BF0187D28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4">
            <a:extLst>
              <a:ext uri="{FF2B5EF4-FFF2-40B4-BE49-F238E27FC236}">
                <a16:creationId xmlns:a16="http://schemas.microsoft.com/office/drawing/2014/main" id="{F5202633-44AE-A490-4F27-60F973F296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037" y="327148"/>
            <a:ext cx="6857055" cy="1624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Vad är digital myndighetskommunikation?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6460E-8BF6-A2F0-885F-14390A05DCCB}"/>
              </a:ext>
            </a:extLst>
          </p:cNvPr>
          <p:cNvSpPr txBox="1">
            <a:spLocks/>
          </p:cNvSpPr>
          <p:nvPr/>
        </p:nvSpPr>
        <p:spPr>
          <a:xfrm>
            <a:off x="681037" y="2278309"/>
            <a:ext cx="5629599" cy="4043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Lagstiftningen ändras: för personer som använder digitala tjänster </a:t>
            </a:r>
            <a:r>
              <a:rPr kumimoji="0" lang="sv-FI" sz="24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blir myndighetskommunikationen i första hand digital</a:t>
            </a:r>
            <a:r>
              <a:rPr kumimoji="0" lang="sv-FI" sz="24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dirty="0">
              <a:solidFill>
                <a:srgbClr val="003479"/>
              </a:solidFill>
              <a:latin typeface="Arial" panose="020B0604020202020204"/>
            </a:endParaRPr>
          </a:p>
          <a:p>
            <a:pPr lvl="0">
              <a:defRPr/>
            </a:pPr>
            <a:r>
              <a:rPr lang="sv-SE" sz="2400" dirty="0">
                <a:solidFill>
                  <a:srgbClr val="003479"/>
                </a:solidFill>
              </a:rPr>
              <a:t>Myndighetsposten levereras till </a:t>
            </a:r>
            <a:r>
              <a:rPr lang="sv-SE" sz="2400" b="1" dirty="0">
                <a:solidFill>
                  <a:srgbClr val="003479"/>
                </a:solidFill>
              </a:rPr>
              <a:t>Suomi.fi-meddelanden</a:t>
            </a:r>
            <a:r>
              <a:rPr lang="sv-SE" sz="2400" dirty="0">
                <a:solidFill>
                  <a:srgbClr val="003479"/>
                </a:solidFill>
              </a:rPr>
              <a:t>, myndigheternas datasäkra elektroniska postlåda.</a:t>
            </a:r>
            <a:endParaRPr lang="fi-FI" sz="2400" dirty="0">
              <a:solidFill>
                <a:srgbClr val="003479"/>
              </a:solidFill>
            </a:endParaRPr>
          </a:p>
        </p:txBody>
      </p:sp>
      <p:pic>
        <p:nvPicPr>
          <p:cNvPr id="7" name="Kuva 6" descr="En person håller en smarttelefon i handen, där webbläsaren visar Suomi.fi-meddelandens digitala brevlåda.">
            <a:extLst>
              <a:ext uri="{FF2B5EF4-FFF2-40B4-BE49-F238E27FC236}">
                <a16:creationId xmlns:a16="http://schemas.microsoft.com/office/drawing/2014/main" id="{222BB9CD-7A6B-1670-0F81-542AA02A8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092" y="0"/>
            <a:ext cx="528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24FC482-E92D-8778-AE92-01004C82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81" y="1727214"/>
            <a:ext cx="6107288" cy="43124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v-SE" sz="2000" b="1" dirty="0">
                <a:solidFill>
                  <a:srgbClr val="003479"/>
                </a:solidFill>
                <a:cs typeface="Arial"/>
              </a:rPr>
              <a:t>Myndighetsposten kommer att levereras i fortsättningen digitalt till alla som använder myndigheternas elektroniska tjänster.</a:t>
            </a:r>
            <a:endParaRPr lang="fi-FI" sz="2000" b="1" dirty="0">
              <a:solidFill>
                <a:srgbClr val="003479"/>
              </a:solidFill>
              <a:cs typeface="Arial"/>
            </a:endParaRPr>
          </a:p>
          <a:p>
            <a:pPr marL="285750" indent="-285750">
              <a:spcAft>
                <a:spcPts val="1200"/>
              </a:spcAft>
              <a:buClrTx/>
              <a:buSzTx/>
            </a:pPr>
            <a:r>
              <a:rPr lang="fi-FI" sz="2000" b="1" dirty="0" err="1">
                <a:solidFill>
                  <a:srgbClr val="003479"/>
                </a:solidFill>
              </a:rPr>
              <a:t>Från</a:t>
            </a:r>
            <a:r>
              <a:rPr lang="fi-FI" sz="2000" b="1" dirty="0">
                <a:solidFill>
                  <a:srgbClr val="003479"/>
                </a:solidFill>
              </a:rPr>
              <a:t> </a:t>
            </a:r>
            <a:r>
              <a:rPr lang="fi-FI" sz="2000" b="1" dirty="0" err="1">
                <a:solidFill>
                  <a:srgbClr val="003479"/>
                </a:solidFill>
              </a:rPr>
              <a:t>och</a:t>
            </a:r>
            <a:r>
              <a:rPr lang="fi-FI" sz="2000" b="1" dirty="0">
                <a:solidFill>
                  <a:srgbClr val="003479"/>
                </a:solidFill>
              </a:rPr>
              <a:t> </a:t>
            </a:r>
            <a:r>
              <a:rPr lang="fi-FI" sz="2000" b="1" dirty="0" err="1">
                <a:solidFill>
                  <a:srgbClr val="003479"/>
                </a:solidFill>
              </a:rPr>
              <a:t>med</a:t>
            </a:r>
            <a:r>
              <a:rPr lang="fi-FI" sz="2000" b="1" dirty="0">
                <a:solidFill>
                  <a:srgbClr val="003479"/>
                </a:solidFill>
              </a:rPr>
              <a:t> </a:t>
            </a:r>
            <a:r>
              <a:rPr lang="fi-FI" sz="2000" b="1" dirty="0" err="1">
                <a:solidFill>
                  <a:srgbClr val="003479"/>
                </a:solidFill>
              </a:rPr>
              <a:t>våren</a:t>
            </a:r>
            <a:r>
              <a:rPr lang="fi-FI" sz="2000" b="1" dirty="0">
                <a:solidFill>
                  <a:srgbClr val="003479"/>
                </a:solidFill>
              </a:rPr>
              <a:t> 2025 </a:t>
            </a:r>
            <a:r>
              <a:rPr lang="fi-FI" sz="2000" dirty="0" err="1">
                <a:solidFill>
                  <a:srgbClr val="003479"/>
                </a:solidFill>
              </a:rPr>
              <a:t>har</a:t>
            </a:r>
            <a:r>
              <a:rPr lang="fi-FI" sz="2000" b="1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personer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som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identifierat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sig</a:t>
            </a:r>
            <a:r>
              <a:rPr lang="fi-FI" sz="2000" dirty="0">
                <a:solidFill>
                  <a:srgbClr val="003479"/>
                </a:solidFill>
              </a:rPr>
              <a:t> i e-</a:t>
            </a:r>
            <a:r>
              <a:rPr lang="fi-FI" sz="2000" dirty="0" err="1">
                <a:solidFill>
                  <a:srgbClr val="003479"/>
                </a:solidFill>
              </a:rPr>
              <a:t>tjänster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fått</a:t>
            </a:r>
            <a:r>
              <a:rPr lang="fi-FI" sz="2000" dirty="0">
                <a:solidFill>
                  <a:srgbClr val="003479"/>
                </a:solidFill>
              </a:rPr>
              <a:t> ett </a:t>
            </a:r>
            <a:r>
              <a:rPr lang="fi-FI" sz="2000" dirty="0" err="1">
                <a:solidFill>
                  <a:srgbClr val="003479"/>
                </a:solidFill>
              </a:rPr>
              <a:t>förslag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om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att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ta</a:t>
            </a:r>
            <a:r>
              <a:rPr lang="fi-FI" sz="2000" dirty="0">
                <a:solidFill>
                  <a:srgbClr val="003479"/>
                </a:solidFill>
              </a:rPr>
              <a:t> i </a:t>
            </a:r>
            <a:r>
              <a:rPr lang="fi-FI" sz="2000" dirty="0" err="1">
                <a:solidFill>
                  <a:srgbClr val="003479"/>
                </a:solidFill>
              </a:rPr>
              <a:t>bruk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elektroniska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meddelanden</a:t>
            </a:r>
            <a:r>
              <a:rPr lang="fi-FI" sz="2000" dirty="0">
                <a:solidFill>
                  <a:srgbClr val="003479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ClrTx/>
              <a:buSzTx/>
            </a:pPr>
            <a:r>
              <a:rPr lang="sv-SE" sz="2000" b="1" dirty="0">
                <a:solidFill>
                  <a:schemeClr val="tx2"/>
                </a:solidFill>
              </a:rPr>
              <a:t>Från och med den 14 april 2026, </a:t>
            </a:r>
            <a:r>
              <a:rPr lang="sv-SE" sz="2000" dirty="0">
                <a:solidFill>
                  <a:schemeClr val="tx2"/>
                </a:solidFill>
              </a:rPr>
              <a:t>när lagstiftningen om i första hand digital myndighetspost träder i kraft, Suomi.fi-meddelanden tas i bruk vid identifiering, utan separat samtycke.</a:t>
            </a:r>
          </a:p>
          <a:p>
            <a:pPr marL="0" indent="0">
              <a:spcAft>
                <a:spcPts val="1200"/>
              </a:spcAft>
              <a:buClrTx/>
              <a:buSzTx/>
              <a:buNone/>
            </a:pPr>
            <a:r>
              <a:rPr lang="sv-SE" sz="2000" b="1" dirty="0">
                <a:solidFill>
                  <a:schemeClr val="tx2"/>
                </a:solidFill>
              </a:rPr>
              <a:t>Senare kommer </a:t>
            </a:r>
            <a:r>
              <a:rPr lang="sv-SE" sz="2000" dirty="0">
                <a:solidFill>
                  <a:schemeClr val="tx2"/>
                </a:solidFill>
              </a:rPr>
              <a:t>det att bli möjligt att välja via vilken digital posttjänst de vill läsa myndighetspost.</a:t>
            </a:r>
          </a:p>
        </p:txBody>
      </p:sp>
      <p:sp>
        <p:nvSpPr>
          <p:cNvPr id="39" name="Otsikko 4">
            <a:extLst>
              <a:ext uri="{FF2B5EF4-FFF2-40B4-BE49-F238E27FC236}">
                <a16:creationId xmlns:a16="http://schemas.microsoft.com/office/drawing/2014/main" id="{D166CF57-3431-B5E4-6ED3-1FC74059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2" y="732252"/>
            <a:ext cx="7521790" cy="1005913"/>
          </a:xfrm>
        </p:spPr>
        <p:txBody>
          <a:bodyPr anchor="t">
            <a:noAutofit/>
          </a:bodyPr>
          <a:lstStyle/>
          <a:p>
            <a:r>
              <a:rPr lang="fi-FI" dirty="0" err="1">
                <a:solidFill>
                  <a:schemeClr val="tx2"/>
                </a:solidFill>
              </a:rPr>
              <a:t>Vad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förändras</a:t>
            </a:r>
            <a:r>
              <a:rPr lang="fi-FI" dirty="0">
                <a:solidFill>
                  <a:schemeClr val="tx2"/>
                </a:solidFill>
              </a:rPr>
              <a:t> i 14 </a:t>
            </a:r>
            <a:r>
              <a:rPr lang="fi-FI" dirty="0" err="1">
                <a:solidFill>
                  <a:schemeClr val="tx2"/>
                </a:solidFill>
              </a:rPr>
              <a:t>april</a:t>
            </a:r>
            <a:r>
              <a:rPr lang="fi-FI" dirty="0">
                <a:solidFill>
                  <a:schemeClr val="tx2"/>
                </a:solidFill>
              </a:rPr>
              <a:t> 2026?</a:t>
            </a:r>
            <a:br>
              <a:rPr lang="fi-FI" dirty="0">
                <a:solidFill>
                  <a:schemeClr val="tx2"/>
                </a:solidFill>
              </a:rPr>
            </a:br>
            <a:endParaRPr lang="fi-FI" dirty="0">
              <a:solidFill>
                <a:schemeClr val="tx2"/>
              </a:solidFill>
              <a:cs typeface="Arial"/>
            </a:endParaRPr>
          </a:p>
        </p:txBody>
      </p:sp>
      <p:grpSp>
        <p:nvGrpSpPr>
          <p:cNvPr id="33" name="Ryhmä 32" descr="Kuvituskuva. Postilaatikkosymboli, josta on nuoli älypuhelinsymboliin.">
            <a:extLst>
              <a:ext uri="{FF2B5EF4-FFF2-40B4-BE49-F238E27FC236}">
                <a16:creationId xmlns:a16="http://schemas.microsoft.com/office/drawing/2014/main" id="{63BF20E5-5911-DD46-D88B-C5EF7CF18996}"/>
              </a:ext>
            </a:extLst>
          </p:cNvPr>
          <p:cNvGrpSpPr/>
          <p:nvPr/>
        </p:nvGrpSpPr>
        <p:grpSpPr>
          <a:xfrm>
            <a:off x="6872984" y="1497312"/>
            <a:ext cx="4357958" cy="4352861"/>
            <a:chOff x="6734785" y="1466428"/>
            <a:chExt cx="4357958" cy="4352861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650D960A-2EAD-67A2-9FDD-A6358C4818FF}"/>
                </a:ext>
              </a:extLst>
            </p:cNvPr>
            <p:cNvSpPr>
              <a:spLocks/>
            </p:cNvSpPr>
            <p:nvPr/>
          </p:nvSpPr>
          <p:spPr>
            <a:xfrm rot="17453783">
              <a:off x="6737333" y="1463880"/>
              <a:ext cx="4352861" cy="4357958"/>
            </a:xfrm>
            <a:custGeom>
              <a:avLst/>
              <a:gdLst>
                <a:gd name="connsiteX0" fmla="*/ 1744341 w 2975315"/>
                <a:gd name="connsiteY0" fmla="*/ 68989 h 2669455"/>
                <a:gd name="connsiteX1" fmla="*/ 29841 w 2975315"/>
                <a:gd name="connsiteY1" fmla="*/ 1392964 h 2669455"/>
                <a:gd name="connsiteX2" fmla="*/ 753741 w 2975315"/>
                <a:gd name="connsiteY2" fmla="*/ 2345464 h 2669455"/>
                <a:gd name="connsiteX3" fmla="*/ 2011041 w 2975315"/>
                <a:gd name="connsiteY3" fmla="*/ 2669314 h 2669455"/>
                <a:gd name="connsiteX4" fmla="*/ 2801616 w 2975315"/>
                <a:gd name="connsiteY4" fmla="*/ 2316889 h 2669455"/>
                <a:gd name="connsiteX5" fmla="*/ 2944491 w 2975315"/>
                <a:gd name="connsiteY5" fmla="*/ 1088164 h 2669455"/>
                <a:gd name="connsiteX6" fmla="*/ 2363466 w 2975315"/>
                <a:gd name="connsiteY6" fmla="*/ 278539 h 2669455"/>
                <a:gd name="connsiteX7" fmla="*/ 1744341 w 2975315"/>
                <a:gd name="connsiteY7" fmla="*/ 68989 h 2669455"/>
                <a:gd name="connsiteX0" fmla="*/ 1396426 w 2960775"/>
                <a:gd name="connsiteY0" fmla="*/ 85053 h 2599794"/>
                <a:gd name="connsiteX1" fmla="*/ 15301 w 2960775"/>
                <a:gd name="connsiteY1" fmla="*/ 1323303 h 2599794"/>
                <a:gd name="connsiteX2" fmla="*/ 739201 w 2960775"/>
                <a:gd name="connsiteY2" fmla="*/ 2275803 h 2599794"/>
                <a:gd name="connsiteX3" fmla="*/ 1996501 w 2960775"/>
                <a:gd name="connsiteY3" fmla="*/ 2599653 h 2599794"/>
                <a:gd name="connsiteX4" fmla="*/ 2787076 w 2960775"/>
                <a:gd name="connsiteY4" fmla="*/ 2247228 h 2599794"/>
                <a:gd name="connsiteX5" fmla="*/ 2929951 w 2960775"/>
                <a:gd name="connsiteY5" fmla="*/ 1018503 h 2599794"/>
                <a:gd name="connsiteX6" fmla="*/ 2348926 w 2960775"/>
                <a:gd name="connsiteY6" fmla="*/ 208878 h 2599794"/>
                <a:gd name="connsiteX7" fmla="*/ 1396426 w 2960775"/>
                <a:gd name="connsiteY7" fmla="*/ 85053 h 2599794"/>
                <a:gd name="connsiteX0" fmla="*/ 1401079 w 2965428"/>
                <a:gd name="connsiteY0" fmla="*/ 85053 h 2599794"/>
                <a:gd name="connsiteX1" fmla="*/ 19954 w 2965428"/>
                <a:gd name="connsiteY1" fmla="*/ 1323303 h 2599794"/>
                <a:gd name="connsiteX2" fmla="*/ 743854 w 2965428"/>
                <a:gd name="connsiteY2" fmla="*/ 2275803 h 2599794"/>
                <a:gd name="connsiteX3" fmla="*/ 2001154 w 2965428"/>
                <a:gd name="connsiteY3" fmla="*/ 2599653 h 2599794"/>
                <a:gd name="connsiteX4" fmla="*/ 2791729 w 2965428"/>
                <a:gd name="connsiteY4" fmla="*/ 2247228 h 2599794"/>
                <a:gd name="connsiteX5" fmla="*/ 2934604 w 2965428"/>
                <a:gd name="connsiteY5" fmla="*/ 1018503 h 2599794"/>
                <a:gd name="connsiteX6" fmla="*/ 2353579 w 2965428"/>
                <a:gd name="connsiteY6" fmla="*/ 208878 h 2599794"/>
                <a:gd name="connsiteX7" fmla="*/ 1401079 w 2965428"/>
                <a:gd name="connsiteY7" fmla="*/ 85053 h 2599794"/>
                <a:gd name="connsiteX0" fmla="*/ 1262819 w 2827168"/>
                <a:gd name="connsiteY0" fmla="*/ 85053 h 2599794"/>
                <a:gd name="connsiteX1" fmla="*/ 24569 w 2827168"/>
                <a:gd name="connsiteY1" fmla="*/ 1323303 h 2599794"/>
                <a:gd name="connsiteX2" fmla="*/ 605594 w 2827168"/>
                <a:gd name="connsiteY2" fmla="*/ 2275803 h 2599794"/>
                <a:gd name="connsiteX3" fmla="*/ 1862894 w 2827168"/>
                <a:gd name="connsiteY3" fmla="*/ 2599653 h 2599794"/>
                <a:gd name="connsiteX4" fmla="*/ 2653469 w 2827168"/>
                <a:gd name="connsiteY4" fmla="*/ 2247228 h 2599794"/>
                <a:gd name="connsiteX5" fmla="*/ 2796344 w 2827168"/>
                <a:gd name="connsiteY5" fmla="*/ 1018503 h 2599794"/>
                <a:gd name="connsiteX6" fmla="*/ 2215319 w 2827168"/>
                <a:gd name="connsiteY6" fmla="*/ 208878 h 2599794"/>
                <a:gd name="connsiteX7" fmla="*/ 1262819 w 2827168"/>
                <a:gd name="connsiteY7" fmla="*/ 85053 h 2599794"/>
                <a:gd name="connsiteX0" fmla="*/ 1238270 w 2802619"/>
                <a:gd name="connsiteY0" fmla="*/ 85053 h 2599794"/>
                <a:gd name="connsiteX1" fmla="*/ 20 w 2802619"/>
                <a:gd name="connsiteY1" fmla="*/ 1323303 h 2599794"/>
                <a:gd name="connsiteX2" fmla="*/ 581045 w 2802619"/>
                <a:gd name="connsiteY2" fmla="*/ 2275803 h 2599794"/>
                <a:gd name="connsiteX3" fmla="*/ 1838345 w 2802619"/>
                <a:gd name="connsiteY3" fmla="*/ 2599653 h 2599794"/>
                <a:gd name="connsiteX4" fmla="*/ 2628920 w 2802619"/>
                <a:gd name="connsiteY4" fmla="*/ 2247228 h 2599794"/>
                <a:gd name="connsiteX5" fmla="*/ 2771795 w 2802619"/>
                <a:gd name="connsiteY5" fmla="*/ 1018503 h 2599794"/>
                <a:gd name="connsiteX6" fmla="*/ 2190770 w 2802619"/>
                <a:gd name="connsiteY6" fmla="*/ 208878 h 2599794"/>
                <a:gd name="connsiteX7" fmla="*/ 1238270 w 2802619"/>
                <a:gd name="connsiteY7" fmla="*/ 85053 h 2599794"/>
                <a:gd name="connsiteX0" fmla="*/ 1238270 w 2802619"/>
                <a:gd name="connsiteY0" fmla="*/ 85053 h 2599856"/>
                <a:gd name="connsiteX1" fmla="*/ 20 w 2802619"/>
                <a:gd name="connsiteY1" fmla="*/ 1323303 h 2599856"/>
                <a:gd name="connsiteX2" fmla="*/ 581045 w 2802619"/>
                <a:gd name="connsiteY2" fmla="*/ 2275803 h 2599856"/>
                <a:gd name="connsiteX3" fmla="*/ 1838345 w 2802619"/>
                <a:gd name="connsiteY3" fmla="*/ 2599653 h 2599856"/>
                <a:gd name="connsiteX4" fmla="*/ 2628920 w 2802619"/>
                <a:gd name="connsiteY4" fmla="*/ 2247228 h 2599856"/>
                <a:gd name="connsiteX5" fmla="*/ 2771795 w 2802619"/>
                <a:gd name="connsiteY5" fmla="*/ 1018503 h 2599856"/>
                <a:gd name="connsiteX6" fmla="*/ 2190770 w 2802619"/>
                <a:gd name="connsiteY6" fmla="*/ 208878 h 2599856"/>
                <a:gd name="connsiteX7" fmla="*/ 1238270 w 2802619"/>
                <a:gd name="connsiteY7" fmla="*/ 85053 h 2599856"/>
                <a:gd name="connsiteX0" fmla="*/ 1238270 w 2802619"/>
                <a:gd name="connsiteY0" fmla="*/ 85053 h 2601138"/>
                <a:gd name="connsiteX1" fmla="*/ 20 w 2802619"/>
                <a:gd name="connsiteY1" fmla="*/ 1323303 h 2601138"/>
                <a:gd name="connsiteX2" fmla="*/ 581045 w 2802619"/>
                <a:gd name="connsiteY2" fmla="*/ 2275803 h 2601138"/>
                <a:gd name="connsiteX3" fmla="*/ 1838345 w 2802619"/>
                <a:gd name="connsiteY3" fmla="*/ 2599653 h 2601138"/>
                <a:gd name="connsiteX4" fmla="*/ 2628920 w 2802619"/>
                <a:gd name="connsiteY4" fmla="*/ 2247228 h 2601138"/>
                <a:gd name="connsiteX5" fmla="*/ 2771795 w 2802619"/>
                <a:gd name="connsiteY5" fmla="*/ 1018503 h 2601138"/>
                <a:gd name="connsiteX6" fmla="*/ 2190770 w 2802619"/>
                <a:gd name="connsiteY6" fmla="*/ 208878 h 2601138"/>
                <a:gd name="connsiteX7" fmla="*/ 1238270 w 2802619"/>
                <a:gd name="connsiteY7" fmla="*/ 85053 h 2601138"/>
                <a:gd name="connsiteX0" fmla="*/ 1238270 w 2822544"/>
                <a:gd name="connsiteY0" fmla="*/ 85053 h 2601138"/>
                <a:gd name="connsiteX1" fmla="*/ 20 w 2822544"/>
                <a:gd name="connsiteY1" fmla="*/ 1323303 h 2601138"/>
                <a:gd name="connsiteX2" fmla="*/ 581045 w 2822544"/>
                <a:gd name="connsiteY2" fmla="*/ 2275803 h 2601138"/>
                <a:gd name="connsiteX3" fmla="*/ 1838345 w 2822544"/>
                <a:gd name="connsiteY3" fmla="*/ 2599653 h 2601138"/>
                <a:gd name="connsiteX4" fmla="*/ 2628920 w 2822544"/>
                <a:gd name="connsiteY4" fmla="*/ 2247228 h 2601138"/>
                <a:gd name="connsiteX5" fmla="*/ 2771795 w 2822544"/>
                <a:gd name="connsiteY5" fmla="*/ 1018503 h 2601138"/>
                <a:gd name="connsiteX6" fmla="*/ 2190770 w 2822544"/>
                <a:gd name="connsiteY6" fmla="*/ 208878 h 2601138"/>
                <a:gd name="connsiteX7" fmla="*/ 1238270 w 2822544"/>
                <a:gd name="connsiteY7" fmla="*/ 85053 h 2601138"/>
                <a:gd name="connsiteX0" fmla="*/ 1238270 w 2822544"/>
                <a:gd name="connsiteY0" fmla="*/ 85053 h 2601138"/>
                <a:gd name="connsiteX1" fmla="*/ 20 w 2822544"/>
                <a:gd name="connsiteY1" fmla="*/ 1323303 h 2601138"/>
                <a:gd name="connsiteX2" fmla="*/ 581045 w 2822544"/>
                <a:gd name="connsiteY2" fmla="*/ 2275803 h 2601138"/>
                <a:gd name="connsiteX3" fmla="*/ 1838345 w 2822544"/>
                <a:gd name="connsiteY3" fmla="*/ 2599653 h 2601138"/>
                <a:gd name="connsiteX4" fmla="*/ 2628920 w 2822544"/>
                <a:gd name="connsiteY4" fmla="*/ 2247228 h 2601138"/>
                <a:gd name="connsiteX5" fmla="*/ 2771795 w 2822544"/>
                <a:gd name="connsiteY5" fmla="*/ 1018503 h 2601138"/>
                <a:gd name="connsiteX6" fmla="*/ 2190770 w 2822544"/>
                <a:gd name="connsiteY6" fmla="*/ 208878 h 2601138"/>
                <a:gd name="connsiteX7" fmla="*/ 1238270 w 2822544"/>
                <a:gd name="connsiteY7" fmla="*/ 85053 h 2601138"/>
                <a:gd name="connsiteX0" fmla="*/ 1182678 w 2766952"/>
                <a:gd name="connsiteY0" fmla="*/ 90662 h 2606276"/>
                <a:gd name="connsiteX1" fmla="*/ 21 w 2766952"/>
                <a:gd name="connsiteY1" fmla="*/ 1404665 h 2606276"/>
                <a:gd name="connsiteX2" fmla="*/ 525453 w 2766952"/>
                <a:gd name="connsiteY2" fmla="*/ 2281412 h 2606276"/>
                <a:gd name="connsiteX3" fmla="*/ 1782753 w 2766952"/>
                <a:gd name="connsiteY3" fmla="*/ 2605262 h 2606276"/>
                <a:gd name="connsiteX4" fmla="*/ 2573328 w 2766952"/>
                <a:gd name="connsiteY4" fmla="*/ 2252837 h 2606276"/>
                <a:gd name="connsiteX5" fmla="*/ 2716203 w 2766952"/>
                <a:gd name="connsiteY5" fmla="*/ 1024112 h 2606276"/>
                <a:gd name="connsiteX6" fmla="*/ 2135178 w 2766952"/>
                <a:gd name="connsiteY6" fmla="*/ 214487 h 2606276"/>
                <a:gd name="connsiteX7" fmla="*/ 1182678 w 2766952"/>
                <a:gd name="connsiteY7" fmla="*/ 90662 h 2606276"/>
                <a:gd name="connsiteX0" fmla="*/ 1305482 w 2889756"/>
                <a:gd name="connsiteY0" fmla="*/ 93301 h 2608878"/>
                <a:gd name="connsiteX1" fmla="*/ 18 w 2889756"/>
                <a:gd name="connsiteY1" fmla="*/ 1442948 h 2608878"/>
                <a:gd name="connsiteX2" fmla="*/ 648257 w 2889756"/>
                <a:gd name="connsiteY2" fmla="*/ 2284051 h 2608878"/>
                <a:gd name="connsiteX3" fmla="*/ 1905557 w 2889756"/>
                <a:gd name="connsiteY3" fmla="*/ 2607901 h 2608878"/>
                <a:gd name="connsiteX4" fmla="*/ 2696132 w 2889756"/>
                <a:gd name="connsiteY4" fmla="*/ 2255476 h 2608878"/>
                <a:gd name="connsiteX5" fmla="*/ 2839007 w 2889756"/>
                <a:gd name="connsiteY5" fmla="*/ 1026751 h 2608878"/>
                <a:gd name="connsiteX6" fmla="*/ 2257982 w 2889756"/>
                <a:gd name="connsiteY6" fmla="*/ 217126 h 2608878"/>
                <a:gd name="connsiteX7" fmla="*/ 1305482 w 2889756"/>
                <a:gd name="connsiteY7" fmla="*/ 93301 h 2608878"/>
                <a:gd name="connsiteX0" fmla="*/ 1324907 w 2909181"/>
                <a:gd name="connsiteY0" fmla="*/ 93301 h 2609098"/>
                <a:gd name="connsiteX1" fmla="*/ 19443 w 2909181"/>
                <a:gd name="connsiteY1" fmla="*/ 1442948 h 2609098"/>
                <a:gd name="connsiteX2" fmla="*/ 637810 w 2909181"/>
                <a:gd name="connsiteY2" fmla="*/ 2333560 h 2609098"/>
                <a:gd name="connsiteX3" fmla="*/ 1924982 w 2909181"/>
                <a:gd name="connsiteY3" fmla="*/ 2607901 h 2609098"/>
                <a:gd name="connsiteX4" fmla="*/ 2715557 w 2909181"/>
                <a:gd name="connsiteY4" fmla="*/ 2255476 h 2609098"/>
                <a:gd name="connsiteX5" fmla="*/ 2858432 w 2909181"/>
                <a:gd name="connsiteY5" fmla="*/ 1026751 h 2609098"/>
                <a:gd name="connsiteX6" fmla="*/ 2277407 w 2909181"/>
                <a:gd name="connsiteY6" fmla="*/ 217126 h 2609098"/>
                <a:gd name="connsiteX7" fmla="*/ 1324907 w 2909181"/>
                <a:gd name="connsiteY7" fmla="*/ 93301 h 26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9181" h="2609098">
                  <a:moveTo>
                    <a:pt x="1324907" y="93301"/>
                  </a:moveTo>
                  <a:cubicBezTo>
                    <a:pt x="948580" y="297605"/>
                    <a:pt x="133959" y="1069572"/>
                    <a:pt x="19443" y="1442948"/>
                  </a:cubicBezTo>
                  <a:cubicBezTo>
                    <a:pt x="-95073" y="1816324"/>
                    <a:pt x="320220" y="2139401"/>
                    <a:pt x="637810" y="2333560"/>
                  </a:cubicBezTo>
                  <a:cubicBezTo>
                    <a:pt x="955400" y="2527719"/>
                    <a:pt x="1578691" y="2620915"/>
                    <a:pt x="1924982" y="2607901"/>
                  </a:cubicBezTo>
                  <a:cubicBezTo>
                    <a:pt x="2271273" y="2594887"/>
                    <a:pt x="2474257" y="2519001"/>
                    <a:pt x="2715557" y="2255476"/>
                  </a:cubicBezTo>
                  <a:cubicBezTo>
                    <a:pt x="2956857" y="1991951"/>
                    <a:pt x="2931457" y="1366476"/>
                    <a:pt x="2858432" y="1026751"/>
                  </a:cubicBezTo>
                  <a:cubicBezTo>
                    <a:pt x="2747307" y="687026"/>
                    <a:pt x="2532995" y="372701"/>
                    <a:pt x="2277407" y="217126"/>
                  </a:cubicBezTo>
                  <a:cubicBezTo>
                    <a:pt x="2021820" y="61551"/>
                    <a:pt x="1701234" y="-111003"/>
                    <a:pt x="1324907" y="93301"/>
                  </a:cubicBezTo>
                  <a:close/>
                </a:path>
              </a:pathLst>
            </a:custGeom>
            <a:solidFill>
              <a:srgbClr val="E1F7F7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6414D1D9-F51C-53FB-E926-DEFF15A2F48F}"/>
                </a:ext>
              </a:extLst>
            </p:cNvPr>
            <p:cNvSpPr/>
            <p:nvPr/>
          </p:nvSpPr>
          <p:spPr>
            <a:xfrm rot="19918147">
              <a:off x="7975514" y="2214352"/>
              <a:ext cx="442169" cy="195262"/>
            </a:xfrm>
            <a:custGeom>
              <a:avLst/>
              <a:gdLst>
                <a:gd name="connsiteX0" fmla="*/ 0 w 498157"/>
                <a:gd name="connsiteY0" fmla="*/ 7620 h 202882"/>
                <a:gd name="connsiteX1" fmla="*/ 248603 w 498157"/>
                <a:gd name="connsiteY1" fmla="*/ 202882 h 202882"/>
                <a:gd name="connsiteX2" fmla="*/ 498158 w 498157"/>
                <a:gd name="connsiteY2" fmla="*/ 0 h 202882"/>
                <a:gd name="connsiteX0" fmla="*/ 0 w 442169"/>
                <a:gd name="connsiteY0" fmla="*/ 0 h 195262"/>
                <a:gd name="connsiteX1" fmla="*/ 248603 w 442169"/>
                <a:gd name="connsiteY1" fmla="*/ 195262 h 195262"/>
                <a:gd name="connsiteX2" fmla="*/ 442169 w 442169"/>
                <a:gd name="connsiteY2" fmla="*/ 48899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169" h="195262">
                  <a:moveTo>
                    <a:pt x="0" y="0"/>
                  </a:moveTo>
                  <a:lnTo>
                    <a:pt x="248603" y="195262"/>
                  </a:lnTo>
                  <a:cubicBezTo>
                    <a:pt x="331470" y="127635"/>
                    <a:pt x="358349" y="116526"/>
                    <a:pt x="442169" y="48899"/>
                  </a:cubicBez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0B0AB2F4-695E-AFF8-A418-3715665FA0E0}"/>
                </a:ext>
              </a:extLst>
            </p:cNvPr>
            <p:cNvSpPr/>
            <p:nvPr/>
          </p:nvSpPr>
          <p:spPr>
            <a:xfrm rot="19918147">
              <a:off x="7987770" y="2177794"/>
              <a:ext cx="515303" cy="344805"/>
            </a:xfrm>
            <a:custGeom>
              <a:avLst/>
              <a:gdLst>
                <a:gd name="connsiteX0" fmla="*/ 952 w 515303"/>
                <a:gd name="connsiteY0" fmla="*/ 0 h 344805"/>
                <a:gd name="connsiteX1" fmla="*/ 955 w 515303"/>
                <a:gd name="connsiteY1" fmla="*/ 952 h 344805"/>
                <a:gd name="connsiteX2" fmla="*/ 0 w 515303"/>
                <a:gd name="connsiteY2" fmla="*/ 952 h 344805"/>
                <a:gd name="connsiteX3" fmla="*/ 332806 w 515303"/>
                <a:gd name="connsiteY3" fmla="*/ 952 h 344805"/>
                <a:gd name="connsiteX4" fmla="*/ 515303 w 515303"/>
                <a:gd name="connsiteY4" fmla="*/ 98113 h 344805"/>
                <a:gd name="connsiteX5" fmla="*/ 515303 w 515303"/>
                <a:gd name="connsiteY5" fmla="*/ 344805 h 344805"/>
                <a:gd name="connsiteX6" fmla="*/ 1905 w 515303"/>
                <a:gd name="connsiteY6" fmla="*/ 344805 h 344805"/>
                <a:gd name="connsiteX7" fmla="*/ 955 w 515303"/>
                <a:gd name="connsiteY7" fmla="*/ 952 h 34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303" h="344805">
                  <a:moveTo>
                    <a:pt x="952" y="0"/>
                  </a:moveTo>
                  <a:lnTo>
                    <a:pt x="955" y="952"/>
                  </a:lnTo>
                  <a:lnTo>
                    <a:pt x="0" y="952"/>
                  </a:lnTo>
                  <a:close/>
                  <a:moveTo>
                    <a:pt x="332806" y="952"/>
                  </a:moveTo>
                  <a:lnTo>
                    <a:pt x="515303" y="98113"/>
                  </a:lnTo>
                  <a:lnTo>
                    <a:pt x="515303" y="344805"/>
                  </a:lnTo>
                  <a:cubicBezTo>
                    <a:pt x="343853" y="344805"/>
                    <a:pt x="172403" y="344805"/>
                    <a:pt x="1905" y="344805"/>
                  </a:cubicBezTo>
                  <a:lnTo>
                    <a:pt x="955" y="952"/>
                  </a:lnTo>
                  <a:close/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7" name="Kuva 3">
              <a:extLst>
                <a:ext uri="{FF2B5EF4-FFF2-40B4-BE49-F238E27FC236}">
                  <a16:creationId xmlns:a16="http://schemas.microsoft.com/office/drawing/2014/main" id="{F0F1E116-9EED-F77D-5CB8-A18DC67D1F6F}"/>
                </a:ext>
              </a:extLst>
            </p:cNvPr>
            <p:cNvGrpSpPr/>
            <p:nvPr/>
          </p:nvGrpSpPr>
          <p:grpSpPr>
            <a:xfrm>
              <a:off x="9073983" y="3451795"/>
              <a:ext cx="1218632" cy="2070332"/>
              <a:chOff x="9412842" y="3393477"/>
              <a:chExt cx="1218632" cy="2070332"/>
            </a:xfrm>
            <a:noFill/>
          </p:grpSpPr>
          <p:sp>
            <p:nvSpPr>
              <p:cNvPr id="8" name="Vapaamuotoinen: Muoto 7">
                <a:extLst>
                  <a:ext uri="{FF2B5EF4-FFF2-40B4-BE49-F238E27FC236}">
                    <a16:creationId xmlns:a16="http://schemas.microsoft.com/office/drawing/2014/main" id="{430A5145-CDF5-AA1A-7AB1-A113DE02D122}"/>
                  </a:ext>
                </a:extLst>
              </p:cNvPr>
              <p:cNvSpPr/>
              <p:nvPr/>
            </p:nvSpPr>
            <p:spPr>
              <a:xfrm>
                <a:off x="9421792" y="3735052"/>
                <a:ext cx="1199241" cy="14915"/>
              </a:xfrm>
              <a:custGeom>
                <a:avLst/>
                <a:gdLst>
                  <a:gd name="connsiteX0" fmla="*/ 0 w 1199241"/>
                  <a:gd name="connsiteY0" fmla="*/ 0 h 14915"/>
                  <a:gd name="connsiteX1" fmla="*/ 1199242 w 119924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9241" h="14915">
                    <a:moveTo>
                      <a:pt x="0" y="0"/>
                    </a:moveTo>
                    <a:lnTo>
                      <a:pt x="119924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Kuva 3">
                <a:extLst>
                  <a:ext uri="{FF2B5EF4-FFF2-40B4-BE49-F238E27FC236}">
                    <a16:creationId xmlns:a16="http://schemas.microsoft.com/office/drawing/2014/main" id="{0FD03C36-8E38-831D-E2A3-009D3ED5ED35}"/>
                  </a:ext>
                </a:extLst>
              </p:cNvPr>
              <p:cNvGrpSpPr/>
              <p:nvPr/>
            </p:nvGrpSpPr>
            <p:grpSpPr>
              <a:xfrm>
                <a:off x="9412842" y="3393477"/>
                <a:ext cx="1218632" cy="2070332"/>
                <a:chOff x="9412842" y="3393477"/>
                <a:chExt cx="1218632" cy="2070332"/>
              </a:xfrm>
              <a:noFill/>
            </p:grpSpPr>
            <p:sp>
              <p:nvSpPr>
                <p:cNvPr id="10" name="Vapaamuotoinen: Muoto 9">
                  <a:extLst>
                    <a:ext uri="{FF2B5EF4-FFF2-40B4-BE49-F238E27FC236}">
                      <a16:creationId xmlns:a16="http://schemas.microsoft.com/office/drawing/2014/main" id="{1C7F73B8-8F51-3445-AE63-B1955A2AE583}"/>
                    </a:ext>
                  </a:extLst>
                </p:cNvPr>
                <p:cNvSpPr/>
                <p:nvPr/>
              </p:nvSpPr>
              <p:spPr>
                <a:xfrm>
                  <a:off x="9412842" y="3393477"/>
                  <a:ext cx="1218632" cy="2070332"/>
                </a:xfrm>
                <a:custGeom>
                  <a:avLst/>
                  <a:gdLst>
                    <a:gd name="connsiteX0" fmla="*/ 1062015 w 1218632"/>
                    <a:gd name="connsiteY0" fmla="*/ 0 h 2070332"/>
                    <a:gd name="connsiteX1" fmla="*/ 1218633 w 1218632"/>
                    <a:gd name="connsiteY1" fmla="*/ 156617 h 2070332"/>
                    <a:gd name="connsiteX2" fmla="*/ 1218633 w 1218632"/>
                    <a:gd name="connsiteY2" fmla="*/ 1913716 h 2070332"/>
                    <a:gd name="connsiteX3" fmla="*/ 1062015 w 1218632"/>
                    <a:gd name="connsiteY3" fmla="*/ 2070333 h 2070332"/>
                    <a:gd name="connsiteX4" fmla="*/ 156617 w 1218632"/>
                    <a:gd name="connsiteY4" fmla="*/ 2070333 h 2070332"/>
                    <a:gd name="connsiteX5" fmla="*/ 0 w 1218632"/>
                    <a:gd name="connsiteY5" fmla="*/ 1913715 h 2070332"/>
                    <a:gd name="connsiteX6" fmla="*/ 0 w 1218632"/>
                    <a:gd name="connsiteY6" fmla="*/ 156617 h 2070332"/>
                    <a:gd name="connsiteX7" fmla="*/ 156617 w 1218632"/>
                    <a:gd name="connsiteY7" fmla="*/ 0 h 2070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18632" h="2070332">
                      <a:moveTo>
                        <a:pt x="1062015" y="0"/>
                      </a:moveTo>
                      <a:cubicBezTo>
                        <a:pt x="1148513" y="0"/>
                        <a:pt x="1218633" y="70120"/>
                        <a:pt x="1218633" y="156617"/>
                      </a:cubicBezTo>
                      <a:lnTo>
                        <a:pt x="1218633" y="1913716"/>
                      </a:lnTo>
                      <a:cubicBezTo>
                        <a:pt x="1218633" y="2000213"/>
                        <a:pt x="1148513" y="2070333"/>
                        <a:pt x="1062015" y="2070333"/>
                      </a:cubicBezTo>
                      <a:lnTo>
                        <a:pt x="156617" y="2070333"/>
                      </a:lnTo>
                      <a:cubicBezTo>
                        <a:pt x="70120" y="2070333"/>
                        <a:pt x="0" y="2000213"/>
                        <a:pt x="0" y="1913715"/>
                      </a:cubicBezTo>
                      <a:lnTo>
                        <a:pt x="0" y="156617"/>
                      </a:lnTo>
                      <a:cubicBezTo>
                        <a:pt x="0" y="70120"/>
                        <a:pt x="70120" y="0"/>
                        <a:pt x="156617" y="0"/>
                      </a:cubicBezTo>
                      <a:close/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Vapaamuotoinen: Muoto 10">
                  <a:extLst>
                    <a:ext uri="{FF2B5EF4-FFF2-40B4-BE49-F238E27FC236}">
                      <a16:creationId xmlns:a16="http://schemas.microsoft.com/office/drawing/2014/main" id="{CEF97B83-A61A-CBBD-688A-E10E83EC9F8D}"/>
                    </a:ext>
                  </a:extLst>
                </p:cNvPr>
                <p:cNvSpPr/>
                <p:nvPr/>
              </p:nvSpPr>
              <p:spPr>
                <a:xfrm>
                  <a:off x="9421792" y="5195323"/>
                  <a:ext cx="1199241" cy="14915"/>
                </a:xfrm>
                <a:custGeom>
                  <a:avLst/>
                  <a:gdLst>
                    <a:gd name="connsiteX0" fmla="*/ 0 w 1199241"/>
                    <a:gd name="connsiteY0" fmla="*/ 0 h 14915"/>
                    <a:gd name="connsiteX1" fmla="*/ 1199242 w 1199241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9241" h="14915">
                      <a:moveTo>
                        <a:pt x="0" y="0"/>
                      </a:moveTo>
                      <a:lnTo>
                        <a:pt x="1199242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2" name="Vapaamuotoinen: Muoto 11">
                  <a:extLst>
                    <a:ext uri="{FF2B5EF4-FFF2-40B4-BE49-F238E27FC236}">
                      <a16:creationId xmlns:a16="http://schemas.microsoft.com/office/drawing/2014/main" id="{27B381E8-D5CD-32A9-3CDC-20D6DC0EBC37}"/>
                    </a:ext>
                  </a:extLst>
                </p:cNvPr>
                <p:cNvSpPr/>
                <p:nvPr/>
              </p:nvSpPr>
              <p:spPr>
                <a:xfrm>
                  <a:off x="9960257" y="5335532"/>
                  <a:ext cx="122310" cy="14915"/>
                </a:xfrm>
                <a:custGeom>
                  <a:avLst/>
                  <a:gdLst>
                    <a:gd name="connsiteX0" fmla="*/ 0 w 122310"/>
                    <a:gd name="connsiteY0" fmla="*/ 0 h 14915"/>
                    <a:gd name="connsiteX1" fmla="*/ 122311 w 122310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310" h="14915">
                      <a:moveTo>
                        <a:pt x="0" y="0"/>
                      </a:moveTo>
                      <a:lnTo>
                        <a:pt x="122311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13" name="Kuva 3">
                  <a:extLst>
                    <a:ext uri="{FF2B5EF4-FFF2-40B4-BE49-F238E27FC236}">
                      <a16:creationId xmlns:a16="http://schemas.microsoft.com/office/drawing/2014/main" id="{5B0BC6A9-CD92-F8D0-B238-E57ACBA7FD50}"/>
                    </a:ext>
                  </a:extLst>
                </p:cNvPr>
                <p:cNvGrpSpPr/>
                <p:nvPr/>
              </p:nvGrpSpPr>
              <p:grpSpPr>
                <a:xfrm>
                  <a:off x="9785741" y="3573960"/>
                  <a:ext cx="471343" cy="14915"/>
                  <a:chOff x="9785741" y="3573960"/>
                  <a:chExt cx="471343" cy="14915"/>
                </a:xfrm>
                <a:noFill/>
              </p:grpSpPr>
              <p:sp>
                <p:nvSpPr>
                  <p:cNvPr id="14" name="Vapaamuotoinen: Muoto 13">
                    <a:extLst>
                      <a:ext uri="{FF2B5EF4-FFF2-40B4-BE49-F238E27FC236}">
                        <a16:creationId xmlns:a16="http://schemas.microsoft.com/office/drawing/2014/main" id="{DB8A7F65-F7F9-F1C0-C3DE-34354D7A46AE}"/>
                      </a:ext>
                    </a:extLst>
                  </p:cNvPr>
                  <p:cNvSpPr/>
                  <p:nvPr/>
                </p:nvSpPr>
                <p:spPr>
                  <a:xfrm>
                    <a:off x="9930426" y="3573960"/>
                    <a:ext cx="326659" cy="14915"/>
                  </a:xfrm>
                  <a:custGeom>
                    <a:avLst/>
                    <a:gdLst>
                      <a:gd name="connsiteX0" fmla="*/ 0 w 326659"/>
                      <a:gd name="connsiteY0" fmla="*/ 0 h 14915"/>
                      <a:gd name="connsiteX1" fmla="*/ 326659 w 326659"/>
                      <a:gd name="connsiteY1" fmla="*/ 0 h 14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6659" h="14915">
                        <a:moveTo>
                          <a:pt x="0" y="0"/>
                        </a:moveTo>
                        <a:lnTo>
                          <a:pt x="326659" y="0"/>
                        </a:lnTo>
                      </a:path>
                    </a:pathLst>
                  </a:custGeom>
                  <a:noFill/>
                  <a:ln w="57150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  <p:sp>
                <p:nvSpPr>
                  <p:cNvPr id="15" name="Vapaamuotoinen: Muoto 14">
                    <a:extLst>
                      <a:ext uri="{FF2B5EF4-FFF2-40B4-BE49-F238E27FC236}">
                        <a16:creationId xmlns:a16="http://schemas.microsoft.com/office/drawing/2014/main" id="{6BE63C0D-5C70-A353-47B9-0940087704BF}"/>
                      </a:ext>
                    </a:extLst>
                  </p:cNvPr>
                  <p:cNvSpPr/>
                  <p:nvPr/>
                </p:nvSpPr>
                <p:spPr>
                  <a:xfrm>
                    <a:off x="9785741" y="3573960"/>
                    <a:ext cx="14915" cy="14915"/>
                  </a:xfrm>
                  <a:custGeom>
                    <a:avLst/>
                    <a:gdLst>
                      <a:gd name="connsiteX0" fmla="*/ 0 w 14915"/>
                      <a:gd name="connsiteY0" fmla="*/ 0 h 14915"/>
                      <a:gd name="connsiteX1" fmla="*/ 0 w 14915"/>
                      <a:gd name="connsiteY1" fmla="*/ 0 h 14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915" h="14915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57150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i-FI"/>
                  </a:p>
                </p:txBody>
              </p:sp>
            </p:grpSp>
          </p:grpSp>
        </p:grpSp>
        <p:grpSp>
          <p:nvGrpSpPr>
            <p:cNvPr id="16" name="Kuva 3">
              <a:extLst>
                <a:ext uri="{FF2B5EF4-FFF2-40B4-BE49-F238E27FC236}">
                  <a16:creationId xmlns:a16="http://schemas.microsoft.com/office/drawing/2014/main" id="{38E7CD27-2085-2376-893D-3975E58CD2CA}"/>
                </a:ext>
              </a:extLst>
            </p:cNvPr>
            <p:cNvGrpSpPr/>
            <p:nvPr/>
          </p:nvGrpSpPr>
          <p:grpSpPr>
            <a:xfrm>
              <a:off x="10320070" y="3085730"/>
              <a:ext cx="271470" cy="349033"/>
              <a:chOff x="10612084" y="3022070"/>
              <a:chExt cx="271470" cy="349033"/>
            </a:xfrm>
          </p:grpSpPr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8864596B-5EF5-BC42-8CAC-20C00AC6F8E2}"/>
                  </a:ext>
                </a:extLst>
              </p:cNvPr>
              <p:cNvSpPr/>
              <p:nvPr/>
            </p:nvSpPr>
            <p:spPr>
              <a:xfrm>
                <a:off x="10752294" y="3327846"/>
                <a:ext cx="131260" cy="43256"/>
              </a:xfrm>
              <a:custGeom>
                <a:avLst/>
                <a:gdLst>
                  <a:gd name="connsiteX0" fmla="*/ 0 w 131260"/>
                  <a:gd name="connsiteY0" fmla="*/ 43256 h 43256"/>
                  <a:gd name="connsiteX1" fmla="*/ 131260 w 131260"/>
                  <a:gd name="connsiteY1" fmla="*/ 0 h 4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260" h="43256">
                    <a:moveTo>
                      <a:pt x="0" y="43256"/>
                    </a:moveTo>
                    <a:lnTo>
                      <a:pt x="131260" y="0"/>
                    </a:lnTo>
                  </a:path>
                </a:pathLst>
              </a:custGeom>
              <a:ln w="5715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2B1FFB3-AB14-491E-37FD-FCEC11B2DF23}"/>
                  </a:ext>
                </a:extLst>
              </p:cNvPr>
              <p:cNvSpPr/>
              <p:nvPr/>
            </p:nvSpPr>
            <p:spPr>
              <a:xfrm>
                <a:off x="10612084" y="3022070"/>
                <a:ext cx="79054" cy="232688"/>
              </a:xfrm>
              <a:custGeom>
                <a:avLst/>
                <a:gdLst>
                  <a:gd name="connsiteX0" fmla="*/ 0 w 79054"/>
                  <a:gd name="connsiteY0" fmla="*/ 232689 h 232688"/>
                  <a:gd name="connsiteX1" fmla="*/ 79055 w 79054"/>
                  <a:gd name="connsiteY1" fmla="*/ 0 h 23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54" h="232688">
                    <a:moveTo>
                      <a:pt x="0" y="232689"/>
                    </a:moveTo>
                    <a:lnTo>
                      <a:pt x="79055" y="0"/>
                    </a:lnTo>
                  </a:path>
                </a:pathLst>
              </a:custGeom>
              <a:ln w="5715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19" name="Kuva 3">
              <a:extLst>
                <a:ext uri="{FF2B5EF4-FFF2-40B4-BE49-F238E27FC236}">
                  <a16:creationId xmlns:a16="http://schemas.microsoft.com/office/drawing/2014/main" id="{927197DE-D583-5DE8-A042-7DCE4E53D806}"/>
                </a:ext>
              </a:extLst>
            </p:cNvPr>
            <p:cNvGrpSpPr/>
            <p:nvPr/>
          </p:nvGrpSpPr>
          <p:grpSpPr>
            <a:xfrm>
              <a:off x="7695149" y="1624470"/>
              <a:ext cx="1099014" cy="1847331"/>
              <a:chOff x="7931689" y="3022070"/>
              <a:chExt cx="754746" cy="1390165"/>
            </a:xfrm>
          </p:grpSpPr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3D2F97B8-BEBC-67DA-0669-355EAE99DF98}"/>
                  </a:ext>
                </a:extLst>
              </p:cNvPr>
              <p:cNvSpPr/>
              <p:nvPr/>
            </p:nvSpPr>
            <p:spPr>
              <a:xfrm>
                <a:off x="7977929" y="3277132"/>
                <a:ext cx="663759" cy="619011"/>
              </a:xfrm>
              <a:custGeom>
                <a:avLst/>
                <a:gdLst>
                  <a:gd name="connsiteX0" fmla="*/ 0 w 663759"/>
                  <a:gd name="connsiteY0" fmla="*/ 2983 h 619011"/>
                  <a:gd name="connsiteX1" fmla="*/ 0 w 663759"/>
                  <a:gd name="connsiteY1" fmla="*/ 619012 h 619011"/>
                  <a:gd name="connsiteX2" fmla="*/ 663759 w 663759"/>
                  <a:gd name="connsiteY2" fmla="*/ 619012 h 619011"/>
                  <a:gd name="connsiteX3" fmla="*/ 663759 w 663759"/>
                  <a:gd name="connsiteY3" fmla="*/ 0 h 61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759" h="619011">
                    <a:moveTo>
                      <a:pt x="0" y="2983"/>
                    </a:moveTo>
                    <a:lnTo>
                      <a:pt x="0" y="619012"/>
                    </a:lnTo>
                    <a:lnTo>
                      <a:pt x="663759" y="619012"/>
                    </a:lnTo>
                    <a:lnTo>
                      <a:pt x="663759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1" name="Vapaamuotoinen: Muoto 20">
                <a:extLst>
                  <a:ext uri="{FF2B5EF4-FFF2-40B4-BE49-F238E27FC236}">
                    <a16:creationId xmlns:a16="http://schemas.microsoft.com/office/drawing/2014/main" id="{1DA2F73C-33B8-815E-5183-DAFD854D94A4}"/>
                  </a:ext>
                </a:extLst>
              </p:cNvPr>
              <p:cNvSpPr/>
              <p:nvPr/>
            </p:nvSpPr>
            <p:spPr>
              <a:xfrm>
                <a:off x="8103223" y="3430766"/>
                <a:ext cx="413171" cy="14915"/>
              </a:xfrm>
              <a:custGeom>
                <a:avLst/>
                <a:gdLst>
                  <a:gd name="connsiteX0" fmla="*/ 0 w 413171"/>
                  <a:gd name="connsiteY0" fmla="*/ 0 h 14915"/>
                  <a:gd name="connsiteX1" fmla="*/ 413172 w 41317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171" h="14915">
                    <a:moveTo>
                      <a:pt x="0" y="0"/>
                    </a:moveTo>
                    <a:lnTo>
                      <a:pt x="41317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2" name="Vapaamuotoinen: Muoto 21">
                <a:extLst>
                  <a:ext uri="{FF2B5EF4-FFF2-40B4-BE49-F238E27FC236}">
                    <a16:creationId xmlns:a16="http://schemas.microsoft.com/office/drawing/2014/main" id="{3D99AFE7-6C20-2D9D-3C5D-7064BFDA9968}"/>
                  </a:ext>
                </a:extLst>
              </p:cNvPr>
              <p:cNvSpPr/>
              <p:nvPr/>
            </p:nvSpPr>
            <p:spPr>
              <a:xfrm>
                <a:off x="7931689" y="3022070"/>
                <a:ext cx="754746" cy="250587"/>
              </a:xfrm>
              <a:custGeom>
                <a:avLst/>
                <a:gdLst>
                  <a:gd name="connsiteX0" fmla="*/ 1492 w 754746"/>
                  <a:gd name="connsiteY0" fmla="*/ 250588 h 250587"/>
                  <a:gd name="connsiteX1" fmla="*/ 754747 w 754746"/>
                  <a:gd name="connsiteY1" fmla="*/ 250588 h 250587"/>
                  <a:gd name="connsiteX2" fmla="*/ 677184 w 754746"/>
                  <a:gd name="connsiteY2" fmla="*/ 0 h 250587"/>
                  <a:gd name="connsiteX3" fmla="*/ 77563 w 754746"/>
                  <a:gd name="connsiteY3" fmla="*/ 0 h 250587"/>
                  <a:gd name="connsiteX4" fmla="*/ 0 w 754746"/>
                  <a:gd name="connsiteY4" fmla="*/ 250588 h 25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746" h="250587">
                    <a:moveTo>
                      <a:pt x="1492" y="250588"/>
                    </a:moveTo>
                    <a:lnTo>
                      <a:pt x="754747" y="250588"/>
                    </a:lnTo>
                    <a:cubicBezTo>
                      <a:pt x="729390" y="167059"/>
                      <a:pt x="702541" y="83529"/>
                      <a:pt x="677184" y="0"/>
                    </a:cubicBezTo>
                    <a:lnTo>
                      <a:pt x="77563" y="0"/>
                    </a:lnTo>
                    <a:cubicBezTo>
                      <a:pt x="52206" y="83529"/>
                      <a:pt x="26849" y="167059"/>
                      <a:pt x="0" y="250588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3" name="Vapaamuotoinen: Muoto 22">
                <a:extLst>
                  <a:ext uri="{FF2B5EF4-FFF2-40B4-BE49-F238E27FC236}">
                    <a16:creationId xmlns:a16="http://schemas.microsoft.com/office/drawing/2014/main" id="{F41B46B4-E0B0-9DD9-D340-B107A3BBD4FF}"/>
                  </a:ext>
                </a:extLst>
              </p:cNvPr>
              <p:cNvSpPr/>
              <p:nvPr/>
            </p:nvSpPr>
            <p:spPr>
              <a:xfrm>
                <a:off x="8112172" y="4397320"/>
                <a:ext cx="395272" cy="14915"/>
              </a:xfrm>
              <a:custGeom>
                <a:avLst/>
                <a:gdLst>
                  <a:gd name="connsiteX0" fmla="*/ 0 w 395272"/>
                  <a:gd name="connsiteY0" fmla="*/ 0 h 14915"/>
                  <a:gd name="connsiteX1" fmla="*/ 395273 w 395272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5272" h="14915">
                    <a:moveTo>
                      <a:pt x="0" y="0"/>
                    </a:moveTo>
                    <a:lnTo>
                      <a:pt x="395273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4" name="Vapaamuotoinen: Muoto 23">
                <a:extLst>
                  <a:ext uri="{FF2B5EF4-FFF2-40B4-BE49-F238E27FC236}">
                    <a16:creationId xmlns:a16="http://schemas.microsoft.com/office/drawing/2014/main" id="{E7772144-447F-E731-3C16-25B8FFC98194}"/>
                  </a:ext>
                </a:extLst>
              </p:cNvPr>
              <p:cNvSpPr/>
              <p:nvPr/>
            </p:nvSpPr>
            <p:spPr>
              <a:xfrm>
                <a:off x="8310554" y="3914043"/>
                <a:ext cx="14915" cy="471343"/>
              </a:xfrm>
              <a:custGeom>
                <a:avLst/>
                <a:gdLst>
                  <a:gd name="connsiteX0" fmla="*/ 0 w 14915"/>
                  <a:gd name="connsiteY0" fmla="*/ 0 h 471343"/>
                  <a:gd name="connsiteX1" fmla="*/ 0 w 14915"/>
                  <a:gd name="connsiteY1" fmla="*/ 471344 h 47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15" h="471343">
                    <a:moveTo>
                      <a:pt x="0" y="0"/>
                    </a:moveTo>
                    <a:lnTo>
                      <a:pt x="0" y="471344"/>
                    </a:lnTo>
                  </a:path>
                </a:pathLst>
              </a:custGeom>
              <a:solidFill>
                <a:srgbClr val="002E5F"/>
              </a:solidFill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25" name="Kuva 66">
              <a:extLst>
                <a:ext uri="{FF2B5EF4-FFF2-40B4-BE49-F238E27FC236}">
                  <a16:creationId xmlns:a16="http://schemas.microsoft.com/office/drawing/2014/main" id="{E3BE4227-82C9-2F32-A148-7F5D029142AD}"/>
                </a:ext>
              </a:extLst>
            </p:cNvPr>
            <p:cNvGrpSpPr/>
            <p:nvPr/>
          </p:nvGrpSpPr>
          <p:grpSpPr>
            <a:xfrm>
              <a:off x="9376553" y="4314963"/>
              <a:ext cx="612000" cy="432000"/>
              <a:chOff x="6735885" y="4959339"/>
              <a:chExt cx="515302" cy="344804"/>
            </a:xfrm>
            <a:noFill/>
          </p:grpSpPr>
          <p:sp>
            <p:nvSpPr>
              <p:cNvPr id="26" name="Vapaamuotoinen: Muoto 25">
                <a:extLst>
                  <a:ext uri="{FF2B5EF4-FFF2-40B4-BE49-F238E27FC236}">
                    <a16:creationId xmlns:a16="http://schemas.microsoft.com/office/drawing/2014/main" id="{E41280D2-967F-0A12-FFBF-96E23E8EBF4C}"/>
                  </a:ext>
                </a:extLst>
              </p:cNvPr>
              <p:cNvSpPr/>
              <p:nvPr/>
            </p:nvSpPr>
            <p:spPr>
              <a:xfrm>
                <a:off x="6735885" y="4959339"/>
                <a:ext cx="515302" cy="344804"/>
              </a:xfrm>
              <a:custGeom>
                <a:avLst/>
                <a:gdLst>
                  <a:gd name="connsiteX0" fmla="*/ 0 w 515302"/>
                  <a:gd name="connsiteY0" fmla="*/ 952 h 344804"/>
                  <a:gd name="connsiteX1" fmla="*/ 515303 w 515302"/>
                  <a:gd name="connsiteY1" fmla="*/ 952 h 344804"/>
                  <a:gd name="connsiteX2" fmla="*/ 515303 w 515302"/>
                  <a:gd name="connsiteY2" fmla="*/ 344805 h 344804"/>
                  <a:gd name="connsiteX3" fmla="*/ 1905 w 515302"/>
                  <a:gd name="connsiteY3" fmla="*/ 344805 h 344804"/>
                  <a:gd name="connsiteX4" fmla="*/ 952 w 515302"/>
                  <a:gd name="connsiteY4" fmla="*/ 0 h 34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302" h="344804">
                    <a:moveTo>
                      <a:pt x="0" y="952"/>
                    </a:moveTo>
                    <a:cubicBezTo>
                      <a:pt x="171450" y="952"/>
                      <a:pt x="343853" y="952"/>
                      <a:pt x="515303" y="952"/>
                    </a:cubicBezTo>
                    <a:cubicBezTo>
                      <a:pt x="515303" y="115253"/>
                      <a:pt x="515303" y="229553"/>
                      <a:pt x="515303" y="344805"/>
                    </a:cubicBezTo>
                    <a:cubicBezTo>
                      <a:pt x="343853" y="344805"/>
                      <a:pt x="172403" y="344805"/>
                      <a:pt x="1905" y="344805"/>
                    </a:cubicBezTo>
                    <a:cubicBezTo>
                      <a:pt x="1905" y="229553"/>
                      <a:pt x="1905" y="115253"/>
                      <a:pt x="952" y="0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7" name="Vapaamuotoinen: Muoto 26">
                <a:extLst>
                  <a:ext uri="{FF2B5EF4-FFF2-40B4-BE49-F238E27FC236}">
                    <a16:creationId xmlns:a16="http://schemas.microsoft.com/office/drawing/2014/main" id="{DE4577E3-9A4C-A896-0205-2D3B83E3AB86}"/>
                  </a:ext>
                </a:extLst>
              </p:cNvPr>
              <p:cNvSpPr/>
              <p:nvPr/>
            </p:nvSpPr>
            <p:spPr>
              <a:xfrm>
                <a:off x="6747315" y="4969816"/>
                <a:ext cx="498157" cy="202882"/>
              </a:xfrm>
              <a:custGeom>
                <a:avLst/>
                <a:gdLst>
                  <a:gd name="connsiteX0" fmla="*/ 0 w 498157"/>
                  <a:gd name="connsiteY0" fmla="*/ 7620 h 202882"/>
                  <a:gd name="connsiteX1" fmla="*/ 248603 w 498157"/>
                  <a:gd name="connsiteY1" fmla="*/ 202882 h 202882"/>
                  <a:gd name="connsiteX2" fmla="*/ 498158 w 498157"/>
                  <a:gd name="connsiteY2" fmla="*/ 0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157" h="202882">
                    <a:moveTo>
                      <a:pt x="0" y="7620"/>
                    </a:moveTo>
                    <a:cubicBezTo>
                      <a:pt x="82868" y="72390"/>
                      <a:pt x="165735" y="137160"/>
                      <a:pt x="248603" y="202882"/>
                    </a:cubicBezTo>
                    <a:cubicBezTo>
                      <a:pt x="331470" y="135255"/>
                      <a:pt x="414338" y="67627"/>
                      <a:pt x="498158" y="0"/>
                    </a:cubicBezTo>
                  </a:path>
                </a:pathLst>
              </a:custGeom>
              <a:noFill/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8" name="Vapaamuotoinen: Muoto 27">
                <a:extLst>
                  <a:ext uri="{FF2B5EF4-FFF2-40B4-BE49-F238E27FC236}">
                    <a16:creationId xmlns:a16="http://schemas.microsoft.com/office/drawing/2014/main" id="{CB056882-8166-E464-3D2D-7F65FB204DCA}"/>
                  </a:ext>
                </a:extLst>
              </p:cNvPr>
              <p:cNvSpPr/>
              <p:nvPr/>
            </p:nvSpPr>
            <p:spPr>
              <a:xfrm>
                <a:off x="6740648" y="5124122"/>
                <a:ext cx="186690" cy="106679"/>
              </a:xfrm>
              <a:custGeom>
                <a:avLst/>
                <a:gdLst>
                  <a:gd name="connsiteX0" fmla="*/ 0 w 186690"/>
                  <a:gd name="connsiteY0" fmla="*/ 106680 h 106679"/>
                  <a:gd name="connsiteX1" fmla="*/ 186690 w 186690"/>
                  <a:gd name="connsiteY1" fmla="*/ 0 h 10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690" h="106679">
                    <a:moveTo>
                      <a:pt x="0" y="106680"/>
                    </a:moveTo>
                    <a:cubicBezTo>
                      <a:pt x="61913" y="71438"/>
                      <a:pt x="124777" y="35242"/>
                      <a:pt x="186690" y="0"/>
                    </a:cubicBezTo>
                  </a:path>
                </a:pathLst>
              </a:custGeom>
              <a:noFill/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9" name="Vapaamuotoinen: Muoto 28">
                <a:extLst>
                  <a:ext uri="{FF2B5EF4-FFF2-40B4-BE49-F238E27FC236}">
                    <a16:creationId xmlns:a16="http://schemas.microsoft.com/office/drawing/2014/main" id="{5184A37D-82E0-9D00-E8DE-7ED033F6D775}"/>
                  </a:ext>
                </a:extLst>
              </p:cNvPr>
              <p:cNvSpPr/>
              <p:nvPr/>
            </p:nvSpPr>
            <p:spPr>
              <a:xfrm>
                <a:off x="7064498" y="5124122"/>
                <a:ext cx="182879" cy="108584"/>
              </a:xfrm>
              <a:custGeom>
                <a:avLst/>
                <a:gdLst>
                  <a:gd name="connsiteX0" fmla="*/ 182880 w 182879"/>
                  <a:gd name="connsiteY0" fmla="*/ 108585 h 108584"/>
                  <a:gd name="connsiteX1" fmla="*/ 0 w 182879"/>
                  <a:gd name="connsiteY1" fmla="*/ 0 h 10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9" h="108584">
                    <a:moveTo>
                      <a:pt x="182880" y="108585"/>
                    </a:moveTo>
                    <a:cubicBezTo>
                      <a:pt x="121920" y="72390"/>
                      <a:pt x="60960" y="36195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0" name="Vapaamuotoinen: Muoto 29">
              <a:extLst>
                <a:ext uri="{FF2B5EF4-FFF2-40B4-BE49-F238E27FC236}">
                  <a16:creationId xmlns:a16="http://schemas.microsoft.com/office/drawing/2014/main" id="{9F2101A5-EC22-4F0E-690B-99D0A7F4AF3E}"/>
                </a:ext>
              </a:extLst>
            </p:cNvPr>
            <p:cNvSpPr/>
            <p:nvPr/>
          </p:nvSpPr>
          <p:spPr>
            <a:xfrm rot="19918147">
              <a:off x="8032735" y="2412191"/>
              <a:ext cx="186690" cy="106679"/>
            </a:xfrm>
            <a:custGeom>
              <a:avLst/>
              <a:gdLst>
                <a:gd name="connsiteX0" fmla="*/ 0 w 186690"/>
                <a:gd name="connsiteY0" fmla="*/ 106680 h 106679"/>
                <a:gd name="connsiteX1" fmla="*/ 186690 w 186690"/>
                <a:gd name="connsiteY1" fmla="*/ 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90" h="106679">
                  <a:moveTo>
                    <a:pt x="0" y="106680"/>
                  </a:moveTo>
                  <a:cubicBezTo>
                    <a:pt x="61913" y="71438"/>
                    <a:pt x="124777" y="35242"/>
                    <a:pt x="186690" y="0"/>
                  </a:cubicBez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A282E95F-B536-243E-D6E4-A05D40CF7492}"/>
                </a:ext>
              </a:extLst>
            </p:cNvPr>
            <p:cNvSpPr/>
            <p:nvPr/>
          </p:nvSpPr>
          <p:spPr>
            <a:xfrm rot="19918147">
              <a:off x="8319266" y="2260782"/>
              <a:ext cx="182879" cy="108584"/>
            </a:xfrm>
            <a:custGeom>
              <a:avLst/>
              <a:gdLst>
                <a:gd name="connsiteX0" fmla="*/ 182880 w 182879"/>
                <a:gd name="connsiteY0" fmla="*/ 108585 h 108584"/>
                <a:gd name="connsiteX1" fmla="*/ 0 w 182879"/>
                <a:gd name="connsiteY1" fmla="*/ 0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08584">
                  <a:moveTo>
                    <a:pt x="182880" y="108585"/>
                  </a:moveTo>
                  <a:cubicBezTo>
                    <a:pt x="121920" y="72390"/>
                    <a:pt x="60960" y="36195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54174520-0AB9-79A8-791E-703691E71014}"/>
                </a:ext>
              </a:extLst>
            </p:cNvPr>
            <p:cNvSpPr/>
            <p:nvPr/>
          </p:nvSpPr>
          <p:spPr>
            <a:xfrm flipH="1">
              <a:off x="8924143" y="2130979"/>
              <a:ext cx="1084638" cy="1116142"/>
            </a:xfrm>
            <a:custGeom>
              <a:avLst/>
              <a:gdLst>
                <a:gd name="connsiteX0" fmla="*/ 474506 w 474506"/>
                <a:gd name="connsiteY0" fmla="*/ 0 h 1360714"/>
                <a:gd name="connsiteX1" fmla="*/ 6420 w 474506"/>
                <a:gd name="connsiteY1" fmla="*/ 1360714 h 1360714"/>
                <a:gd name="connsiteX0" fmla="*/ 780173 w 780173"/>
                <a:gd name="connsiteY0" fmla="*/ 0 h 1360714"/>
                <a:gd name="connsiteX1" fmla="*/ 312087 w 780173"/>
                <a:gd name="connsiteY1" fmla="*/ 1360714 h 1360714"/>
                <a:gd name="connsiteX0" fmla="*/ 946651 w 946651"/>
                <a:gd name="connsiteY0" fmla="*/ 0 h 1360714"/>
                <a:gd name="connsiteX1" fmla="*/ 478565 w 946651"/>
                <a:gd name="connsiteY1" fmla="*/ 1360714 h 1360714"/>
                <a:gd name="connsiteX0" fmla="*/ 820076 w 820076"/>
                <a:gd name="connsiteY0" fmla="*/ 0 h 1360714"/>
                <a:gd name="connsiteX1" fmla="*/ 351990 w 820076"/>
                <a:gd name="connsiteY1" fmla="*/ 1360714 h 1360714"/>
                <a:gd name="connsiteX0" fmla="*/ 810631 w 810631"/>
                <a:gd name="connsiteY0" fmla="*/ 0 h 1469571"/>
                <a:gd name="connsiteX1" fmla="*/ 364316 w 810631"/>
                <a:gd name="connsiteY1" fmla="*/ 1469571 h 1469571"/>
                <a:gd name="connsiteX0" fmla="*/ 839565 w 839565"/>
                <a:gd name="connsiteY0" fmla="*/ 0 h 1469571"/>
                <a:gd name="connsiteX1" fmla="*/ 327936 w 839565"/>
                <a:gd name="connsiteY1" fmla="*/ 1469571 h 1469571"/>
                <a:gd name="connsiteX0" fmla="*/ 979862 w 979862"/>
                <a:gd name="connsiteY0" fmla="*/ 0 h 911518"/>
                <a:gd name="connsiteX1" fmla="*/ 199292 w 979862"/>
                <a:gd name="connsiteY1" fmla="*/ 911518 h 911518"/>
                <a:gd name="connsiteX0" fmla="*/ 995986 w 995986"/>
                <a:gd name="connsiteY0" fmla="*/ 0 h 1119947"/>
                <a:gd name="connsiteX1" fmla="*/ 188522 w 995986"/>
                <a:gd name="connsiteY1" fmla="*/ 1119947 h 1119947"/>
                <a:gd name="connsiteX0" fmla="*/ 979862 w 979862"/>
                <a:gd name="connsiteY0" fmla="*/ 0 h 1072882"/>
                <a:gd name="connsiteX1" fmla="*/ 199293 w 979862"/>
                <a:gd name="connsiteY1" fmla="*/ 1072882 h 1072882"/>
                <a:gd name="connsiteX0" fmla="*/ 1044765 w 1044765"/>
                <a:gd name="connsiteY0" fmla="*/ 0 h 1072882"/>
                <a:gd name="connsiteX1" fmla="*/ 264196 w 1044765"/>
                <a:gd name="connsiteY1" fmla="*/ 1072882 h 1072882"/>
                <a:gd name="connsiteX0" fmla="*/ 1078864 w 1078864"/>
                <a:gd name="connsiteY0" fmla="*/ 2 h 1072884"/>
                <a:gd name="connsiteX1" fmla="*/ 298295 w 1078864"/>
                <a:gd name="connsiteY1" fmla="*/ 1072884 h 1072884"/>
                <a:gd name="connsiteX0" fmla="*/ 1082824 w 1082824"/>
                <a:gd name="connsiteY0" fmla="*/ 3 h 992203"/>
                <a:gd name="connsiteX1" fmla="*/ 295531 w 1082824"/>
                <a:gd name="connsiteY1" fmla="*/ 992203 h 992203"/>
                <a:gd name="connsiteX0" fmla="*/ 1080645 w 1080645"/>
                <a:gd name="connsiteY0" fmla="*/ 72780 h 1064980"/>
                <a:gd name="connsiteX1" fmla="*/ 293352 w 1080645"/>
                <a:gd name="connsiteY1" fmla="*/ 1064980 h 1064980"/>
                <a:gd name="connsiteX0" fmla="*/ 1084638 w 1084638"/>
                <a:gd name="connsiteY0" fmla="*/ 70154 h 1116142"/>
                <a:gd name="connsiteX1" fmla="*/ 290622 w 1084638"/>
                <a:gd name="connsiteY1" fmla="*/ 1116142 h 11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4638" h="1116142">
                  <a:moveTo>
                    <a:pt x="1084638" y="70154"/>
                  </a:moveTo>
                  <a:cubicBezTo>
                    <a:pt x="-396885" y="-301348"/>
                    <a:pt x="-34563" y="913902"/>
                    <a:pt x="290622" y="1116142"/>
                  </a:cubicBezTo>
                </a:path>
              </a:pathLst>
            </a:custGeom>
            <a:ln w="38100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18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5F008-01E1-85A1-F23E-4D521B90F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4">
            <a:extLst>
              <a:ext uri="{FF2B5EF4-FFF2-40B4-BE49-F238E27FC236}">
                <a16:creationId xmlns:a16="http://schemas.microsoft.com/office/drawing/2014/main" id="{2605EE05-8F28-EF2F-778B-81BA6389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5" y="703951"/>
            <a:ext cx="7211219" cy="764720"/>
          </a:xfrm>
        </p:spPr>
        <p:txBody>
          <a:bodyPr>
            <a:noAutofit/>
          </a:bodyPr>
          <a:lstStyle/>
          <a:p>
            <a:r>
              <a:rPr lang="fi-FI" dirty="0" err="1">
                <a:solidFill>
                  <a:schemeClr val="accent1"/>
                </a:solidFill>
              </a:rPr>
              <a:t>Vem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påverkas</a:t>
            </a:r>
            <a:r>
              <a:rPr lang="fi-FI" dirty="0">
                <a:solidFill>
                  <a:schemeClr val="accent1"/>
                </a:solidFill>
              </a:rPr>
              <a:t> av </a:t>
            </a:r>
            <a:r>
              <a:rPr lang="fi-FI" dirty="0" err="1">
                <a:solidFill>
                  <a:schemeClr val="accent1"/>
                </a:solidFill>
              </a:rPr>
              <a:t>förändringen</a:t>
            </a:r>
            <a:r>
              <a:rPr lang="fi-FI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5" name="Vapaamuotoinen: Muoto 44">
            <a:extLst>
              <a:ext uri="{FF2B5EF4-FFF2-40B4-BE49-F238E27FC236}">
                <a16:creationId xmlns:a16="http://schemas.microsoft.com/office/drawing/2014/main" id="{660BCB37-31DF-EE7C-AE65-8944EDA2D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424" y="1711995"/>
            <a:ext cx="468000" cy="468000"/>
          </a:xfrm>
          <a:custGeom>
            <a:avLst/>
            <a:gdLst>
              <a:gd name="connsiteX0" fmla="*/ 180975 w 361950"/>
              <a:gd name="connsiteY0" fmla="*/ 0 h 371475"/>
              <a:gd name="connsiteX1" fmla="*/ 361950 w 361950"/>
              <a:gd name="connsiteY1" fmla="*/ 185738 h 371475"/>
              <a:gd name="connsiteX2" fmla="*/ 180975 w 361950"/>
              <a:gd name="connsiteY2" fmla="*/ 371475 h 371475"/>
              <a:gd name="connsiteX3" fmla="*/ 0 w 361950"/>
              <a:gd name="connsiteY3" fmla="*/ 185738 h 371475"/>
              <a:gd name="connsiteX4" fmla="*/ 180975 w 361950"/>
              <a:gd name="connsiteY4" fmla="*/ 0 h 371475"/>
              <a:gd name="connsiteX5" fmla="*/ 266196 w 361950"/>
              <a:gd name="connsiteY5" fmla="*/ 127551 h 371475"/>
              <a:gd name="connsiteX6" fmla="*/ 244931 w 361950"/>
              <a:gd name="connsiteY6" fmla="*/ 129231 h 371475"/>
              <a:gd name="connsiteX7" fmla="*/ 165042 w 361950"/>
              <a:gd name="connsiteY7" fmla="*/ 224886 h 371475"/>
              <a:gd name="connsiteX8" fmla="*/ 131314 w 361950"/>
              <a:gd name="connsiteY8" fmla="*/ 190271 h 371475"/>
              <a:gd name="connsiteX9" fmla="*/ 109986 w 361950"/>
              <a:gd name="connsiteY9" fmla="*/ 190271 h 371475"/>
              <a:gd name="connsiteX10" fmla="*/ 109986 w 361950"/>
              <a:gd name="connsiteY10" fmla="*/ 212160 h 371475"/>
              <a:gd name="connsiteX11" fmla="*/ 155230 w 361950"/>
              <a:gd name="connsiteY11" fmla="*/ 258594 h 371475"/>
              <a:gd name="connsiteX12" fmla="*/ 177344 w 361950"/>
              <a:gd name="connsiteY12" fmla="*/ 257723 h 371475"/>
              <a:gd name="connsiteX13" fmla="*/ 267832 w 361950"/>
              <a:gd name="connsiteY13" fmla="*/ 149376 h 371475"/>
              <a:gd name="connsiteX14" fmla="*/ 266196 w 361950"/>
              <a:gd name="connsiteY14" fmla="*/ 12755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371475">
                <a:moveTo>
                  <a:pt x="180975" y="0"/>
                </a:moveTo>
                <a:cubicBezTo>
                  <a:pt x="280768" y="0"/>
                  <a:pt x="361950" y="83319"/>
                  <a:pt x="361950" y="185738"/>
                </a:cubicBezTo>
                <a:cubicBezTo>
                  <a:pt x="361950" y="288156"/>
                  <a:pt x="280768" y="371475"/>
                  <a:pt x="180975" y="371475"/>
                </a:cubicBezTo>
                <a:cubicBezTo>
                  <a:pt x="81182" y="371475"/>
                  <a:pt x="0" y="288156"/>
                  <a:pt x="0" y="185738"/>
                </a:cubicBezTo>
                <a:cubicBezTo>
                  <a:pt x="0" y="83319"/>
                  <a:pt x="81182" y="0"/>
                  <a:pt x="180975" y="0"/>
                </a:cubicBezTo>
                <a:close/>
                <a:moveTo>
                  <a:pt x="266196" y="127551"/>
                </a:moveTo>
                <a:cubicBezTo>
                  <a:pt x="259872" y="121988"/>
                  <a:pt x="250352" y="122739"/>
                  <a:pt x="244931" y="129231"/>
                </a:cubicBezTo>
                <a:lnTo>
                  <a:pt x="165042" y="224886"/>
                </a:lnTo>
                <a:lnTo>
                  <a:pt x="131314" y="190271"/>
                </a:lnTo>
                <a:cubicBezTo>
                  <a:pt x="125425" y="184226"/>
                  <a:pt x="115876" y="184226"/>
                  <a:pt x="109986" y="190271"/>
                </a:cubicBezTo>
                <a:cubicBezTo>
                  <a:pt x="104096" y="196315"/>
                  <a:pt x="104096" y="206115"/>
                  <a:pt x="109986" y="212160"/>
                </a:cubicBezTo>
                <a:lnTo>
                  <a:pt x="155230" y="258594"/>
                </a:lnTo>
                <a:cubicBezTo>
                  <a:pt x="161441" y="264970"/>
                  <a:pt x="171627" y="264568"/>
                  <a:pt x="177344" y="257723"/>
                </a:cubicBezTo>
                <a:lnTo>
                  <a:pt x="267832" y="149376"/>
                </a:lnTo>
                <a:cubicBezTo>
                  <a:pt x="273253" y="142886"/>
                  <a:pt x="272520" y="133115"/>
                  <a:pt x="266196" y="127551"/>
                </a:cubicBezTo>
                <a:close/>
              </a:path>
            </a:pathLst>
          </a:custGeom>
          <a:solidFill>
            <a:srgbClr val="00C0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169D0758-7063-F24E-559C-3E0414B1F090}"/>
              </a:ext>
            </a:extLst>
          </p:cNvPr>
          <p:cNvSpPr txBox="1"/>
          <p:nvPr/>
        </p:nvSpPr>
        <p:spPr>
          <a:xfrm>
            <a:off x="1088444" y="1764681"/>
            <a:ext cx="3542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FI" sz="2400" b="1" dirty="0">
                <a:solidFill>
                  <a:schemeClr val="accent1"/>
                </a:solidFill>
              </a:rPr>
              <a:t>Ändringen gäller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5E91493C-95BD-FD2C-B6B5-CD5CF6ABF3D2}"/>
              </a:ext>
            </a:extLst>
          </p:cNvPr>
          <p:cNvSpPr txBox="1"/>
          <p:nvPr/>
        </p:nvSpPr>
        <p:spPr>
          <a:xfrm>
            <a:off x="774435" y="2423318"/>
            <a:ext cx="522595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69D8D7"/>
              </a:buClr>
              <a:buFont typeface="Arial" panose="020B0604020202020204" pitchFamily="34" charset="0"/>
              <a:buChar char="•"/>
              <a:defRPr/>
            </a:pPr>
            <a:r>
              <a:rPr lang="sv-FI" sz="2000" dirty="0">
                <a:solidFill>
                  <a:srgbClr val="003479"/>
                </a:solidFill>
              </a:rPr>
              <a:t>myndiga personer som identifierar sig i myndigheternas webbtjänster.</a:t>
            </a:r>
          </a:p>
          <a:p>
            <a:pPr marL="285750" lvl="0" indent="-285750">
              <a:spcAft>
                <a:spcPts val="1200"/>
              </a:spcAft>
              <a:buClr>
                <a:srgbClr val="69D8D7"/>
              </a:buClr>
              <a:buFont typeface="Arial" panose="020B0604020202020204" pitchFamily="34" charset="0"/>
              <a:buChar char="•"/>
              <a:defRPr/>
            </a:pPr>
            <a:r>
              <a:rPr lang="sv-FI" sz="2000" dirty="0">
                <a:solidFill>
                  <a:srgbClr val="003479"/>
                </a:solidFill>
              </a:rPr>
              <a:t>endast personen som identifierar sig, även om hen uträttar ärenden för någon annan.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C0F124A8-4C26-9CBE-F74E-FC3529134D3D}"/>
              </a:ext>
            </a:extLst>
          </p:cNvPr>
          <p:cNvSpPr txBox="1"/>
          <p:nvPr/>
        </p:nvSpPr>
        <p:spPr>
          <a:xfrm>
            <a:off x="505423" y="4374802"/>
            <a:ext cx="5225957" cy="2139554"/>
          </a:xfrm>
          <a:prstGeom prst="rect">
            <a:avLst/>
          </a:prstGeom>
          <a:solidFill>
            <a:srgbClr val="E1F7F7"/>
          </a:solidFill>
        </p:spPr>
        <p:txBody>
          <a:bodyPr wrap="square" lIns="216000" tIns="144000" rIns="180000" bIns="144000">
            <a:noAutofit/>
          </a:bodyPr>
          <a:lstStyle/>
          <a:p>
            <a:pPr>
              <a:spcAft>
                <a:spcPts val="600"/>
              </a:spcAft>
              <a:buClr>
                <a:srgbClr val="69D8D7"/>
              </a:buClr>
              <a:defRPr/>
            </a:pPr>
            <a:r>
              <a:rPr lang="sv-FI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</a:t>
            </a:r>
            <a:r>
              <a:rPr lang="sv-SE" sz="1600" dirty="0">
                <a:solidFill>
                  <a:schemeClr val="tx2"/>
                </a:solidFill>
              </a:rPr>
              <a:t>lagstiftningen har trätt i kraft kommer personerna att styras att ta i bruk elektronisk postlåda i Suomi.fi-meddelanden när de identifierar sig i någon av den offentliga förvaltningens e-tjänster.</a:t>
            </a:r>
          </a:p>
          <a:p>
            <a:pPr>
              <a:spcAft>
                <a:spcPts val="600"/>
              </a:spcAft>
              <a:buClr>
                <a:srgbClr val="69D8D7"/>
              </a:buClr>
              <a:defRPr/>
            </a:pPr>
            <a:r>
              <a:rPr lang="sv-FI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Suomi.fi-meddelanden har tagit i bruk, </a:t>
            </a:r>
            <a:r>
              <a:rPr lang="sv-FI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kommer personen ta emot sin myndighetspost digitalt</a:t>
            </a:r>
            <a:r>
              <a:rPr lang="sv-FI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Det är möjligt att åter</a:t>
            </a:r>
            <a:r>
              <a:rPr lang="fi-FI" sz="1600" dirty="0" err="1">
                <a:solidFill>
                  <a:schemeClr val="tx2"/>
                </a:solidFill>
              </a:rPr>
              <a:t>gå</a:t>
            </a:r>
            <a:r>
              <a:rPr lang="fi-FI" sz="1600" dirty="0">
                <a:solidFill>
                  <a:schemeClr val="tx2"/>
                </a:solidFill>
              </a:rPr>
              <a:t> </a:t>
            </a:r>
            <a:r>
              <a:rPr lang="fi-FI" sz="1600" dirty="0" err="1">
                <a:solidFill>
                  <a:schemeClr val="tx2"/>
                </a:solidFill>
              </a:rPr>
              <a:t>till</a:t>
            </a:r>
            <a:r>
              <a:rPr lang="fi-FI" sz="1600" dirty="0">
                <a:solidFill>
                  <a:schemeClr val="tx2"/>
                </a:solidFill>
              </a:rPr>
              <a:t> </a:t>
            </a:r>
            <a:r>
              <a:rPr lang="fi-FI" sz="1600" dirty="0" err="1">
                <a:solidFill>
                  <a:schemeClr val="tx2"/>
                </a:solidFill>
              </a:rPr>
              <a:t>papperspost</a:t>
            </a:r>
            <a:r>
              <a:rPr lang="fi-FI" sz="1600" dirty="0">
                <a:solidFill>
                  <a:schemeClr val="tx2"/>
                </a:solidFill>
              </a:rPr>
              <a:t>.</a:t>
            </a:r>
            <a:endParaRPr lang="sv-FI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a 1" descr="En person håller en smarttelefon i handen, där webbläsaren visar Suomi.fi-meddelandens digitala brevlåda.">
            <a:extLst>
              <a:ext uri="{FF2B5EF4-FFF2-40B4-BE49-F238E27FC236}">
                <a16:creationId xmlns:a16="http://schemas.microsoft.com/office/drawing/2014/main" id="{DCA39A45-7AC7-3EBB-5273-CBD77F170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8770" y="0"/>
            <a:ext cx="528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8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3D5D0-FC14-E67B-18F5-770090F1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61895D5-5DB9-69BE-1A11-9F11FB0E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5" y="486349"/>
            <a:ext cx="10989936" cy="7647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FI" dirty="0">
                <a:solidFill>
                  <a:schemeClr val="accent1"/>
                </a:solidFill>
              </a:rPr>
              <a:t>Ändringen gäller inte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C23C0E2-74CB-245B-D963-CA0CDBCBBF39}"/>
              </a:ext>
            </a:extLst>
          </p:cNvPr>
          <p:cNvSpPr txBox="1"/>
          <p:nvPr/>
        </p:nvSpPr>
        <p:spPr>
          <a:xfrm>
            <a:off x="1088445" y="1764681"/>
            <a:ext cx="485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400" b="1" dirty="0">
                <a:solidFill>
                  <a:schemeClr val="accent1"/>
                </a:solidFill>
              </a:rPr>
              <a:t>Kräver inga åtgärder från</a:t>
            </a:r>
            <a:endParaRPr lang="fi-FI" sz="2400" b="1" dirty="0">
              <a:solidFill>
                <a:schemeClr val="accent1"/>
              </a:solidFill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91156584-A748-E8F2-8635-2494D48874C2}"/>
              </a:ext>
            </a:extLst>
          </p:cNvPr>
          <p:cNvSpPr txBox="1"/>
          <p:nvPr/>
        </p:nvSpPr>
        <p:spPr>
          <a:xfrm>
            <a:off x="774436" y="2424143"/>
            <a:ext cx="5225957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 err="1">
                <a:solidFill>
                  <a:srgbClr val="003479"/>
                </a:solidFill>
              </a:rPr>
              <a:t>personer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som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redan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använder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elektroniska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meddelanden</a:t>
            </a:r>
            <a:endParaRPr lang="fi-FI" sz="2000" dirty="0">
              <a:solidFill>
                <a:srgbClr val="003479"/>
              </a:solidFill>
            </a:endParaRP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 err="1">
                <a:solidFill>
                  <a:srgbClr val="003479"/>
                </a:solidFill>
              </a:rPr>
              <a:t>personer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som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inte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uträttar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ärenden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digitalt</a:t>
            </a:r>
            <a:endParaRPr lang="fi-FI" sz="2000" dirty="0">
              <a:solidFill>
                <a:srgbClr val="003479"/>
              </a:solidFill>
            </a:endParaRP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3479"/>
                </a:solidFill>
              </a:rPr>
              <a:t>personer med intressebevakning eller en fastställd intressebevakningsfullmakt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3479"/>
                </a:solidFill>
              </a:rPr>
              <a:t>minderåriga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3479"/>
                </a:solidFill>
              </a:rPr>
              <a:t>företag.</a:t>
            </a:r>
            <a:endParaRPr lang="fi-FI" sz="2000" dirty="0">
              <a:solidFill>
                <a:srgbClr val="003479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52B5C97-6C64-1551-5E5E-99FA1D4334C0}"/>
              </a:ext>
            </a:extLst>
          </p:cNvPr>
          <p:cNvSpPr txBox="1"/>
          <p:nvPr/>
        </p:nvSpPr>
        <p:spPr>
          <a:xfrm>
            <a:off x="505424" y="5099724"/>
            <a:ext cx="5225957" cy="1504249"/>
          </a:xfrm>
          <a:prstGeom prst="rect">
            <a:avLst/>
          </a:prstGeom>
          <a:solidFill>
            <a:srgbClr val="7030A0">
              <a:alpha val="14000"/>
            </a:srgbClr>
          </a:solidFill>
        </p:spPr>
        <p:txBody>
          <a:bodyPr wrap="square" lIns="216000" tIns="144000" rIns="180000" bIns="144000" anchor="t">
            <a:noAutofit/>
          </a:bodyPr>
          <a:lstStyle/>
          <a:p>
            <a:pPr>
              <a:buClr>
                <a:srgbClr val="69D8D7"/>
              </a:buClr>
              <a:defRPr/>
            </a:pPr>
            <a:r>
              <a:rPr lang="sv-SE" sz="1600" b="1" dirty="0">
                <a:solidFill>
                  <a:srgbClr val="003479"/>
                </a:solidFill>
                <a:cs typeface="Arial"/>
              </a:rPr>
              <a:t>Personen behöver varken före eller efter att lagen träder i kraft göra någonting. </a:t>
            </a:r>
            <a:r>
              <a:rPr lang="sv-SE" sz="1600" dirty="0">
                <a:solidFill>
                  <a:srgbClr val="003479"/>
                </a:solidFill>
                <a:cs typeface="Arial"/>
              </a:rPr>
              <a:t>Man behöver inte anmäla till Myndigheten för digitalisering och befolkningsdata eller till andra myndigheter att de vill få myndighetspost på papper.</a:t>
            </a:r>
            <a:endParaRPr lang="fi-FI" sz="1600" dirty="0">
              <a:solidFill>
                <a:srgbClr val="003479"/>
              </a:solidFill>
              <a:cs typeface="Arial"/>
            </a:endParaRP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99F35A68-BA2A-1BE9-B285-B1DFAD04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424" y="1711996"/>
            <a:ext cx="468000" cy="468000"/>
            <a:chOff x="6735408" y="4319405"/>
            <a:chExt cx="468000" cy="468000"/>
          </a:xfrm>
          <a:solidFill>
            <a:srgbClr val="7030A0"/>
          </a:solidFill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664B1FAC-D3E8-C6C3-FDC7-D19469A2AD50}"/>
                </a:ext>
              </a:extLst>
            </p:cNvPr>
            <p:cNvSpPr/>
            <p:nvPr/>
          </p:nvSpPr>
          <p:spPr>
            <a:xfrm>
              <a:off x="6735408" y="4319405"/>
              <a:ext cx="468000" cy="468000"/>
            </a:xfrm>
            <a:custGeom>
              <a:avLst/>
              <a:gdLst>
                <a:gd name="connsiteX0" fmla="*/ 180975 w 361950"/>
                <a:gd name="connsiteY0" fmla="*/ 0 h 371475"/>
                <a:gd name="connsiteX1" fmla="*/ 361950 w 361950"/>
                <a:gd name="connsiteY1" fmla="*/ 185738 h 371475"/>
                <a:gd name="connsiteX2" fmla="*/ 180975 w 361950"/>
                <a:gd name="connsiteY2" fmla="*/ 371475 h 371475"/>
                <a:gd name="connsiteX3" fmla="*/ 0 w 361950"/>
                <a:gd name="connsiteY3" fmla="*/ 185738 h 371475"/>
                <a:gd name="connsiteX4" fmla="*/ 180975 w 361950"/>
                <a:gd name="connsiteY4" fmla="*/ 0 h 371475"/>
                <a:gd name="connsiteX5" fmla="*/ 266196 w 361950"/>
                <a:gd name="connsiteY5" fmla="*/ 127551 h 371475"/>
                <a:gd name="connsiteX6" fmla="*/ 244931 w 361950"/>
                <a:gd name="connsiteY6" fmla="*/ 129231 h 371475"/>
                <a:gd name="connsiteX7" fmla="*/ 165042 w 361950"/>
                <a:gd name="connsiteY7" fmla="*/ 224886 h 371475"/>
                <a:gd name="connsiteX8" fmla="*/ 131314 w 361950"/>
                <a:gd name="connsiteY8" fmla="*/ 190271 h 371475"/>
                <a:gd name="connsiteX9" fmla="*/ 109986 w 361950"/>
                <a:gd name="connsiteY9" fmla="*/ 190271 h 371475"/>
                <a:gd name="connsiteX10" fmla="*/ 109986 w 361950"/>
                <a:gd name="connsiteY10" fmla="*/ 212160 h 371475"/>
                <a:gd name="connsiteX11" fmla="*/ 155230 w 361950"/>
                <a:gd name="connsiteY11" fmla="*/ 258594 h 371475"/>
                <a:gd name="connsiteX12" fmla="*/ 177344 w 361950"/>
                <a:gd name="connsiteY12" fmla="*/ 257723 h 371475"/>
                <a:gd name="connsiteX13" fmla="*/ 267832 w 361950"/>
                <a:gd name="connsiteY13" fmla="*/ 149376 h 371475"/>
                <a:gd name="connsiteX14" fmla="*/ 266196 w 361950"/>
                <a:gd name="connsiteY14" fmla="*/ 12755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371475">
                  <a:moveTo>
                    <a:pt x="180975" y="0"/>
                  </a:moveTo>
                  <a:cubicBezTo>
                    <a:pt x="280768" y="0"/>
                    <a:pt x="361950" y="83319"/>
                    <a:pt x="361950" y="185738"/>
                  </a:cubicBezTo>
                  <a:cubicBezTo>
                    <a:pt x="361950" y="288156"/>
                    <a:pt x="280768" y="371475"/>
                    <a:pt x="180975" y="371475"/>
                  </a:cubicBezTo>
                  <a:cubicBezTo>
                    <a:pt x="81182" y="371475"/>
                    <a:pt x="0" y="288156"/>
                    <a:pt x="0" y="185738"/>
                  </a:cubicBezTo>
                  <a:cubicBezTo>
                    <a:pt x="0" y="83319"/>
                    <a:pt x="81182" y="0"/>
                    <a:pt x="180975" y="0"/>
                  </a:cubicBezTo>
                  <a:close/>
                  <a:moveTo>
                    <a:pt x="266196" y="127551"/>
                  </a:moveTo>
                  <a:cubicBezTo>
                    <a:pt x="259872" y="121988"/>
                    <a:pt x="250352" y="122739"/>
                    <a:pt x="244931" y="129231"/>
                  </a:cubicBezTo>
                  <a:lnTo>
                    <a:pt x="165042" y="224886"/>
                  </a:lnTo>
                  <a:lnTo>
                    <a:pt x="131314" y="190271"/>
                  </a:lnTo>
                  <a:cubicBezTo>
                    <a:pt x="125425" y="184226"/>
                    <a:pt x="115876" y="184226"/>
                    <a:pt x="109986" y="190271"/>
                  </a:cubicBezTo>
                  <a:cubicBezTo>
                    <a:pt x="104096" y="196315"/>
                    <a:pt x="104096" y="206115"/>
                    <a:pt x="109986" y="212160"/>
                  </a:cubicBezTo>
                  <a:lnTo>
                    <a:pt x="155230" y="258594"/>
                  </a:lnTo>
                  <a:cubicBezTo>
                    <a:pt x="161441" y="264970"/>
                    <a:pt x="171627" y="264568"/>
                    <a:pt x="177344" y="257723"/>
                  </a:cubicBezTo>
                  <a:lnTo>
                    <a:pt x="267832" y="149376"/>
                  </a:lnTo>
                  <a:cubicBezTo>
                    <a:pt x="273253" y="142886"/>
                    <a:pt x="272520" y="133115"/>
                    <a:pt x="266196" y="12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56CF6CC0-CB84-812F-22C0-2899C5F8C76E}"/>
                </a:ext>
              </a:extLst>
            </p:cNvPr>
            <p:cNvSpPr/>
            <p:nvPr/>
          </p:nvSpPr>
          <p:spPr>
            <a:xfrm>
              <a:off x="6816080" y="4365104"/>
              <a:ext cx="288032" cy="3600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/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4724358A-961B-2191-0372-FE21CD205E2C}"/>
                </a:ext>
              </a:extLst>
            </p:cNvPr>
            <p:cNvGrpSpPr/>
            <p:nvPr/>
          </p:nvGrpSpPr>
          <p:grpSpPr>
            <a:xfrm>
              <a:off x="6897400" y="4469136"/>
              <a:ext cx="144016" cy="168538"/>
              <a:chOff x="5699956" y="3452742"/>
              <a:chExt cx="144016" cy="168538"/>
            </a:xfrm>
            <a:grpFill/>
          </p:grpSpPr>
          <p:cxnSp>
            <p:nvCxnSpPr>
              <p:cNvPr id="15" name="Suora yhdysviiva 14">
                <a:extLst>
                  <a:ext uri="{FF2B5EF4-FFF2-40B4-BE49-F238E27FC236}">
                    <a16:creationId xmlns:a16="http://schemas.microsoft.com/office/drawing/2014/main" id="{92EC03AC-5B70-B8E5-4EA5-6A01CB8C76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9956" y="3452743"/>
                <a:ext cx="144016" cy="168537"/>
              </a:xfrm>
              <a:prstGeom prst="line">
                <a:avLst/>
              </a:prstGeom>
              <a:grpFill/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93D8069B-5509-6472-6EAE-EAFE9E256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99956" y="3452742"/>
                <a:ext cx="144016" cy="168537"/>
              </a:xfrm>
              <a:prstGeom prst="line">
                <a:avLst/>
              </a:prstGeom>
              <a:grpFill/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kstiruutu 3">
            <a:extLst>
              <a:ext uri="{FF2B5EF4-FFF2-40B4-BE49-F238E27FC236}">
                <a16:creationId xmlns:a16="http://schemas.microsoft.com/office/drawing/2014/main" id="{8227B569-4EA1-00F5-2EAE-3BEDD67BDF35}"/>
              </a:ext>
            </a:extLst>
          </p:cNvPr>
          <p:cNvSpPr txBox="1"/>
          <p:nvPr/>
        </p:nvSpPr>
        <p:spPr>
          <a:xfrm>
            <a:off x="7481104" y="3013501"/>
            <a:ext cx="3312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2400" i="1">
                <a:solidFill>
                  <a:schemeClr val="accent1"/>
                </a:solidFill>
              </a:rPr>
              <a:t>Tähän esim. paperikirjeistä kuvituskuva / </a:t>
            </a:r>
            <a:r>
              <a:rPr lang="fi-FI" sz="2400" i="1" err="1">
                <a:solidFill>
                  <a:schemeClr val="accent1"/>
                </a:solidFill>
              </a:rPr>
              <a:t>Karo</a:t>
            </a:r>
            <a:endParaRPr lang="fi-FI" sz="2400" i="1">
              <a:solidFill>
                <a:schemeClr val="accent1"/>
              </a:solidFill>
            </a:endParaRPr>
          </a:p>
        </p:txBody>
      </p:sp>
      <p:pic>
        <p:nvPicPr>
          <p:cNvPr id="9" name="Kuva 8" descr="Kirjekuori ja paperi.">
            <a:extLst>
              <a:ext uri="{FF2B5EF4-FFF2-40B4-BE49-F238E27FC236}">
                <a16:creationId xmlns:a16="http://schemas.microsoft.com/office/drawing/2014/main" id="{5B9DE229-8B3E-3999-8DB7-110C740B3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r="33218"/>
          <a:stretch>
            <a:fillRect/>
          </a:stretch>
        </p:blipFill>
        <p:spPr>
          <a:xfrm>
            <a:off x="6460621" y="0"/>
            <a:ext cx="5731378" cy="6858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47FB0CCF-91FA-516A-3E1F-4B6D068A1197}"/>
              </a:ext>
            </a:extLst>
          </p:cNvPr>
          <p:cNvSpPr txBox="1"/>
          <p:nvPr/>
        </p:nvSpPr>
        <p:spPr>
          <a:xfrm>
            <a:off x="8575181" y="6480863"/>
            <a:ext cx="3472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dirty="0" err="1">
                <a:solidFill>
                  <a:schemeClr val="tx2"/>
                </a:solidFill>
              </a:rPr>
              <a:t>Illustrationsbild</a:t>
            </a:r>
            <a:r>
              <a:rPr lang="fi-FI" sz="1000" dirty="0">
                <a:solidFill>
                  <a:schemeClr val="tx2"/>
                </a:solidFill>
              </a:rPr>
              <a:t>: </a:t>
            </a:r>
            <a:r>
              <a:rPr lang="fi-FI" sz="1000" dirty="0" err="1">
                <a:solidFill>
                  <a:schemeClr val="tx2"/>
                </a:solidFill>
              </a:rPr>
              <a:t>Mediamodifier</a:t>
            </a:r>
            <a:r>
              <a:rPr lang="fi-FI" sz="1000" dirty="0">
                <a:solidFill>
                  <a:schemeClr val="tx2"/>
                </a:solidFill>
              </a:rPr>
              <a:t>, </a:t>
            </a:r>
            <a:r>
              <a:rPr lang="fi-FI" sz="1000" dirty="0" err="1">
                <a:solidFill>
                  <a:schemeClr val="tx2"/>
                </a:solidFill>
              </a:rPr>
              <a:t>Unsplash</a:t>
            </a:r>
            <a:endParaRPr lang="fi-FI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6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989E5-B575-E58A-0834-BE58BCBAC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4">
            <a:extLst>
              <a:ext uri="{FF2B5EF4-FFF2-40B4-BE49-F238E27FC236}">
                <a16:creationId xmlns:a16="http://schemas.microsoft.com/office/drawing/2014/main" id="{24D3636E-9F28-F6D2-FAC1-297BE5B3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951" y="651735"/>
            <a:ext cx="5957319" cy="122400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chemeClr val="accent1"/>
                </a:solidFill>
                <a:ea typeface="+mj-lt"/>
                <a:cs typeface="+mj-lt"/>
              </a:rPr>
              <a:t>Du kan läsa digital myndighetspost med alla enheter </a:t>
            </a:r>
            <a:br>
              <a:rPr lang="sv-SE" sz="2800" dirty="0">
                <a:solidFill>
                  <a:schemeClr val="accent1"/>
                </a:solidFill>
                <a:ea typeface="+mj-lt"/>
                <a:cs typeface="+mj-lt"/>
              </a:rPr>
            </a:br>
            <a:r>
              <a:rPr lang="sv-SE" sz="2800" dirty="0">
                <a:solidFill>
                  <a:schemeClr val="accent1"/>
                </a:solidFill>
                <a:ea typeface="+mj-lt"/>
                <a:cs typeface="+mj-lt"/>
              </a:rPr>
              <a:t>med </a:t>
            </a:r>
            <a:r>
              <a:rPr lang="sv-SE" sz="2800" dirty="0" err="1">
                <a:solidFill>
                  <a:schemeClr val="accent1"/>
                </a:solidFill>
                <a:ea typeface="+mj-lt"/>
                <a:cs typeface="+mj-lt"/>
              </a:rPr>
              <a:t>internetförbindelse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Kuva 7" descr="Suomi.fi-viestien Saapuneet-kansion käyttöliittymä älypuhelimen ruudulla.">
            <a:extLst>
              <a:ext uri="{FF2B5EF4-FFF2-40B4-BE49-F238E27FC236}">
                <a16:creationId xmlns:a16="http://schemas.microsoft.com/office/drawing/2014/main" id="{A8E5B709-A4BE-E714-92E3-E01E28221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26629"/>
          <a:stretch>
            <a:fillRect/>
          </a:stretch>
        </p:blipFill>
        <p:spPr>
          <a:xfrm>
            <a:off x="-1028" y="0"/>
            <a:ext cx="5295870" cy="6858000"/>
          </a:xfrm>
          <a:prstGeom prst="rect">
            <a:avLst/>
          </a:pr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958424-CC74-046E-469C-22F4F4DC4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3951" y="2023586"/>
            <a:ext cx="6155336" cy="4176000"/>
          </a:xfrm>
        </p:spPr>
        <p:txBody>
          <a:bodyPr>
            <a:noAutofit/>
          </a:bodyPr>
          <a:lstStyle/>
          <a:p>
            <a:pPr marL="73025" indent="0" defTabSz="914377">
              <a:spcAft>
                <a:spcPts val="600"/>
              </a:spcAft>
              <a:buClr>
                <a:srgbClr val="002E5F"/>
              </a:buClr>
              <a:buSzTx/>
              <a:buNone/>
              <a:defRPr/>
            </a:pPr>
            <a:r>
              <a:rPr lang="sv-FI" sz="2000" b="1" dirty="0">
                <a:solidFill>
                  <a:srgbClr val="003479"/>
                </a:solidFill>
                <a:cs typeface="Arial" panose="020B0604020202020204" pitchFamily="34" charset="0"/>
              </a:rPr>
              <a:t>Med webbläsare </a:t>
            </a:r>
            <a:r>
              <a:rPr lang="sv-FI" sz="2000" dirty="0">
                <a:solidFill>
                  <a:srgbClr val="003479"/>
                </a:solidFill>
                <a:cs typeface="Arial" panose="020B0604020202020204" pitchFamily="34" charset="0"/>
              </a:rPr>
              <a:t>skriva adressen </a:t>
            </a:r>
            <a:r>
              <a:rPr lang="sv-FI" sz="2000" b="1" dirty="0">
                <a:solidFill>
                  <a:srgbClr val="003479"/>
                </a:solidFill>
                <a:cs typeface="Arial" panose="020B0604020202020204" pitchFamily="34" charset="0"/>
              </a:rPr>
              <a:t>suomi.fi/meddelanden</a:t>
            </a:r>
          </a:p>
          <a:p>
            <a:pPr marL="73025" indent="0" defTabSz="914377">
              <a:spcAft>
                <a:spcPts val="600"/>
              </a:spcAft>
              <a:buClr>
                <a:srgbClr val="002E5F"/>
              </a:buClr>
              <a:buSzTx/>
              <a:buNone/>
              <a:defRPr/>
            </a:pPr>
            <a:r>
              <a:rPr lang="sv-FI" sz="2000" dirty="0">
                <a:solidFill>
                  <a:srgbClr val="003479"/>
                </a:solidFill>
                <a:cs typeface="Arial" panose="020B0604020202020204" pitchFamily="34" charset="0"/>
              </a:rPr>
              <a:t>Identifiera dig med starka identifieringsverktyg</a:t>
            </a:r>
          </a:p>
          <a:p>
            <a:pPr marL="968375" lvl="1" indent="-285750" defTabSz="914377">
              <a:spcAft>
                <a:spcPts val="600"/>
              </a:spcAft>
              <a:buClr>
                <a:srgbClr val="002E5F"/>
              </a:buClr>
              <a:buSzTx/>
              <a:buFont typeface="Courier New" panose="020B0604020202020204" pitchFamily="34" charset="0"/>
              <a:buChar char="o"/>
              <a:defRPr/>
            </a:pPr>
            <a:r>
              <a:rPr lang="fi-FI" sz="2000" dirty="0" err="1">
                <a:solidFill>
                  <a:srgbClr val="003479"/>
                </a:solidFill>
                <a:cs typeface="Arial"/>
              </a:rPr>
              <a:t>bankkoder</a:t>
            </a:r>
            <a:endParaRPr lang="fi-FI" sz="2000" dirty="0">
              <a:cs typeface="Arial"/>
            </a:endParaRPr>
          </a:p>
          <a:p>
            <a:pPr marL="968375" lvl="1" indent="-285750" defTabSz="914377">
              <a:spcAft>
                <a:spcPts val="600"/>
              </a:spcAft>
              <a:buClr>
                <a:srgbClr val="002E5F"/>
              </a:buClr>
              <a:buSzTx/>
              <a:buFont typeface="Courier New" panose="020B0604020202020204" pitchFamily="34" charset="0"/>
              <a:buChar char="o"/>
              <a:defRPr/>
            </a:pPr>
            <a:r>
              <a:rPr lang="fi-FI" sz="2000" dirty="0" err="1">
                <a:solidFill>
                  <a:srgbClr val="003479"/>
                </a:solidFill>
                <a:cs typeface="Arial"/>
              </a:rPr>
              <a:t>mobilcertifikat</a:t>
            </a:r>
            <a:r>
              <a:rPr lang="fi-FI" sz="2000" dirty="0">
                <a:solidFill>
                  <a:srgbClr val="003479"/>
                </a:solidFill>
                <a:cs typeface="Arial"/>
              </a:rPr>
              <a:t> </a:t>
            </a:r>
            <a:r>
              <a:rPr lang="fi-FI" sz="2000" dirty="0" err="1">
                <a:solidFill>
                  <a:srgbClr val="003479"/>
                </a:solidFill>
                <a:cs typeface="Arial"/>
              </a:rPr>
              <a:t>eller</a:t>
            </a:r>
            <a:endParaRPr lang="fi-FI" sz="2000" dirty="0">
              <a:solidFill>
                <a:srgbClr val="003479"/>
              </a:solidFill>
              <a:cs typeface="Arial"/>
            </a:endParaRPr>
          </a:p>
          <a:p>
            <a:pPr marL="968375" lvl="1" indent="-285750" defTabSz="914377">
              <a:spcAft>
                <a:spcPts val="600"/>
              </a:spcAft>
              <a:buClr>
                <a:srgbClr val="002E5F"/>
              </a:buClr>
              <a:buSzTx/>
              <a:buFont typeface="Courier New" panose="020B0604020202020204" pitchFamily="34" charset="0"/>
              <a:buChar char="o"/>
              <a:defRPr/>
            </a:pPr>
            <a:r>
              <a:rPr lang="fi-FI" sz="2000" dirty="0" err="1">
                <a:solidFill>
                  <a:srgbClr val="003479"/>
                </a:solidFill>
                <a:cs typeface="Arial"/>
              </a:rPr>
              <a:t>identitetskort</a:t>
            </a:r>
            <a:r>
              <a:rPr lang="fi-FI" sz="2000" dirty="0">
                <a:solidFill>
                  <a:srgbClr val="003479"/>
                </a:solidFill>
                <a:cs typeface="Arial"/>
              </a:rPr>
              <a:t> </a:t>
            </a:r>
            <a:r>
              <a:rPr lang="fi-FI" sz="2000" dirty="0" err="1">
                <a:solidFill>
                  <a:srgbClr val="003479"/>
                </a:solidFill>
                <a:cs typeface="Arial"/>
              </a:rPr>
              <a:t>med</a:t>
            </a:r>
            <a:r>
              <a:rPr lang="fi-FI" sz="2000" dirty="0">
                <a:solidFill>
                  <a:srgbClr val="003479"/>
                </a:solidFill>
                <a:cs typeface="Arial"/>
              </a:rPr>
              <a:t> </a:t>
            </a:r>
            <a:r>
              <a:rPr lang="fi-FI" sz="2000" dirty="0" err="1">
                <a:solidFill>
                  <a:srgbClr val="003479"/>
                </a:solidFill>
                <a:cs typeface="Arial"/>
              </a:rPr>
              <a:t>certifikat</a:t>
            </a:r>
            <a:r>
              <a:rPr lang="fi-FI" sz="2000" dirty="0">
                <a:solidFill>
                  <a:srgbClr val="003479"/>
                </a:solidFill>
                <a:cs typeface="Arial"/>
              </a:rPr>
              <a:t>.</a:t>
            </a:r>
          </a:p>
          <a:p>
            <a:pPr marL="0" indent="-151765" defTabSz="914377">
              <a:spcBef>
                <a:spcPts val="1800"/>
              </a:spcBef>
              <a:spcAft>
                <a:spcPts val="600"/>
              </a:spcAft>
              <a:buClr>
                <a:srgbClr val="002E5F"/>
              </a:buClr>
              <a:buSzTx/>
              <a:buNone/>
              <a:defRPr/>
            </a:pPr>
            <a:r>
              <a:rPr lang="sv-FI" sz="2000" b="1" dirty="0">
                <a:solidFill>
                  <a:srgbClr val="003479"/>
                </a:solidFill>
                <a:cs typeface="Arial" panose="020B0604020202020204" pitchFamily="34" charset="0"/>
              </a:rPr>
              <a:t>Med mobila enheter </a:t>
            </a:r>
            <a:r>
              <a:rPr lang="sv-FI" sz="2000" dirty="0">
                <a:solidFill>
                  <a:srgbClr val="003479"/>
                </a:solidFill>
                <a:cs typeface="Arial" panose="020B0604020202020204" pitchFamily="34" charset="0"/>
              </a:rPr>
              <a:t>ladda ner </a:t>
            </a:r>
            <a:r>
              <a:rPr lang="sv-FI" sz="2000" b="1" dirty="0">
                <a:solidFill>
                  <a:srgbClr val="003479"/>
                </a:solidFill>
                <a:cs typeface="Arial" panose="020B0604020202020204" pitchFamily="34" charset="0"/>
              </a:rPr>
              <a:t>Suomi.fi-</a:t>
            </a:r>
            <a:r>
              <a:rPr lang="sv-FI" sz="2000" b="1" dirty="0" err="1">
                <a:solidFill>
                  <a:srgbClr val="003479"/>
                </a:solidFill>
                <a:cs typeface="Arial" panose="020B0604020202020204" pitchFamily="34" charset="0"/>
              </a:rPr>
              <a:t>appen</a:t>
            </a:r>
            <a:r>
              <a:rPr lang="sv-FI" sz="2000" b="1" dirty="0">
                <a:solidFill>
                  <a:srgbClr val="003479"/>
                </a:solidFill>
                <a:cs typeface="Arial" panose="020B0604020202020204" pitchFamily="34" charset="0"/>
              </a:rPr>
              <a:t> </a:t>
            </a:r>
            <a:r>
              <a:rPr lang="sv-FI" sz="2000" dirty="0">
                <a:solidFill>
                  <a:srgbClr val="003479"/>
                </a:solidFill>
                <a:cs typeface="Arial" panose="020B0604020202020204" pitchFamily="34" charset="0"/>
              </a:rPr>
              <a:t>från </a:t>
            </a:r>
            <a:r>
              <a:rPr lang="sv-FI" sz="2000" dirty="0" err="1">
                <a:solidFill>
                  <a:srgbClr val="003479"/>
                </a:solidFill>
                <a:cs typeface="Arial" panose="020B0604020202020204" pitchFamily="34" charset="0"/>
              </a:rPr>
              <a:t>appbutikerna</a:t>
            </a:r>
            <a:r>
              <a:rPr lang="sv-FI" sz="2000" dirty="0">
                <a:solidFill>
                  <a:srgbClr val="003479"/>
                </a:solidFill>
                <a:cs typeface="Arial" panose="020B0604020202020204" pitchFamily="34" charset="0"/>
              </a:rPr>
              <a:t>:</a:t>
            </a:r>
            <a:endParaRPr lang="fi-FI" sz="2000" dirty="0">
              <a:solidFill>
                <a:srgbClr val="003479"/>
              </a:solidFill>
              <a:cs typeface="Arial"/>
            </a:endParaRPr>
          </a:p>
          <a:p>
            <a:pPr marL="788670" lvl="2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58775" algn="l"/>
              </a:tabLst>
              <a:defRPr/>
            </a:pPr>
            <a:r>
              <a:rPr lang="fi-FI" sz="2000" dirty="0" err="1">
                <a:solidFill>
                  <a:srgbClr val="003479"/>
                </a:solidFill>
              </a:rPr>
              <a:t>till</a:t>
            </a:r>
            <a:r>
              <a:rPr lang="fi-FI" sz="2000" dirty="0">
                <a:solidFill>
                  <a:srgbClr val="003479"/>
                </a:solidFill>
              </a:rPr>
              <a:t> Android-</a:t>
            </a:r>
            <a:r>
              <a:rPr lang="fi-FI" sz="2000" dirty="0" err="1">
                <a:solidFill>
                  <a:srgbClr val="003479"/>
                </a:solidFill>
              </a:rPr>
              <a:t>telefoner</a:t>
            </a:r>
            <a:r>
              <a:rPr lang="fi-FI" sz="2000" dirty="0">
                <a:solidFill>
                  <a:srgbClr val="003479"/>
                </a:solidFill>
              </a:rPr>
              <a:t> (Google Play)</a:t>
            </a:r>
            <a:endParaRPr lang="fi-FI" sz="2000" b="1" dirty="0">
              <a:solidFill>
                <a:srgbClr val="003479"/>
              </a:solidFill>
              <a:cs typeface="Arial" panose="020B0604020202020204"/>
            </a:endParaRPr>
          </a:p>
          <a:p>
            <a:pPr marL="788670" lvl="2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58775" algn="l"/>
              </a:tabLst>
              <a:defRPr/>
            </a:pPr>
            <a:r>
              <a:rPr lang="fi-FI" sz="2000" dirty="0" err="1">
                <a:solidFill>
                  <a:srgbClr val="003479"/>
                </a:solidFill>
              </a:rPr>
              <a:t>till</a:t>
            </a:r>
            <a:r>
              <a:rPr lang="fi-FI" sz="2000" dirty="0">
                <a:solidFill>
                  <a:srgbClr val="003479"/>
                </a:solidFill>
              </a:rPr>
              <a:t> iPhone-</a:t>
            </a:r>
            <a:r>
              <a:rPr lang="fi-FI" sz="2000" dirty="0" err="1">
                <a:solidFill>
                  <a:srgbClr val="003479"/>
                </a:solidFill>
              </a:rPr>
              <a:t>telefoner</a:t>
            </a:r>
            <a:r>
              <a:rPr lang="fi-FI" sz="2000" dirty="0">
                <a:solidFill>
                  <a:srgbClr val="003479"/>
                </a:solidFill>
              </a:rPr>
              <a:t> (</a:t>
            </a:r>
            <a:r>
              <a:rPr lang="fi-FI" sz="2000" dirty="0" err="1">
                <a:solidFill>
                  <a:srgbClr val="003479"/>
                </a:solidFill>
              </a:rPr>
              <a:t>App</a:t>
            </a:r>
            <a:r>
              <a:rPr lang="fi-FI" sz="2000" dirty="0">
                <a:solidFill>
                  <a:srgbClr val="003479"/>
                </a:solidFill>
              </a:rPr>
              <a:t> </a:t>
            </a:r>
            <a:r>
              <a:rPr lang="fi-FI" sz="2000" dirty="0" err="1">
                <a:solidFill>
                  <a:srgbClr val="003479"/>
                </a:solidFill>
              </a:rPr>
              <a:t>Store</a:t>
            </a:r>
            <a:r>
              <a:rPr lang="fi-FI" sz="2000" dirty="0">
                <a:solidFill>
                  <a:srgbClr val="003479"/>
                </a:solidFill>
              </a:rPr>
              <a:t>)</a:t>
            </a:r>
            <a:endParaRPr lang="fi-FI" sz="2000" b="1" dirty="0">
              <a:solidFill>
                <a:schemeClr val="accent1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458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A2F5-B78C-B678-81DF-03198DC8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FC78DBC-0C62-DBBD-21DB-8E605475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78" y="723316"/>
            <a:ext cx="10260000" cy="692712"/>
          </a:xfrm>
        </p:spPr>
        <p:txBody>
          <a:bodyPr>
            <a:noAutofit/>
          </a:bodyPr>
          <a:lstStyle/>
          <a:p>
            <a:r>
              <a:rPr lang="sv-FI" sz="3600" dirty="0">
                <a:solidFill>
                  <a:schemeClr val="accent1"/>
                </a:solidFill>
              </a:rPr>
              <a:t>Så här använder du säkert digitala myndighetsmeddelanden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32F06F4-EECB-C752-1179-544BCD6E7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1390" y="1585265"/>
            <a:ext cx="2192602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97ABF593-5C6E-DA0F-4991-F95AF4FE5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9918" y="1513256"/>
            <a:ext cx="3173064" cy="5141886"/>
            <a:chOff x="719918" y="1513256"/>
            <a:chExt cx="3173064" cy="5141886"/>
          </a:xfrm>
        </p:grpSpPr>
        <p:sp>
          <p:nvSpPr>
            <p:cNvPr id="10" name="Suorakulmio 9" descr="Ilmoitus sähköpostiin (ja sovellukseen): &#10;Sait uuden viestin! Ilmoitus viestistä saapuu antamaasi sähköpostiosoitteeseen. Pidä osoite ajan tasalla Suomi.fi-viestien asetuksissa.&#10;Sähköposti-ilmoituksessa ei kerrota arkaluontoista tietoa sinusta tai viranomaisasioitasi eikä siinä ole linkkiä.">
              <a:extLst>
                <a:ext uri="{FF2B5EF4-FFF2-40B4-BE49-F238E27FC236}">
                  <a16:creationId xmlns:a16="http://schemas.microsoft.com/office/drawing/2014/main" id="{7D583263-6BAE-3A1D-3EEC-96ACD7A75E3C}"/>
                </a:ext>
              </a:extLst>
            </p:cNvPr>
            <p:cNvSpPr/>
            <p:nvPr/>
          </p:nvSpPr>
          <p:spPr>
            <a:xfrm>
              <a:off x="724630" y="1513256"/>
              <a:ext cx="3168352" cy="51418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tIns="1404000" rIns="288000" bIns="45720" rtlCol="0" anchor="t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sv-FI" sz="1600" b="1" dirty="0">
                  <a:solidFill>
                    <a:srgbClr val="003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notifikation per e-post (och till applikationen): Du har fått ett nytt meddelande!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En </a:t>
              </a:r>
              <a:r>
                <a:rPr kumimoji="0" lang="fi-FI" sz="14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notifikation</a:t>
              </a: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om</a:t>
              </a: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ett </a:t>
              </a:r>
              <a:r>
                <a:rPr kumimoji="0" lang="fi-FI" sz="14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nytt</a:t>
              </a: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meddelande</a:t>
              </a: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kommer</a:t>
              </a: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till</a:t>
              </a: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din</a:t>
              </a: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angivna</a:t>
              </a: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e-</a:t>
              </a:r>
              <a:r>
                <a:rPr kumimoji="0" lang="fi-FI" sz="14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postadress</a:t>
              </a:r>
              <a:r>
                <a:rPr kumimoji="0" lang="fi-FI" sz="1400" b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r>
                <a:rPr lang="sv-FI" sz="1400" dirty="0">
                  <a:solidFill>
                    <a:srgbClr val="003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 ihåg att hålla din e-postadress uppdaterad i inställningarna för Suomi.fi-meddelanden.</a:t>
              </a:r>
              <a:endParaRPr kumimoji="0" lang="fi-FI" sz="1400" b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sv-FI" sz="1400" b="1" dirty="0">
                  <a:solidFill>
                    <a:srgbClr val="0034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notifikationen finns inga känsliga uppgifter om dig eller ärendet och det finns ingen länk i den.</a:t>
              </a:r>
            </a:p>
          </p:txBody>
        </p:sp>
        <p:sp>
          <p:nvSpPr>
            <p:cNvPr id="12" name="Suorakulmainen kolmio 11">
              <a:extLst>
                <a:ext uri="{FF2B5EF4-FFF2-40B4-BE49-F238E27FC236}">
                  <a16:creationId xmlns:a16="http://schemas.microsoft.com/office/drawing/2014/main" id="{C8A2BE2C-025B-00CB-D958-2D123DBA4C41}"/>
                </a:ext>
              </a:extLst>
            </p:cNvPr>
            <p:cNvSpPr/>
            <p:nvPr/>
          </p:nvSpPr>
          <p:spPr>
            <a:xfrm rot="5400000">
              <a:off x="719959" y="1513216"/>
              <a:ext cx="741652" cy="741734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>
                  <a:ln>
                    <a:noFill/>
                  </a:ln>
                  <a:solidFill>
                    <a:srgbClr val="6262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4" name="Suorakulmio 3">
            <a:extLst>
              <a:ext uri="{FF2B5EF4-FFF2-40B4-BE49-F238E27FC236}">
                <a16:creationId xmlns:a16="http://schemas.microsoft.com/office/drawing/2014/main" id="{4C113853-27DE-6C3F-98B2-6F1AB1C35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2580" y="1585265"/>
            <a:ext cx="2192602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A863FC74-3805-AB57-992E-0B82AD52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01108" y="1513256"/>
            <a:ext cx="3292940" cy="5141886"/>
            <a:chOff x="4201108" y="1513256"/>
            <a:chExt cx="3292940" cy="5141886"/>
          </a:xfrm>
        </p:grpSpPr>
        <p:sp>
          <p:nvSpPr>
            <p:cNvPr id="2" name="Suorakulmio 1" descr="Siirry Suomi.fi-viesteihin turvallisesti. Joko avaa Suomi.fi-sovellus puhelimesi valikosta ja kirjaudu sovellukseen, tai &#10;kirjoita nettiselaimen osoiteriville suomi.fi/viestit ja tunnistaudu palveluun verkkopankkitunnuksilla tai mobiilivarmenteella.&#10;Älä käytä sähköpostiin lähetettyjä linkkejä tai esim. Googlen hakutuloksia.">
              <a:extLst>
                <a:ext uri="{FF2B5EF4-FFF2-40B4-BE49-F238E27FC236}">
                  <a16:creationId xmlns:a16="http://schemas.microsoft.com/office/drawing/2014/main" id="{F9C00B26-C8F0-856A-D2F8-22AE9634F0B2}"/>
                </a:ext>
              </a:extLst>
            </p:cNvPr>
            <p:cNvSpPr/>
            <p:nvPr/>
          </p:nvSpPr>
          <p:spPr>
            <a:xfrm>
              <a:off x="4205820" y="1513256"/>
              <a:ext cx="3288228" cy="51418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tIns="1404000" rIns="288000" bIns="45720" rtlCol="0" anchor="t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Gå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tryggt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till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Suomi.fi-</a:t>
              </a: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meddelanden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Antingen</a:t>
              </a:r>
              <a:endPara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02920" lvl="1" indent="-228600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sv-SE" sz="1400" b="1" dirty="0">
                  <a:solidFill>
                    <a:srgbClr val="003479"/>
                  </a:solidFill>
                </a:rPr>
                <a:t>öppna Suomi.fi‑</a:t>
              </a:r>
              <a:r>
                <a:rPr lang="sv-SE" sz="1400" b="1" dirty="0" err="1">
                  <a:solidFill>
                    <a:srgbClr val="003479"/>
                  </a:solidFill>
                </a:rPr>
                <a:t>appen</a:t>
              </a:r>
              <a:r>
                <a:rPr lang="sv-SE" sz="1400" b="1" dirty="0">
                  <a:solidFill>
                    <a:srgbClr val="003479"/>
                  </a:solidFill>
                </a:rPr>
                <a:t> </a:t>
              </a:r>
              <a:r>
                <a:rPr lang="sv-SE" sz="1400" dirty="0">
                  <a:solidFill>
                    <a:srgbClr val="003479"/>
                  </a:solidFill>
                </a:rPr>
                <a:t>från menyn i din telefon och logga in i </a:t>
              </a:r>
              <a:r>
                <a:rPr lang="sv-SE" sz="1400" dirty="0" err="1">
                  <a:solidFill>
                    <a:srgbClr val="003479"/>
                  </a:solidFill>
                </a:rPr>
                <a:t>appen</a:t>
              </a:r>
              <a:r>
                <a:rPr lang="sv-SE" sz="1400" dirty="0">
                  <a:solidFill>
                    <a:srgbClr val="003479"/>
                  </a:solidFill>
                </a:rPr>
                <a:t>,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eller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endParaRPr>
            </a:p>
            <a:p>
              <a:pPr marL="502920" lvl="1" indent="-228600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fi-FI" sz="1400" b="1" dirty="0" err="1">
                  <a:solidFill>
                    <a:srgbClr val="003479"/>
                  </a:solidFill>
                </a:rPr>
                <a:t>skriv</a:t>
              </a:r>
              <a:r>
                <a:rPr lang="fi-FI" sz="1400" b="1" dirty="0">
                  <a:solidFill>
                    <a:srgbClr val="003479"/>
                  </a:solidFill>
                </a:rPr>
                <a:t> in </a:t>
              </a:r>
              <a:r>
                <a:rPr lang="fi-FI" sz="1400" b="1" dirty="0" err="1">
                  <a:solidFill>
                    <a:srgbClr val="003479"/>
                  </a:solidFill>
                </a:rPr>
                <a:t>adressen</a:t>
              </a:r>
              <a:r>
                <a:rPr lang="fi-FI" sz="1400" b="1" dirty="0">
                  <a:solidFill>
                    <a:srgbClr val="003479"/>
                  </a:solidFill>
                </a:rPr>
                <a:t> suomi.fi/</a:t>
              </a:r>
              <a:r>
                <a:rPr lang="fi-FI" sz="1400" b="1" dirty="0" err="1">
                  <a:solidFill>
                    <a:srgbClr val="003479"/>
                  </a:solidFill>
                </a:rPr>
                <a:t>meddelanden</a:t>
              </a:r>
              <a:r>
                <a:rPr lang="fi-FI" sz="1400" b="1" dirty="0">
                  <a:solidFill>
                    <a:srgbClr val="003479"/>
                  </a:solidFill>
                </a:rPr>
                <a:t> i </a:t>
              </a:r>
              <a:r>
                <a:rPr lang="fi-FI" sz="1400" b="1" dirty="0" err="1">
                  <a:solidFill>
                    <a:srgbClr val="003479"/>
                  </a:solidFill>
                </a:rPr>
                <a:t>webbläsarens</a:t>
              </a:r>
              <a:r>
                <a:rPr lang="fi-FI" sz="1400" b="1" dirty="0">
                  <a:solidFill>
                    <a:srgbClr val="003479"/>
                  </a:solidFill>
                </a:rPr>
                <a:t> </a:t>
              </a:r>
              <a:r>
                <a:rPr lang="fi-FI" sz="1400" b="1" dirty="0" err="1">
                  <a:solidFill>
                    <a:srgbClr val="003479"/>
                  </a:solidFill>
                </a:rPr>
                <a:t>adressfält</a:t>
              </a:r>
              <a:r>
                <a:rPr lang="fi-FI" sz="1400" b="1" dirty="0">
                  <a:solidFill>
                    <a:srgbClr val="003479"/>
                  </a:solidFill>
                </a:rPr>
                <a:t> </a:t>
              </a:r>
              <a:r>
                <a:rPr lang="fi-FI" sz="1400" dirty="0" err="1">
                  <a:solidFill>
                    <a:srgbClr val="003479"/>
                  </a:solidFill>
                </a:rPr>
                <a:t>och</a:t>
              </a:r>
              <a:r>
                <a:rPr lang="fi-FI" sz="1400" dirty="0">
                  <a:solidFill>
                    <a:srgbClr val="003479"/>
                  </a:solidFill>
                </a:rPr>
                <a:t> </a:t>
              </a:r>
              <a:r>
                <a:rPr lang="fi-FI" sz="1400" dirty="0" err="1">
                  <a:solidFill>
                    <a:srgbClr val="003479"/>
                  </a:solidFill>
                </a:rPr>
                <a:t>identifiera</a:t>
              </a:r>
              <a:r>
                <a:rPr lang="fi-FI" sz="1400" dirty="0">
                  <a:solidFill>
                    <a:srgbClr val="003479"/>
                  </a:solidFill>
                </a:rPr>
                <a:t> </a:t>
              </a:r>
              <a:r>
                <a:rPr lang="fi-FI" sz="1400" dirty="0" err="1">
                  <a:solidFill>
                    <a:srgbClr val="003479"/>
                  </a:solidFill>
                </a:rPr>
                <a:t>dig</a:t>
              </a:r>
              <a:r>
                <a:rPr lang="fi-FI" sz="1400" dirty="0">
                  <a:solidFill>
                    <a:srgbClr val="003479"/>
                  </a:solidFill>
                </a:rPr>
                <a:t> i </a:t>
              </a:r>
              <a:r>
                <a:rPr lang="fi-FI" sz="1400" dirty="0" err="1">
                  <a:solidFill>
                    <a:srgbClr val="003479"/>
                  </a:solidFill>
                </a:rPr>
                <a:t>tjänsten</a:t>
              </a:r>
              <a:r>
                <a:rPr lang="fi-FI" sz="1400" dirty="0">
                  <a:solidFill>
                    <a:srgbClr val="003479"/>
                  </a:solidFill>
                </a:rPr>
                <a:t> </a:t>
              </a:r>
              <a:r>
                <a:rPr lang="fi-FI" sz="1400" dirty="0" err="1">
                  <a:solidFill>
                    <a:srgbClr val="003479"/>
                  </a:solidFill>
                </a:rPr>
                <a:t>med</a:t>
              </a:r>
              <a:r>
                <a:rPr lang="fi-FI" sz="1400" dirty="0">
                  <a:solidFill>
                    <a:srgbClr val="003479"/>
                  </a:solidFill>
                </a:rPr>
                <a:t> </a:t>
              </a:r>
              <a:r>
                <a:rPr lang="fi-FI" sz="1400" dirty="0" err="1">
                  <a:solidFill>
                    <a:srgbClr val="003479"/>
                  </a:solidFill>
                </a:rPr>
                <a:t>bankkoder</a:t>
              </a:r>
              <a:r>
                <a:rPr lang="fi-FI" sz="1400" dirty="0">
                  <a:solidFill>
                    <a:srgbClr val="003479"/>
                  </a:solidFill>
                </a:rPr>
                <a:t> </a:t>
              </a:r>
              <a:r>
                <a:rPr lang="fi-FI" sz="1400" dirty="0" err="1">
                  <a:solidFill>
                    <a:srgbClr val="003479"/>
                  </a:solidFill>
                </a:rPr>
                <a:t>eller</a:t>
              </a:r>
              <a:r>
                <a:rPr lang="fi-FI" sz="1400" dirty="0">
                  <a:solidFill>
                    <a:srgbClr val="003479"/>
                  </a:solidFill>
                </a:rPr>
                <a:t> </a:t>
              </a:r>
              <a:r>
                <a:rPr lang="fi-FI" sz="1400" dirty="0" err="1">
                  <a:solidFill>
                    <a:srgbClr val="003479"/>
                  </a:solidFill>
                </a:rPr>
                <a:t>mobilcertifikat</a:t>
              </a:r>
              <a:r>
                <a:rPr lang="fi-FI" sz="1400" dirty="0">
                  <a:solidFill>
                    <a:srgbClr val="003479"/>
                  </a:solidFill>
                </a:rPr>
                <a:t>.</a:t>
              </a:r>
              <a:endPara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lvl="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sv-SE" sz="1400" dirty="0">
                  <a:solidFill>
                    <a:srgbClr val="003479"/>
                  </a:solidFill>
                </a:rPr>
                <a:t>Använd inte länkar som skickats till dig per e‑post eller t.ex. Googles sökresultat.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6" name="Suorakulmainen kolmio 5">
              <a:extLst>
                <a:ext uri="{FF2B5EF4-FFF2-40B4-BE49-F238E27FC236}">
                  <a16:creationId xmlns:a16="http://schemas.microsoft.com/office/drawing/2014/main" id="{2E90E885-2D05-D12C-4EC3-BCE80F95FB8E}"/>
                </a:ext>
              </a:extLst>
            </p:cNvPr>
            <p:cNvSpPr/>
            <p:nvPr/>
          </p:nvSpPr>
          <p:spPr>
            <a:xfrm rot="5400000">
              <a:off x="4201149" y="1513216"/>
              <a:ext cx="741652" cy="741734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>
                  <a:ln>
                    <a:noFill/>
                  </a:ln>
                  <a:solidFill>
                    <a:srgbClr val="6262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26" name="Kuva 25">
            <a:extLst>
              <a:ext uri="{FF2B5EF4-FFF2-40B4-BE49-F238E27FC236}">
                <a16:creationId xmlns:a16="http://schemas.microsoft.com/office/drawing/2014/main" id="{CFE79845-7CC5-96E1-FF4E-644315330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378" y="1416023"/>
            <a:ext cx="1677772" cy="1677772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7EF17C18-7F87-B45F-2DC2-931F78D66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3540" y="1585265"/>
            <a:ext cx="2192602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EBC3F8D8-0485-F29E-50CC-EF0DE481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92068" y="1513256"/>
            <a:ext cx="3741678" cy="5141886"/>
            <a:chOff x="7692068" y="1513256"/>
            <a:chExt cx="3741678" cy="5141886"/>
          </a:xfrm>
        </p:grpSpPr>
        <p:sp>
          <p:nvSpPr>
            <p:cNvPr id="9" name="Suorakulmio 8" descr="Lue viesti ja tarvittaessa &#10;jatka asioimaan. Kaikki Suomi.fi-viesteihin tulevat viestit ovat viranomaisten lähettämiä. &#10;Viranomainen lähettää sinulle kaiken tarvitsemasi tiedon suoraan viestissä, tai he voivat ohjata sinut jatkamaan asiointia verkkopalvelussaan.&#10;Suomi.fi-viestipalvelussa voit avata viestien liitetiedostoja (esim. päätöksiä tai laskuja) ja klikata viesteissä olevia linkkejä, jos haluat siirtyä niistä viranomaisen asiointipalveluun.">
              <a:extLst>
                <a:ext uri="{FF2B5EF4-FFF2-40B4-BE49-F238E27FC236}">
                  <a16:creationId xmlns:a16="http://schemas.microsoft.com/office/drawing/2014/main" id="{49A74A47-2591-EC3E-B5BB-1672ED47DCF7}"/>
                </a:ext>
              </a:extLst>
            </p:cNvPr>
            <p:cNvSpPr/>
            <p:nvPr/>
          </p:nvSpPr>
          <p:spPr>
            <a:xfrm>
              <a:off x="7696779" y="1513256"/>
              <a:ext cx="3736967" cy="51418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tIns="1404000" rIns="288000" bIns="45720" rtlCol="0" anchor="t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Läsa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meddelandet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och</a:t>
              </a:r>
              <a:r>
                <a:rPr lang="fi-FI" sz="1600" b="1" dirty="0">
                  <a:solidFill>
                    <a:srgbClr val="003479"/>
                  </a:solidFill>
                  <a:latin typeface="Arial" panose="020B0604020202020204"/>
                </a:rPr>
                <a:t> </a:t>
              </a:r>
              <a:r>
                <a:rPr lang="fi-FI" sz="1600" b="1" dirty="0" err="1">
                  <a:solidFill>
                    <a:srgbClr val="003479"/>
                  </a:solidFill>
                  <a:latin typeface="Arial" panose="020B0604020202020204"/>
                </a:rPr>
                <a:t>fortsätta</a:t>
              </a:r>
              <a:r>
                <a:rPr lang="fi-FI" sz="1600" b="1" dirty="0">
                  <a:solidFill>
                    <a:srgbClr val="003479"/>
                  </a:solidFill>
                  <a:latin typeface="Arial" panose="020B0604020202020204"/>
                </a:rPr>
                <a:t> </a:t>
              </a:r>
              <a:r>
                <a:rPr lang="fi-FI" sz="1600" b="1" dirty="0" err="1">
                  <a:solidFill>
                    <a:srgbClr val="003479"/>
                  </a:solidFill>
                  <a:latin typeface="Arial" panose="020B0604020202020204"/>
                </a:rPr>
                <a:t>sköta</a:t>
              </a:r>
              <a:r>
                <a:rPr lang="fi-FI" sz="1600" b="1" dirty="0">
                  <a:solidFill>
                    <a:srgbClr val="003479"/>
                  </a:solidFill>
                  <a:latin typeface="Arial" panose="020B0604020202020204"/>
                </a:rPr>
                <a:t> </a:t>
              </a:r>
              <a:r>
                <a:rPr lang="fi-FI" sz="1600" b="1" dirty="0" err="1">
                  <a:solidFill>
                    <a:srgbClr val="003479"/>
                  </a:solidFill>
                  <a:latin typeface="Arial" panose="020B0604020202020204"/>
                </a:rPr>
                <a:t>ärenden</a:t>
              </a:r>
              <a:r>
                <a:rPr lang="fi-FI" sz="1600" b="1" dirty="0">
                  <a:solidFill>
                    <a:srgbClr val="003479"/>
                  </a:solidFill>
                  <a:latin typeface="Arial" panose="020B0604020202020204"/>
                </a:rPr>
                <a:t> </a:t>
              </a:r>
              <a:r>
                <a:rPr lang="fi-FI" sz="1600" b="1" dirty="0" err="1">
                  <a:solidFill>
                    <a:srgbClr val="003479"/>
                  </a:solidFill>
                  <a:latin typeface="Arial" panose="020B0604020202020204"/>
                </a:rPr>
                <a:t>vid</a:t>
              </a:r>
              <a:r>
                <a:rPr lang="fi-FI" sz="1600" b="1" dirty="0">
                  <a:solidFill>
                    <a:srgbClr val="003479"/>
                  </a:solidFill>
                  <a:latin typeface="Arial" panose="020B0604020202020204"/>
                </a:rPr>
                <a:t> </a:t>
              </a:r>
              <a:r>
                <a:rPr lang="fi-FI" sz="1600" b="1" dirty="0" err="1">
                  <a:solidFill>
                    <a:srgbClr val="003479"/>
                  </a:solidFill>
                  <a:latin typeface="Arial" panose="020B0604020202020204"/>
                </a:rPr>
                <a:t>behov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1450" marR="0" lvl="0" indent="-17145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Alla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meddelanden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som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sänds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till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Suomi.fi-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meddelanden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är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skickade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av </a:t>
              </a:r>
              <a:r>
                <a:rPr kumimoji="0" lang="fi-FI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myndigheter</a:t>
              </a: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</a:p>
            <a:p>
              <a:pPr marL="171450" lvl="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sv-SE" sz="1400" dirty="0">
                  <a:solidFill>
                    <a:srgbClr val="003479"/>
                  </a:solidFill>
                </a:rPr>
                <a:t>Myndigheten skickar all information du behöver direkt i meddelandet eller kan hänvisa dig till att fortsätta ärendet i sin e‑tjänst.</a:t>
              </a:r>
            </a:p>
            <a:p>
              <a:pPr marL="171450" lvl="0" indent="-1714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sv-SE" sz="1400" b="1" dirty="0">
                  <a:solidFill>
                    <a:srgbClr val="003479"/>
                  </a:solidFill>
                </a:rPr>
                <a:t>I Suomi.fi-meddelanden </a:t>
              </a:r>
              <a:r>
                <a:rPr lang="sv-SE" sz="1400" dirty="0">
                  <a:solidFill>
                    <a:srgbClr val="003479"/>
                  </a:solidFill>
                </a:rPr>
                <a:t>kan du öppna bilagor (t.ex. beslut eller fakturor) och klicka på länkar om du vill fortsätta sköta ärendet i myndighetens e-tjänst.</a:t>
              </a:r>
              <a:endParaRPr lang="fi-FI" sz="1400" dirty="0">
                <a:solidFill>
                  <a:srgbClr val="003479"/>
                </a:solidFill>
              </a:endParaRPr>
            </a:p>
          </p:txBody>
        </p:sp>
        <p:sp>
          <p:nvSpPr>
            <p:cNvPr id="14" name="Suorakulmainen kolmio 13">
              <a:extLst>
                <a:ext uri="{FF2B5EF4-FFF2-40B4-BE49-F238E27FC236}">
                  <a16:creationId xmlns:a16="http://schemas.microsoft.com/office/drawing/2014/main" id="{D0760B31-0EA8-448F-C02A-8D31FFB46E32}"/>
                </a:ext>
              </a:extLst>
            </p:cNvPr>
            <p:cNvSpPr/>
            <p:nvPr/>
          </p:nvSpPr>
          <p:spPr>
            <a:xfrm rot="5400000">
              <a:off x="7692109" y="1513216"/>
              <a:ext cx="741652" cy="741734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FFACAEC8-4F28-8F65-DCE6-98560EA12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3058" y="1823975"/>
            <a:ext cx="522820" cy="88008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D60A9D6-F3F3-3BA2-1F8B-739024C5A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5370" y="1536023"/>
            <a:ext cx="575904" cy="575904"/>
          </a:xfrm>
          <a:prstGeom prst="rect">
            <a:avLst/>
          </a:prstGeom>
        </p:spPr>
      </p:pic>
      <p:grpSp>
        <p:nvGrpSpPr>
          <p:cNvPr id="16" name="Ryhmä 15">
            <a:extLst>
              <a:ext uri="{FF2B5EF4-FFF2-40B4-BE49-F238E27FC236}">
                <a16:creationId xmlns:a16="http://schemas.microsoft.com/office/drawing/2014/main" id="{407AF47B-644B-366E-1DB0-BBB3B4931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86281" y="1669871"/>
            <a:ext cx="630071" cy="1034184"/>
            <a:chOff x="2201067" y="1268773"/>
            <a:chExt cx="630071" cy="1034184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28A4E993-2F67-9801-7929-C3F802CB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01067" y="1422877"/>
              <a:ext cx="522820" cy="880080"/>
            </a:xfrm>
            <a:prstGeom prst="rect">
              <a:avLst/>
            </a:prstGeom>
          </p:spPr>
        </p:pic>
        <p:grpSp>
          <p:nvGrpSpPr>
            <p:cNvPr id="3" name="Kuva 3">
              <a:extLst>
                <a:ext uri="{FF2B5EF4-FFF2-40B4-BE49-F238E27FC236}">
                  <a16:creationId xmlns:a16="http://schemas.microsoft.com/office/drawing/2014/main" id="{89F15C3E-6407-951C-E75C-12B21DBC186B}"/>
                </a:ext>
              </a:extLst>
            </p:cNvPr>
            <p:cNvGrpSpPr/>
            <p:nvPr/>
          </p:nvGrpSpPr>
          <p:grpSpPr>
            <a:xfrm>
              <a:off x="2711268" y="1268773"/>
              <a:ext cx="119870" cy="154118"/>
              <a:chOff x="10612084" y="3022070"/>
              <a:chExt cx="271470" cy="349032"/>
            </a:xfrm>
          </p:grpSpPr>
          <p:sp>
            <p:nvSpPr>
              <p:cNvPr id="8" name="Vapaamuotoinen: Muoto 7">
                <a:extLst>
                  <a:ext uri="{FF2B5EF4-FFF2-40B4-BE49-F238E27FC236}">
                    <a16:creationId xmlns:a16="http://schemas.microsoft.com/office/drawing/2014/main" id="{19588A99-ABC3-4411-FF59-04BA30D27989}"/>
                  </a:ext>
                </a:extLst>
              </p:cNvPr>
              <p:cNvSpPr/>
              <p:nvPr/>
            </p:nvSpPr>
            <p:spPr>
              <a:xfrm>
                <a:off x="10752294" y="3327846"/>
                <a:ext cx="131260" cy="43256"/>
              </a:xfrm>
              <a:custGeom>
                <a:avLst/>
                <a:gdLst>
                  <a:gd name="connsiteX0" fmla="*/ 0 w 131260"/>
                  <a:gd name="connsiteY0" fmla="*/ 43256 h 43256"/>
                  <a:gd name="connsiteX1" fmla="*/ 131260 w 131260"/>
                  <a:gd name="connsiteY1" fmla="*/ 0 h 4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260" h="43256">
                    <a:moveTo>
                      <a:pt x="0" y="43256"/>
                    </a:moveTo>
                    <a:lnTo>
                      <a:pt x="131260" y="0"/>
                    </a:lnTo>
                  </a:path>
                </a:pathLst>
              </a:custGeom>
              <a:ln w="19050" cap="rnd">
                <a:solidFill>
                  <a:srgbClr val="EA712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Vapaamuotoinen: Muoto 14">
                <a:extLst>
                  <a:ext uri="{FF2B5EF4-FFF2-40B4-BE49-F238E27FC236}">
                    <a16:creationId xmlns:a16="http://schemas.microsoft.com/office/drawing/2014/main" id="{E4FA9E5C-EF93-DE93-2606-9FE3EE5F4C52}"/>
                  </a:ext>
                </a:extLst>
              </p:cNvPr>
              <p:cNvSpPr/>
              <p:nvPr/>
            </p:nvSpPr>
            <p:spPr>
              <a:xfrm>
                <a:off x="10612084" y="3022070"/>
                <a:ext cx="79054" cy="232688"/>
              </a:xfrm>
              <a:custGeom>
                <a:avLst/>
                <a:gdLst>
                  <a:gd name="connsiteX0" fmla="*/ 0 w 79054"/>
                  <a:gd name="connsiteY0" fmla="*/ 232689 h 232688"/>
                  <a:gd name="connsiteX1" fmla="*/ 79055 w 79054"/>
                  <a:gd name="connsiteY1" fmla="*/ 0 h 23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54" h="232688">
                    <a:moveTo>
                      <a:pt x="0" y="232689"/>
                    </a:moveTo>
                    <a:lnTo>
                      <a:pt x="79055" y="0"/>
                    </a:lnTo>
                  </a:path>
                </a:pathLst>
              </a:custGeom>
              <a:ln w="19050" cap="rnd">
                <a:solidFill>
                  <a:srgbClr val="EA712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76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E4575-C49F-BBD2-3DB2-095C0875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4">
            <a:extLst>
              <a:ext uri="{FF2B5EF4-FFF2-40B4-BE49-F238E27FC236}">
                <a16:creationId xmlns:a16="http://schemas.microsoft.com/office/drawing/2014/main" id="{F86CF238-8171-F4CA-58B6-BE31C6D284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052" y="722034"/>
            <a:ext cx="11643948" cy="7647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i-FI" dirty="0">
                <a:solidFill>
                  <a:schemeClr val="accent1"/>
                </a:solidFill>
              </a:rPr>
            </a:br>
            <a:r>
              <a:rPr lang="sv-FI" sz="3600" dirty="0">
                <a:solidFill>
                  <a:schemeClr val="accent1"/>
                </a:solidFill>
              </a:rPr>
              <a:t>Så här använder du säkert digitala myndighetsmeddelanden </a:t>
            </a:r>
            <a:r>
              <a:rPr lang="fi-FI" sz="3600" dirty="0">
                <a:solidFill>
                  <a:schemeClr val="accent1"/>
                </a:solidFill>
              </a:rPr>
              <a:t>– </a:t>
            </a:r>
            <a:r>
              <a:rPr lang="fi-FI" sz="3600" dirty="0" err="1">
                <a:solidFill>
                  <a:schemeClr val="accent1"/>
                </a:solidFill>
              </a:rPr>
              <a:t>viktigaste</a:t>
            </a:r>
            <a:r>
              <a:rPr lang="fi-FI" sz="3600" dirty="0">
                <a:solidFill>
                  <a:schemeClr val="accent1"/>
                </a:solidFill>
              </a:rPr>
              <a:t> </a:t>
            </a:r>
            <a:r>
              <a:rPr lang="fi-FI" sz="3600" dirty="0" err="1">
                <a:solidFill>
                  <a:schemeClr val="accent1"/>
                </a:solidFill>
              </a:rPr>
              <a:t>anvisningarna</a:t>
            </a:r>
            <a:endParaRPr lang="fi-FI" sz="3600" dirty="0">
              <a:solidFill>
                <a:schemeClr val="accent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2585859-EBE5-CD7A-34F7-5A502F7499AA}"/>
              </a:ext>
            </a:extLst>
          </p:cNvPr>
          <p:cNvSpPr txBox="1"/>
          <p:nvPr/>
        </p:nvSpPr>
        <p:spPr>
          <a:xfrm>
            <a:off x="1061258" y="1846106"/>
            <a:ext cx="6876298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v-SE" b="1" dirty="0">
                <a:solidFill>
                  <a:schemeClr val="accent1"/>
                </a:solidFill>
              </a:rPr>
              <a:t>Myndigheten pressar dig aldrig att skynda dig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1"/>
                </a:solidFill>
              </a:rPr>
              <a:t>Myndigheter kräver inte att du ska agera snabbt, lämna ut uppgifter eller klicka på länkar under tidspress.</a:t>
            </a:r>
          </a:p>
          <a:p>
            <a:pPr>
              <a:spcAft>
                <a:spcPts val="600"/>
              </a:spcAft>
            </a:pPr>
            <a:r>
              <a:rPr lang="sv-SE" b="1" dirty="0">
                <a:solidFill>
                  <a:schemeClr val="accent1"/>
                </a:solidFill>
              </a:rPr>
              <a:t>Kontrollera meddelandets äkthet genom att själv logga in i tjänsten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1"/>
                </a:solidFill>
              </a:rPr>
              <a:t>Om du misstänker ett bedrägeri, logga in på adressen </a:t>
            </a:r>
            <a:r>
              <a:rPr lang="sv-SE" sz="1600" b="1" dirty="0">
                <a:solidFill>
                  <a:schemeClr val="accent1"/>
                </a:solidFill>
              </a:rPr>
              <a:t>suomi.fi/meddelanden </a:t>
            </a:r>
            <a:r>
              <a:rPr lang="sv-SE" sz="1600" dirty="0">
                <a:solidFill>
                  <a:schemeClr val="accent1"/>
                </a:solidFill>
              </a:rPr>
              <a:t>eller öppna </a:t>
            </a:r>
            <a:r>
              <a:rPr lang="sv-SE" sz="1600" b="1" dirty="0">
                <a:solidFill>
                  <a:schemeClr val="accent1"/>
                </a:solidFill>
              </a:rPr>
              <a:t>Suomi.fi‑</a:t>
            </a:r>
            <a:r>
              <a:rPr lang="sv-SE" sz="1600" b="1" dirty="0" err="1">
                <a:solidFill>
                  <a:schemeClr val="accent1"/>
                </a:solidFill>
              </a:rPr>
              <a:t>appen</a:t>
            </a:r>
            <a:r>
              <a:rPr lang="sv-SE" sz="1600" b="1" dirty="0">
                <a:solidFill>
                  <a:schemeClr val="accent1"/>
                </a:solidFill>
              </a:rPr>
              <a:t> </a:t>
            </a:r>
            <a:r>
              <a:rPr lang="sv-SE" sz="1600" dirty="0">
                <a:solidFill>
                  <a:schemeClr val="accent1"/>
                </a:solidFill>
              </a:rPr>
              <a:t>och kontrollera om du faktiskt har fått ett meddelande.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1"/>
                </a:solidFill>
              </a:rPr>
              <a:t>Skriv in adressen själv i webbläsarens adressfält. </a:t>
            </a:r>
            <a:r>
              <a:rPr lang="sv-SE" sz="1600" b="1" dirty="0">
                <a:solidFill>
                  <a:schemeClr val="accent1"/>
                </a:solidFill>
              </a:rPr>
              <a:t>Gå inte till tjänsten via sökmotorers resultat.</a:t>
            </a:r>
          </a:p>
          <a:p>
            <a:pPr>
              <a:spcAft>
                <a:spcPts val="600"/>
              </a:spcAft>
            </a:pPr>
            <a:r>
              <a:rPr lang="sv-SE" b="1" dirty="0">
                <a:solidFill>
                  <a:schemeClr val="accent1"/>
                </a:solidFill>
              </a:rPr>
              <a:t>E‑postaviseringarna från Suomi.fi‑meddelanden innehåller inga länkar till tjänster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1"/>
                </a:solidFill>
              </a:rPr>
              <a:t>Suomi.fi skickar inte textmeddelanden, </a:t>
            </a:r>
            <a:r>
              <a:rPr lang="sv-SE" sz="1600" dirty="0" err="1">
                <a:solidFill>
                  <a:schemeClr val="accent1"/>
                </a:solidFill>
              </a:rPr>
              <a:t>WhatsApp</a:t>
            </a:r>
            <a:r>
              <a:rPr lang="sv-SE" sz="1600" dirty="0">
                <a:solidFill>
                  <a:schemeClr val="accent1"/>
                </a:solidFill>
              </a:rPr>
              <a:t>‑meddelanden eller andra snabbmeddelanden. Notifikationerna från Suomi.fi‑meddelanden skickas från adressen </a:t>
            </a:r>
            <a:r>
              <a:rPr lang="sv-SE" sz="1600" b="1" dirty="0">
                <a:solidFill>
                  <a:schemeClr val="accent1"/>
                </a:solidFill>
              </a:rPr>
              <a:t>noreply@suomi.fi</a:t>
            </a:r>
            <a:r>
              <a:rPr lang="sv-SE" sz="1600" dirty="0">
                <a:solidFill>
                  <a:schemeClr val="accent1"/>
                </a:solidFill>
              </a:rPr>
              <a:t>.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53315E7-73B0-98C0-30B4-F37DDA95C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403" y="34366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CF2486AB-30DD-45BB-3527-4E6397294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7453783">
            <a:off x="7437560" y="1702478"/>
            <a:ext cx="4446379" cy="4098500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E9FB9C4C-CAEE-1C5B-0563-562560577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78041" y="2397467"/>
            <a:ext cx="3468514" cy="1883976"/>
            <a:chOff x="7783933" y="2397467"/>
            <a:chExt cx="3468514" cy="1883976"/>
          </a:xfrm>
        </p:grpSpPr>
        <p:grpSp>
          <p:nvGrpSpPr>
            <p:cNvPr id="3" name="Kuva 126">
              <a:extLst>
                <a:ext uri="{FF2B5EF4-FFF2-40B4-BE49-F238E27FC236}">
                  <a16:creationId xmlns:a16="http://schemas.microsoft.com/office/drawing/2014/main" id="{A865560A-E472-5A24-B889-CE9E5A7D43D6}"/>
                </a:ext>
              </a:extLst>
            </p:cNvPr>
            <p:cNvGrpSpPr/>
            <p:nvPr/>
          </p:nvGrpSpPr>
          <p:grpSpPr>
            <a:xfrm>
              <a:off x="9922501" y="2900281"/>
              <a:ext cx="664870" cy="156895"/>
              <a:chOff x="10459888" y="1864641"/>
              <a:chExt cx="492443" cy="116205"/>
            </a:xfrm>
            <a:solidFill>
              <a:srgbClr val="002E5F"/>
            </a:solidFill>
          </p:grpSpPr>
          <p:sp>
            <p:nvSpPr>
              <p:cNvPr id="5" name="Vapaamuotoinen: Muoto 4">
                <a:extLst>
                  <a:ext uri="{FF2B5EF4-FFF2-40B4-BE49-F238E27FC236}">
                    <a16:creationId xmlns:a16="http://schemas.microsoft.com/office/drawing/2014/main" id="{288D4646-BB4A-9840-E5D8-BBFE029CB85A}"/>
                  </a:ext>
                </a:extLst>
              </p:cNvPr>
              <p:cNvSpPr/>
              <p:nvPr/>
            </p:nvSpPr>
            <p:spPr>
              <a:xfrm>
                <a:off x="10459888" y="1899884"/>
                <a:ext cx="50482" cy="80962"/>
              </a:xfrm>
              <a:custGeom>
                <a:avLst/>
                <a:gdLst>
                  <a:gd name="connsiteX0" fmla="*/ 50483 w 50482"/>
                  <a:gd name="connsiteY0" fmla="*/ 57150 h 80962"/>
                  <a:gd name="connsiteX1" fmla="*/ 23813 w 50482"/>
                  <a:gd name="connsiteY1" fmla="*/ 80963 h 80962"/>
                  <a:gd name="connsiteX2" fmla="*/ 953 w 50482"/>
                  <a:gd name="connsiteY2" fmla="*/ 75247 h 80962"/>
                  <a:gd name="connsiteX3" fmla="*/ 0 w 50482"/>
                  <a:gd name="connsiteY3" fmla="*/ 75247 h 80962"/>
                  <a:gd name="connsiteX4" fmla="*/ 1905 w 50482"/>
                  <a:gd name="connsiteY4" fmla="*/ 60007 h 80962"/>
                  <a:gd name="connsiteX5" fmla="*/ 4763 w 50482"/>
                  <a:gd name="connsiteY5" fmla="*/ 61913 h 80962"/>
                  <a:gd name="connsiteX6" fmla="*/ 23813 w 50482"/>
                  <a:gd name="connsiteY6" fmla="*/ 68580 h 80962"/>
                  <a:gd name="connsiteX7" fmla="*/ 35242 w 50482"/>
                  <a:gd name="connsiteY7" fmla="*/ 59055 h 80962"/>
                  <a:gd name="connsiteX8" fmla="*/ 21908 w 50482"/>
                  <a:gd name="connsiteY8" fmla="*/ 45720 h 80962"/>
                  <a:gd name="connsiteX9" fmla="*/ 953 w 50482"/>
                  <a:gd name="connsiteY9" fmla="*/ 21907 h 80962"/>
                  <a:gd name="connsiteX10" fmla="*/ 26670 w 50482"/>
                  <a:gd name="connsiteY10" fmla="*/ 0 h 80962"/>
                  <a:gd name="connsiteX11" fmla="*/ 44767 w 50482"/>
                  <a:gd name="connsiteY11" fmla="*/ 4763 h 80962"/>
                  <a:gd name="connsiteX12" fmla="*/ 45720 w 50482"/>
                  <a:gd name="connsiteY12" fmla="*/ 4763 h 80962"/>
                  <a:gd name="connsiteX13" fmla="*/ 43815 w 50482"/>
                  <a:gd name="connsiteY13" fmla="*/ 20002 h 80962"/>
                  <a:gd name="connsiteX14" fmla="*/ 40958 w 50482"/>
                  <a:gd name="connsiteY14" fmla="*/ 18097 h 80962"/>
                  <a:gd name="connsiteX15" fmla="*/ 25717 w 50482"/>
                  <a:gd name="connsiteY15" fmla="*/ 12382 h 80962"/>
                  <a:gd name="connsiteX16" fmla="*/ 15240 w 50482"/>
                  <a:gd name="connsiteY16" fmla="*/ 20955 h 80962"/>
                  <a:gd name="connsiteX17" fmla="*/ 28575 w 50482"/>
                  <a:gd name="connsiteY17" fmla="*/ 33338 h 80962"/>
                  <a:gd name="connsiteX18" fmla="*/ 49530 w 50482"/>
                  <a:gd name="connsiteY18" fmla="*/ 59055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482" h="80962">
                    <a:moveTo>
                      <a:pt x="50483" y="57150"/>
                    </a:moveTo>
                    <a:cubicBezTo>
                      <a:pt x="50483" y="71438"/>
                      <a:pt x="40005" y="80963"/>
                      <a:pt x="23813" y="80963"/>
                    </a:cubicBezTo>
                    <a:cubicBezTo>
                      <a:pt x="7620" y="80963"/>
                      <a:pt x="7620" y="79057"/>
                      <a:pt x="953" y="75247"/>
                    </a:cubicBezTo>
                    <a:lnTo>
                      <a:pt x="0" y="75247"/>
                    </a:lnTo>
                    <a:cubicBezTo>
                      <a:pt x="0" y="75247"/>
                      <a:pt x="1905" y="60007"/>
                      <a:pt x="1905" y="60007"/>
                    </a:cubicBezTo>
                    <a:lnTo>
                      <a:pt x="4763" y="61913"/>
                    </a:lnTo>
                    <a:cubicBezTo>
                      <a:pt x="8573" y="63817"/>
                      <a:pt x="15240" y="68580"/>
                      <a:pt x="23813" y="68580"/>
                    </a:cubicBezTo>
                    <a:cubicBezTo>
                      <a:pt x="32385" y="68580"/>
                      <a:pt x="35242" y="65722"/>
                      <a:pt x="35242" y="59055"/>
                    </a:cubicBezTo>
                    <a:cubicBezTo>
                      <a:pt x="35242" y="52388"/>
                      <a:pt x="33338" y="50482"/>
                      <a:pt x="21908" y="45720"/>
                    </a:cubicBezTo>
                    <a:cubicBezTo>
                      <a:pt x="7620" y="39052"/>
                      <a:pt x="953" y="34290"/>
                      <a:pt x="953" y="21907"/>
                    </a:cubicBezTo>
                    <a:cubicBezTo>
                      <a:pt x="953" y="9525"/>
                      <a:pt x="11430" y="0"/>
                      <a:pt x="26670" y="0"/>
                    </a:cubicBezTo>
                    <a:cubicBezTo>
                      <a:pt x="41910" y="0"/>
                      <a:pt x="40005" y="1905"/>
                      <a:pt x="44767" y="4763"/>
                    </a:cubicBezTo>
                    <a:lnTo>
                      <a:pt x="45720" y="4763"/>
                    </a:lnTo>
                    <a:cubicBezTo>
                      <a:pt x="45720" y="4763"/>
                      <a:pt x="43815" y="20002"/>
                      <a:pt x="43815" y="20002"/>
                    </a:cubicBezTo>
                    <a:lnTo>
                      <a:pt x="40958" y="18097"/>
                    </a:lnTo>
                    <a:cubicBezTo>
                      <a:pt x="36195" y="14288"/>
                      <a:pt x="31433" y="12382"/>
                      <a:pt x="25717" y="12382"/>
                    </a:cubicBezTo>
                    <a:cubicBezTo>
                      <a:pt x="20003" y="12382"/>
                      <a:pt x="15240" y="15240"/>
                      <a:pt x="15240" y="20955"/>
                    </a:cubicBezTo>
                    <a:cubicBezTo>
                      <a:pt x="15240" y="26670"/>
                      <a:pt x="17145" y="27622"/>
                      <a:pt x="28575" y="33338"/>
                    </a:cubicBezTo>
                    <a:cubicBezTo>
                      <a:pt x="42863" y="40005"/>
                      <a:pt x="49530" y="45720"/>
                      <a:pt x="49530" y="59055"/>
                    </a:cubicBez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" name="Vapaamuotoinen: Muoto 5">
                <a:extLst>
                  <a:ext uri="{FF2B5EF4-FFF2-40B4-BE49-F238E27FC236}">
                    <a16:creationId xmlns:a16="http://schemas.microsoft.com/office/drawing/2014/main" id="{B57C4C0E-CC76-E1B0-E7B7-1A28F280D6BF}"/>
                  </a:ext>
                </a:extLst>
              </p:cNvPr>
              <p:cNvSpPr/>
              <p:nvPr/>
            </p:nvSpPr>
            <p:spPr>
              <a:xfrm>
                <a:off x="10522754" y="1898931"/>
                <a:ext cx="62864" cy="79057"/>
              </a:xfrm>
              <a:custGeom>
                <a:avLst/>
                <a:gdLst>
                  <a:gd name="connsiteX0" fmla="*/ 15240 w 62864"/>
                  <a:gd name="connsiteY0" fmla="*/ 953 h 79057"/>
                  <a:gd name="connsiteX1" fmla="*/ 15240 w 62864"/>
                  <a:gd name="connsiteY1" fmla="*/ 53340 h 79057"/>
                  <a:gd name="connsiteX2" fmla="*/ 26670 w 62864"/>
                  <a:gd name="connsiteY2" fmla="*/ 66675 h 79057"/>
                  <a:gd name="connsiteX3" fmla="*/ 48577 w 62864"/>
                  <a:gd name="connsiteY3" fmla="*/ 54293 h 79057"/>
                  <a:gd name="connsiteX4" fmla="*/ 48577 w 62864"/>
                  <a:gd name="connsiteY4" fmla="*/ 953 h 79057"/>
                  <a:gd name="connsiteX5" fmla="*/ 62865 w 62864"/>
                  <a:gd name="connsiteY5" fmla="*/ 953 h 79057"/>
                  <a:gd name="connsiteX6" fmla="*/ 62865 w 62864"/>
                  <a:gd name="connsiteY6" fmla="*/ 78105 h 79057"/>
                  <a:gd name="connsiteX7" fmla="*/ 51435 w 62864"/>
                  <a:gd name="connsiteY7" fmla="*/ 78105 h 79057"/>
                  <a:gd name="connsiteX8" fmla="*/ 49530 w 62864"/>
                  <a:gd name="connsiteY8" fmla="*/ 66675 h 79057"/>
                  <a:gd name="connsiteX9" fmla="*/ 21908 w 62864"/>
                  <a:gd name="connsiteY9" fmla="*/ 79058 h 79057"/>
                  <a:gd name="connsiteX10" fmla="*/ 0 w 62864"/>
                  <a:gd name="connsiteY10" fmla="*/ 56198 h 79057"/>
                  <a:gd name="connsiteX11" fmla="*/ 0 w 62864"/>
                  <a:gd name="connsiteY11" fmla="*/ 0 h 79057"/>
                  <a:gd name="connsiteX12" fmla="*/ 14288 w 62864"/>
                  <a:gd name="connsiteY12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64" h="79057">
                    <a:moveTo>
                      <a:pt x="15240" y="953"/>
                    </a:moveTo>
                    <a:lnTo>
                      <a:pt x="15240" y="53340"/>
                    </a:lnTo>
                    <a:cubicBezTo>
                      <a:pt x="15240" y="60960"/>
                      <a:pt x="19050" y="66675"/>
                      <a:pt x="26670" y="66675"/>
                    </a:cubicBezTo>
                    <a:cubicBezTo>
                      <a:pt x="34290" y="66675"/>
                      <a:pt x="41910" y="61913"/>
                      <a:pt x="48577" y="54293"/>
                    </a:cubicBezTo>
                    <a:lnTo>
                      <a:pt x="48577" y="953"/>
                    </a:lnTo>
                    <a:lnTo>
                      <a:pt x="62865" y="953"/>
                    </a:lnTo>
                    <a:lnTo>
                      <a:pt x="62865" y="78105"/>
                    </a:lnTo>
                    <a:lnTo>
                      <a:pt x="51435" y="78105"/>
                    </a:lnTo>
                    <a:lnTo>
                      <a:pt x="49530" y="66675"/>
                    </a:lnTo>
                    <a:cubicBezTo>
                      <a:pt x="41910" y="73343"/>
                      <a:pt x="33338" y="79058"/>
                      <a:pt x="21908" y="79058"/>
                    </a:cubicBezTo>
                    <a:cubicBezTo>
                      <a:pt x="10477" y="79058"/>
                      <a:pt x="0" y="70485"/>
                      <a:pt x="0" y="56198"/>
                    </a:cubicBezTo>
                    <a:lnTo>
                      <a:pt x="0" y="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" name="Vapaamuotoinen: Muoto 6">
                <a:extLst>
                  <a:ext uri="{FF2B5EF4-FFF2-40B4-BE49-F238E27FC236}">
                    <a16:creationId xmlns:a16="http://schemas.microsoft.com/office/drawing/2014/main" id="{B79B5B1D-ADE0-32D4-2359-35AB401E6AF5}"/>
                  </a:ext>
                </a:extLst>
              </p:cNvPr>
              <p:cNvSpPr/>
              <p:nvPr/>
            </p:nvSpPr>
            <p:spPr>
              <a:xfrm>
                <a:off x="10601811" y="1898931"/>
                <a:ext cx="71437" cy="80010"/>
              </a:xfrm>
              <a:custGeom>
                <a:avLst/>
                <a:gdLst>
                  <a:gd name="connsiteX0" fmla="*/ 35242 w 71437"/>
                  <a:gd name="connsiteY0" fmla="*/ 80010 h 80010"/>
                  <a:gd name="connsiteX1" fmla="*/ 0 w 71437"/>
                  <a:gd name="connsiteY1" fmla="*/ 40005 h 80010"/>
                  <a:gd name="connsiteX2" fmla="*/ 35242 w 71437"/>
                  <a:gd name="connsiteY2" fmla="*/ 0 h 80010"/>
                  <a:gd name="connsiteX3" fmla="*/ 71438 w 71437"/>
                  <a:gd name="connsiteY3" fmla="*/ 40005 h 80010"/>
                  <a:gd name="connsiteX4" fmla="*/ 35242 w 71437"/>
                  <a:gd name="connsiteY4" fmla="*/ 80010 h 80010"/>
                  <a:gd name="connsiteX5" fmla="*/ 35242 w 71437"/>
                  <a:gd name="connsiteY5" fmla="*/ 11430 h 80010"/>
                  <a:gd name="connsiteX6" fmla="*/ 14288 w 71437"/>
                  <a:gd name="connsiteY6" fmla="*/ 40005 h 80010"/>
                  <a:gd name="connsiteX7" fmla="*/ 35242 w 71437"/>
                  <a:gd name="connsiteY7" fmla="*/ 68580 h 80010"/>
                  <a:gd name="connsiteX8" fmla="*/ 56197 w 71437"/>
                  <a:gd name="connsiteY8" fmla="*/ 40005 h 80010"/>
                  <a:gd name="connsiteX9" fmla="*/ 35242 w 71437"/>
                  <a:gd name="connsiteY9" fmla="*/ 1143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437" h="80010">
                    <a:moveTo>
                      <a:pt x="35242" y="80010"/>
                    </a:moveTo>
                    <a:cubicBezTo>
                      <a:pt x="14288" y="80010"/>
                      <a:pt x="0" y="65723"/>
                      <a:pt x="0" y="40005"/>
                    </a:cubicBezTo>
                    <a:cubicBezTo>
                      <a:pt x="0" y="14288"/>
                      <a:pt x="15240" y="0"/>
                      <a:pt x="35242" y="0"/>
                    </a:cubicBezTo>
                    <a:cubicBezTo>
                      <a:pt x="55245" y="0"/>
                      <a:pt x="71438" y="15240"/>
                      <a:pt x="71438" y="40005"/>
                    </a:cubicBezTo>
                    <a:cubicBezTo>
                      <a:pt x="71438" y="64770"/>
                      <a:pt x="56197" y="80010"/>
                      <a:pt x="35242" y="80010"/>
                    </a:cubicBezTo>
                    <a:moveTo>
                      <a:pt x="35242" y="11430"/>
                    </a:moveTo>
                    <a:cubicBezTo>
                      <a:pt x="20955" y="11430"/>
                      <a:pt x="14288" y="23813"/>
                      <a:pt x="14288" y="40005"/>
                    </a:cubicBezTo>
                    <a:cubicBezTo>
                      <a:pt x="14288" y="56198"/>
                      <a:pt x="21907" y="68580"/>
                      <a:pt x="35242" y="68580"/>
                    </a:cubicBezTo>
                    <a:cubicBezTo>
                      <a:pt x="48577" y="68580"/>
                      <a:pt x="56197" y="56198"/>
                      <a:pt x="56197" y="40005"/>
                    </a:cubicBezTo>
                    <a:cubicBezTo>
                      <a:pt x="56197" y="23813"/>
                      <a:pt x="48577" y="11430"/>
                      <a:pt x="35242" y="11430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7478ABF1-80F8-9275-BAB6-BB1DC77810F1}"/>
                  </a:ext>
                </a:extLst>
              </p:cNvPr>
              <p:cNvSpPr/>
              <p:nvPr/>
            </p:nvSpPr>
            <p:spPr>
              <a:xfrm>
                <a:off x="10688488" y="1898931"/>
                <a:ext cx="109537" cy="79057"/>
              </a:xfrm>
              <a:custGeom>
                <a:avLst/>
                <a:gdLst>
                  <a:gd name="connsiteX0" fmla="*/ 95250 w 109537"/>
                  <a:gd name="connsiteY0" fmla="*/ 78105 h 79057"/>
                  <a:gd name="connsiteX1" fmla="*/ 95250 w 109537"/>
                  <a:gd name="connsiteY1" fmla="*/ 25718 h 79057"/>
                  <a:gd name="connsiteX2" fmla="*/ 83820 w 109537"/>
                  <a:gd name="connsiteY2" fmla="*/ 12383 h 79057"/>
                  <a:gd name="connsiteX3" fmla="*/ 61913 w 109537"/>
                  <a:gd name="connsiteY3" fmla="*/ 24765 h 79057"/>
                  <a:gd name="connsiteX4" fmla="*/ 61913 w 109537"/>
                  <a:gd name="connsiteY4" fmla="*/ 78105 h 79057"/>
                  <a:gd name="connsiteX5" fmla="*/ 47625 w 109537"/>
                  <a:gd name="connsiteY5" fmla="*/ 78105 h 79057"/>
                  <a:gd name="connsiteX6" fmla="*/ 47625 w 109537"/>
                  <a:gd name="connsiteY6" fmla="*/ 25718 h 79057"/>
                  <a:gd name="connsiteX7" fmla="*/ 36195 w 109537"/>
                  <a:gd name="connsiteY7" fmla="*/ 12383 h 79057"/>
                  <a:gd name="connsiteX8" fmla="*/ 14288 w 109537"/>
                  <a:gd name="connsiteY8" fmla="*/ 24765 h 79057"/>
                  <a:gd name="connsiteX9" fmla="*/ 14288 w 109537"/>
                  <a:gd name="connsiteY9" fmla="*/ 78105 h 79057"/>
                  <a:gd name="connsiteX10" fmla="*/ 0 w 109537"/>
                  <a:gd name="connsiteY10" fmla="*/ 78105 h 79057"/>
                  <a:gd name="connsiteX11" fmla="*/ 0 w 109537"/>
                  <a:gd name="connsiteY11" fmla="*/ 953 h 79057"/>
                  <a:gd name="connsiteX12" fmla="*/ 11430 w 109537"/>
                  <a:gd name="connsiteY12" fmla="*/ 953 h 79057"/>
                  <a:gd name="connsiteX13" fmla="*/ 13335 w 109537"/>
                  <a:gd name="connsiteY13" fmla="*/ 12383 h 79057"/>
                  <a:gd name="connsiteX14" fmla="*/ 40005 w 109537"/>
                  <a:gd name="connsiteY14" fmla="*/ 0 h 79057"/>
                  <a:gd name="connsiteX15" fmla="*/ 60008 w 109537"/>
                  <a:gd name="connsiteY15" fmla="*/ 12383 h 79057"/>
                  <a:gd name="connsiteX16" fmla="*/ 87630 w 109537"/>
                  <a:gd name="connsiteY16" fmla="*/ 0 h 79057"/>
                  <a:gd name="connsiteX17" fmla="*/ 109538 w 109537"/>
                  <a:gd name="connsiteY17" fmla="*/ 22860 h 79057"/>
                  <a:gd name="connsiteX18" fmla="*/ 109538 w 109537"/>
                  <a:gd name="connsiteY18" fmla="*/ 79058 h 79057"/>
                  <a:gd name="connsiteX19" fmla="*/ 95250 w 109537"/>
                  <a:gd name="connsiteY19" fmla="*/ 79058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9537" h="79057">
                    <a:moveTo>
                      <a:pt x="95250" y="78105"/>
                    </a:moveTo>
                    <a:lnTo>
                      <a:pt x="95250" y="25718"/>
                    </a:lnTo>
                    <a:cubicBezTo>
                      <a:pt x="95250" y="18098"/>
                      <a:pt x="92392" y="12383"/>
                      <a:pt x="83820" y="12383"/>
                    </a:cubicBezTo>
                    <a:cubicBezTo>
                      <a:pt x="75248" y="12383"/>
                      <a:pt x="68580" y="17145"/>
                      <a:pt x="61913" y="24765"/>
                    </a:cubicBezTo>
                    <a:lnTo>
                      <a:pt x="61913" y="78105"/>
                    </a:lnTo>
                    <a:lnTo>
                      <a:pt x="47625" y="78105"/>
                    </a:lnTo>
                    <a:lnTo>
                      <a:pt x="47625" y="25718"/>
                    </a:lnTo>
                    <a:cubicBezTo>
                      <a:pt x="47625" y="18098"/>
                      <a:pt x="44767" y="12383"/>
                      <a:pt x="36195" y="12383"/>
                    </a:cubicBezTo>
                    <a:cubicBezTo>
                      <a:pt x="27623" y="12383"/>
                      <a:pt x="20955" y="17145"/>
                      <a:pt x="14288" y="24765"/>
                    </a:cubicBezTo>
                    <a:lnTo>
                      <a:pt x="14288" y="78105"/>
                    </a:lnTo>
                    <a:lnTo>
                      <a:pt x="0" y="78105"/>
                    </a:lnTo>
                    <a:lnTo>
                      <a:pt x="0" y="953"/>
                    </a:lnTo>
                    <a:lnTo>
                      <a:pt x="11430" y="953"/>
                    </a:lnTo>
                    <a:lnTo>
                      <a:pt x="13335" y="12383"/>
                    </a:lnTo>
                    <a:cubicBezTo>
                      <a:pt x="20955" y="5715"/>
                      <a:pt x="29528" y="0"/>
                      <a:pt x="40005" y="0"/>
                    </a:cubicBezTo>
                    <a:cubicBezTo>
                      <a:pt x="50483" y="0"/>
                      <a:pt x="57150" y="4763"/>
                      <a:pt x="60008" y="12383"/>
                    </a:cubicBezTo>
                    <a:cubicBezTo>
                      <a:pt x="66675" y="5715"/>
                      <a:pt x="76200" y="0"/>
                      <a:pt x="87630" y="0"/>
                    </a:cubicBezTo>
                    <a:cubicBezTo>
                      <a:pt x="99060" y="0"/>
                      <a:pt x="109538" y="8573"/>
                      <a:pt x="109538" y="22860"/>
                    </a:cubicBezTo>
                    <a:lnTo>
                      <a:pt x="109538" y="79058"/>
                    </a:lnTo>
                    <a:lnTo>
                      <a:pt x="95250" y="79058"/>
                    </a:ln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37906664-E714-AAAB-926A-28811B039E96}"/>
                  </a:ext>
                </a:extLst>
              </p:cNvPr>
              <p:cNvSpPr/>
              <p:nvPr/>
            </p:nvSpPr>
            <p:spPr>
              <a:xfrm>
                <a:off x="10818029" y="1899884"/>
                <a:ext cx="14287" cy="77152"/>
              </a:xfrm>
              <a:custGeom>
                <a:avLst/>
                <a:gdLst>
                  <a:gd name="connsiteX0" fmla="*/ 0 w 14287"/>
                  <a:gd name="connsiteY0" fmla="*/ 0 h 77152"/>
                  <a:gd name="connsiteX1" fmla="*/ 14288 w 14287"/>
                  <a:gd name="connsiteY1" fmla="*/ 0 h 77152"/>
                  <a:gd name="connsiteX2" fmla="*/ 14288 w 14287"/>
                  <a:gd name="connsiteY2" fmla="*/ 77153 h 77152"/>
                  <a:gd name="connsiteX3" fmla="*/ 0 w 14287"/>
                  <a:gd name="connsiteY3" fmla="*/ 77153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77152">
                    <a:moveTo>
                      <a:pt x="0" y="0"/>
                    </a:moveTo>
                    <a:lnTo>
                      <a:pt x="14288" y="0"/>
                    </a:lnTo>
                    <a:lnTo>
                      <a:pt x="14288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BDE6F826-8196-F745-9DCC-FF368B5B96DD}"/>
                  </a:ext>
                </a:extLst>
              </p:cNvPr>
              <p:cNvSpPr/>
              <p:nvPr/>
            </p:nvSpPr>
            <p:spPr>
              <a:xfrm>
                <a:off x="10816124" y="1864641"/>
                <a:ext cx="19050" cy="19050"/>
              </a:xfrm>
              <a:custGeom>
                <a:avLst/>
                <a:gdLst>
                  <a:gd name="connsiteX0" fmla="*/ 9525 w 19050"/>
                  <a:gd name="connsiteY0" fmla="*/ 19050 h 19050"/>
                  <a:gd name="connsiteX1" fmla="*/ 0 w 19050"/>
                  <a:gd name="connsiteY1" fmla="*/ 9525 h 19050"/>
                  <a:gd name="connsiteX2" fmla="*/ 9525 w 19050"/>
                  <a:gd name="connsiteY2" fmla="*/ 0 h 19050"/>
                  <a:gd name="connsiteX3" fmla="*/ 19050 w 19050"/>
                  <a:gd name="connsiteY3" fmla="*/ 9525 h 19050"/>
                  <a:gd name="connsiteX4" fmla="*/ 9525 w 1905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525" y="19050"/>
                    </a:moveTo>
                    <a:cubicBezTo>
                      <a:pt x="4763" y="19050"/>
                      <a:pt x="0" y="15240"/>
                      <a:pt x="0" y="9525"/>
                    </a:cubicBezTo>
                    <a:cubicBezTo>
                      <a:pt x="0" y="3810"/>
                      <a:pt x="3810" y="0"/>
                      <a:pt x="9525" y="0"/>
                    </a:cubicBezTo>
                    <a:cubicBezTo>
                      <a:pt x="15240" y="0"/>
                      <a:pt x="19050" y="3810"/>
                      <a:pt x="19050" y="9525"/>
                    </a:cubicBezTo>
                    <a:cubicBezTo>
                      <a:pt x="19050" y="15240"/>
                      <a:pt x="15240" y="19050"/>
                      <a:pt x="9525" y="19050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4" name="Vapaamuotoinen: Muoto 13">
                <a:extLst>
                  <a:ext uri="{FF2B5EF4-FFF2-40B4-BE49-F238E27FC236}">
                    <a16:creationId xmlns:a16="http://schemas.microsoft.com/office/drawing/2014/main" id="{7B7721AD-7472-DC92-264B-07C7D5DD56E9}"/>
                  </a:ext>
                </a:extLst>
              </p:cNvPr>
              <p:cNvSpPr/>
              <p:nvPr/>
            </p:nvSpPr>
            <p:spPr>
              <a:xfrm>
                <a:off x="10879941" y="1864641"/>
                <a:ext cx="42862" cy="111442"/>
              </a:xfrm>
              <a:custGeom>
                <a:avLst/>
                <a:gdLst>
                  <a:gd name="connsiteX0" fmla="*/ 36195 w 42862"/>
                  <a:gd name="connsiteY0" fmla="*/ 13335 h 111442"/>
                  <a:gd name="connsiteX1" fmla="*/ 25717 w 42862"/>
                  <a:gd name="connsiteY1" fmla="*/ 22860 h 111442"/>
                  <a:gd name="connsiteX2" fmla="*/ 25717 w 42862"/>
                  <a:gd name="connsiteY2" fmla="*/ 34290 h 111442"/>
                  <a:gd name="connsiteX3" fmla="*/ 40958 w 42862"/>
                  <a:gd name="connsiteY3" fmla="*/ 34290 h 111442"/>
                  <a:gd name="connsiteX4" fmla="*/ 42863 w 42862"/>
                  <a:gd name="connsiteY4" fmla="*/ 46673 h 111442"/>
                  <a:gd name="connsiteX5" fmla="*/ 25717 w 42862"/>
                  <a:gd name="connsiteY5" fmla="*/ 46673 h 111442"/>
                  <a:gd name="connsiteX6" fmla="*/ 25717 w 42862"/>
                  <a:gd name="connsiteY6" fmla="*/ 111443 h 111442"/>
                  <a:gd name="connsiteX7" fmla="*/ 11430 w 42862"/>
                  <a:gd name="connsiteY7" fmla="*/ 111443 h 111442"/>
                  <a:gd name="connsiteX8" fmla="*/ 11430 w 42862"/>
                  <a:gd name="connsiteY8" fmla="*/ 46673 h 111442"/>
                  <a:gd name="connsiteX9" fmla="*/ 0 w 42862"/>
                  <a:gd name="connsiteY9" fmla="*/ 46673 h 111442"/>
                  <a:gd name="connsiteX10" fmla="*/ 0 w 42862"/>
                  <a:gd name="connsiteY10" fmla="*/ 34290 h 111442"/>
                  <a:gd name="connsiteX11" fmla="*/ 11430 w 42862"/>
                  <a:gd name="connsiteY11" fmla="*/ 34290 h 111442"/>
                  <a:gd name="connsiteX12" fmla="*/ 11430 w 42862"/>
                  <a:gd name="connsiteY12" fmla="*/ 20955 h 111442"/>
                  <a:gd name="connsiteX13" fmla="*/ 35242 w 42862"/>
                  <a:gd name="connsiteY13" fmla="*/ 0 h 111442"/>
                  <a:gd name="connsiteX14" fmla="*/ 40958 w 42862"/>
                  <a:gd name="connsiteY14" fmla="*/ 0 h 111442"/>
                  <a:gd name="connsiteX15" fmla="*/ 42863 w 42862"/>
                  <a:gd name="connsiteY15" fmla="*/ 13335 h 111442"/>
                  <a:gd name="connsiteX16" fmla="*/ 35242 w 42862"/>
                  <a:gd name="connsiteY16" fmla="*/ 13335 h 1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862" h="111442">
                    <a:moveTo>
                      <a:pt x="36195" y="13335"/>
                    </a:moveTo>
                    <a:cubicBezTo>
                      <a:pt x="29527" y="13335"/>
                      <a:pt x="25717" y="16193"/>
                      <a:pt x="25717" y="22860"/>
                    </a:cubicBezTo>
                    <a:lnTo>
                      <a:pt x="25717" y="34290"/>
                    </a:lnTo>
                    <a:lnTo>
                      <a:pt x="40958" y="34290"/>
                    </a:lnTo>
                    <a:lnTo>
                      <a:pt x="42863" y="46673"/>
                    </a:lnTo>
                    <a:lnTo>
                      <a:pt x="25717" y="46673"/>
                    </a:lnTo>
                    <a:lnTo>
                      <a:pt x="25717" y="111443"/>
                    </a:lnTo>
                    <a:lnTo>
                      <a:pt x="11430" y="111443"/>
                    </a:lnTo>
                    <a:lnTo>
                      <a:pt x="11430" y="46673"/>
                    </a:lnTo>
                    <a:lnTo>
                      <a:pt x="0" y="46673"/>
                    </a:lnTo>
                    <a:lnTo>
                      <a:pt x="0" y="34290"/>
                    </a:lnTo>
                    <a:lnTo>
                      <a:pt x="11430" y="34290"/>
                    </a:lnTo>
                    <a:lnTo>
                      <a:pt x="11430" y="20955"/>
                    </a:lnTo>
                    <a:cubicBezTo>
                      <a:pt x="11430" y="5715"/>
                      <a:pt x="21908" y="0"/>
                      <a:pt x="35242" y="0"/>
                    </a:cubicBezTo>
                    <a:cubicBezTo>
                      <a:pt x="48577" y="0"/>
                      <a:pt x="39052" y="0"/>
                      <a:pt x="40958" y="0"/>
                    </a:cubicBezTo>
                    <a:lnTo>
                      <a:pt x="42863" y="13335"/>
                    </a:lnTo>
                    <a:cubicBezTo>
                      <a:pt x="40958" y="13335"/>
                      <a:pt x="38100" y="13335"/>
                      <a:pt x="35242" y="13335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5" name="Vapaamuotoinen: Muoto 14">
                <a:extLst>
                  <a:ext uri="{FF2B5EF4-FFF2-40B4-BE49-F238E27FC236}">
                    <a16:creationId xmlns:a16="http://schemas.microsoft.com/office/drawing/2014/main" id="{2FBDA614-303A-4186-6F12-942357859741}"/>
                  </a:ext>
                </a:extLst>
              </p:cNvPr>
              <p:cNvSpPr/>
              <p:nvPr/>
            </p:nvSpPr>
            <p:spPr>
              <a:xfrm>
                <a:off x="10935186" y="1899884"/>
                <a:ext cx="14287" cy="77152"/>
              </a:xfrm>
              <a:custGeom>
                <a:avLst/>
                <a:gdLst>
                  <a:gd name="connsiteX0" fmla="*/ 0 w 14287"/>
                  <a:gd name="connsiteY0" fmla="*/ 0 h 77152"/>
                  <a:gd name="connsiteX1" fmla="*/ 14288 w 14287"/>
                  <a:gd name="connsiteY1" fmla="*/ 0 h 77152"/>
                  <a:gd name="connsiteX2" fmla="*/ 14288 w 14287"/>
                  <a:gd name="connsiteY2" fmla="*/ 77153 h 77152"/>
                  <a:gd name="connsiteX3" fmla="*/ 0 w 14287"/>
                  <a:gd name="connsiteY3" fmla="*/ 77153 h 7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77152">
                    <a:moveTo>
                      <a:pt x="0" y="0"/>
                    </a:moveTo>
                    <a:lnTo>
                      <a:pt x="14288" y="0"/>
                    </a:lnTo>
                    <a:lnTo>
                      <a:pt x="14288" y="77153"/>
                    </a:lnTo>
                    <a:lnTo>
                      <a:pt x="0" y="77153"/>
                    </a:lnTo>
                    <a:close/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C7FDE2E0-31DF-3932-01F3-70545CF8B70F}"/>
                  </a:ext>
                </a:extLst>
              </p:cNvPr>
              <p:cNvSpPr/>
              <p:nvPr/>
            </p:nvSpPr>
            <p:spPr>
              <a:xfrm>
                <a:off x="10933281" y="1864641"/>
                <a:ext cx="19050" cy="19050"/>
              </a:xfrm>
              <a:custGeom>
                <a:avLst/>
                <a:gdLst>
                  <a:gd name="connsiteX0" fmla="*/ 9525 w 19050"/>
                  <a:gd name="connsiteY0" fmla="*/ 19050 h 19050"/>
                  <a:gd name="connsiteX1" fmla="*/ 0 w 19050"/>
                  <a:gd name="connsiteY1" fmla="*/ 9525 h 19050"/>
                  <a:gd name="connsiteX2" fmla="*/ 9525 w 19050"/>
                  <a:gd name="connsiteY2" fmla="*/ 0 h 19050"/>
                  <a:gd name="connsiteX3" fmla="*/ 19050 w 19050"/>
                  <a:gd name="connsiteY3" fmla="*/ 9525 h 19050"/>
                  <a:gd name="connsiteX4" fmla="*/ 9525 w 1905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525" y="19050"/>
                    </a:moveTo>
                    <a:cubicBezTo>
                      <a:pt x="4763" y="19050"/>
                      <a:pt x="0" y="15240"/>
                      <a:pt x="0" y="9525"/>
                    </a:cubicBezTo>
                    <a:cubicBezTo>
                      <a:pt x="0" y="3810"/>
                      <a:pt x="3810" y="0"/>
                      <a:pt x="9525" y="0"/>
                    </a:cubicBezTo>
                    <a:cubicBezTo>
                      <a:pt x="15240" y="0"/>
                      <a:pt x="19050" y="3810"/>
                      <a:pt x="19050" y="9525"/>
                    </a:cubicBezTo>
                    <a:cubicBezTo>
                      <a:pt x="19050" y="15240"/>
                      <a:pt x="15240" y="19050"/>
                      <a:pt x="9525" y="19050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2BD4C059-E4E4-24FA-F0CF-1282BC11F1D9}"/>
                  </a:ext>
                </a:extLst>
              </p:cNvPr>
              <p:cNvSpPr/>
              <p:nvPr/>
            </p:nvSpPr>
            <p:spPr>
              <a:xfrm>
                <a:off x="10851366" y="1957986"/>
                <a:ext cx="19050" cy="19050"/>
              </a:xfrm>
              <a:custGeom>
                <a:avLst/>
                <a:gdLst>
                  <a:gd name="connsiteX0" fmla="*/ 9525 w 19050"/>
                  <a:gd name="connsiteY0" fmla="*/ 19050 h 19050"/>
                  <a:gd name="connsiteX1" fmla="*/ 0 w 19050"/>
                  <a:gd name="connsiteY1" fmla="*/ 9525 h 19050"/>
                  <a:gd name="connsiteX2" fmla="*/ 9525 w 19050"/>
                  <a:gd name="connsiteY2" fmla="*/ 0 h 19050"/>
                  <a:gd name="connsiteX3" fmla="*/ 19050 w 19050"/>
                  <a:gd name="connsiteY3" fmla="*/ 9525 h 19050"/>
                  <a:gd name="connsiteX4" fmla="*/ 9525 w 1905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9525" y="19050"/>
                    </a:moveTo>
                    <a:cubicBezTo>
                      <a:pt x="4763" y="19050"/>
                      <a:pt x="0" y="15240"/>
                      <a:pt x="0" y="9525"/>
                    </a:cubicBezTo>
                    <a:cubicBezTo>
                      <a:pt x="0" y="3810"/>
                      <a:pt x="3810" y="0"/>
                      <a:pt x="9525" y="0"/>
                    </a:cubicBezTo>
                    <a:cubicBezTo>
                      <a:pt x="15240" y="0"/>
                      <a:pt x="19050" y="3810"/>
                      <a:pt x="19050" y="9525"/>
                    </a:cubicBezTo>
                    <a:cubicBezTo>
                      <a:pt x="19050" y="15240"/>
                      <a:pt x="15240" y="19050"/>
                      <a:pt x="9525" y="19050"/>
                    </a:cubicBezTo>
                  </a:path>
                </a:pathLst>
              </a:custGeom>
              <a:solidFill>
                <a:srgbClr val="002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20" name="Kuva 126">
              <a:extLst>
                <a:ext uri="{FF2B5EF4-FFF2-40B4-BE49-F238E27FC236}">
                  <a16:creationId xmlns:a16="http://schemas.microsoft.com/office/drawing/2014/main" id="{C43DA87A-13B9-B324-50D4-E289BE10FFF7}"/>
                </a:ext>
              </a:extLst>
            </p:cNvPr>
            <p:cNvGrpSpPr/>
            <p:nvPr/>
          </p:nvGrpSpPr>
          <p:grpSpPr>
            <a:xfrm>
              <a:off x="7929252" y="3230771"/>
              <a:ext cx="609569" cy="596709"/>
              <a:chOff x="9146391" y="2109434"/>
              <a:chExt cx="451484" cy="441959"/>
            </a:xfrm>
          </p:grpSpPr>
          <p:grpSp>
            <p:nvGrpSpPr>
              <p:cNvPr id="21" name="Kuva 126">
                <a:extLst>
                  <a:ext uri="{FF2B5EF4-FFF2-40B4-BE49-F238E27FC236}">
                    <a16:creationId xmlns:a16="http://schemas.microsoft.com/office/drawing/2014/main" id="{86F78D4C-7EEF-D04C-A35C-E0E99C59D8FD}"/>
                  </a:ext>
                </a:extLst>
              </p:cNvPr>
              <p:cNvGrpSpPr/>
              <p:nvPr/>
            </p:nvGrpSpPr>
            <p:grpSpPr>
              <a:xfrm>
                <a:off x="9146391" y="2109434"/>
                <a:ext cx="195262" cy="195262"/>
                <a:chOff x="9146391" y="2109434"/>
                <a:chExt cx="195262" cy="195262"/>
              </a:xfrm>
            </p:grpSpPr>
            <p:sp>
              <p:nvSpPr>
                <p:cNvPr id="25" name="Vapaamuotoinen: Muoto 24">
                  <a:extLst>
                    <a:ext uri="{FF2B5EF4-FFF2-40B4-BE49-F238E27FC236}">
                      <a16:creationId xmlns:a16="http://schemas.microsoft.com/office/drawing/2014/main" id="{528BF37D-7F88-C3AD-D358-2C69147F7CF4}"/>
                    </a:ext>
                  </a:extLst>
                </p:cNvPr>
                <p:cNvSpPr/>
                <p:nvPr/>
              </p:nvSpPr>
              <p:spPr>
                <a:xfrm>
                  <a:off x="9146391" y="2109434"/>
                  <a:ext cx="195262" cy="195262"/>
                </a:xfrm>
                <a:custGeom>
                  <a:avLst/>
                  <a:gdLst>
                    <a:gd name="connsiteX0" fmla="*/ 185738 w 195262"/>
                    <a:gd name="connsiteY0" fmla="*/ 195263 h 195262"/>
                    <a:gd name="connsiteX1" fmla="*/ 9525 w 195262"/>
                    <a:gd name="connsiteY1" fmla="*/ 195263 h 195262"/>
                    <a:gd name="connsiteX2" fmla="*/ 0 w 195262"/>
                    <a:gd name="connsiteY2" fmla="*/ 185738 h 195262"/>
                    <a:gd name="connsiteX3" fmla="*/ 0 w 195262"/>
                    <a:gd name="connsiteY3" fmla="*/ 9525 h 195262"/>
                    <a:gd name="connsiteX4" fmla="*/ 9525 w 195262"/>
                    <a:gd name="connsiteY4" fmla="*/ 0 h 195262"/>
                    <a:gd name="connsiteX5" fmla="*/ 185738 w 195262"/>
                    <a:gd name="connsiteY5" fmla="*/ 0 h 195262"/>
                    <a:gd name="connsiteX6" fmla="*/ 195263 w 195262"/>
                    <a:gd name="connsiteY6" fmla="*/ 9525 h 195262"/>
                    <a:gd name="connsiteX7" fmla="*/ 195263 w 195262"/>
                    <a:gd name="connsiteY7" fmla="*/ 185738 h 195262"/>
                    <a:gd name="connsiteX8" fmla="*/ 185738 w 195262"/>
                    <a:gd name="connsiteY8" fmla="*/ 195263 h 19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5262" h="195262">
                      <a:moveTo>
                        <a:pt x="185738" y="195263"/>
                      </a:moveTo>
                      <a:lnTo>
                        <a:pt x="9525" y="195263"/>
                      </a:lnTo>
                      <a:cubicBezTo>
                        <a:pt x="3810" y="195263"/>
                        <a:pt x="0" y="190500"/>
                        <a:pt x="0" y="185738"/>
                      </a:cubicBezTo>
                      <a:lnTo>
                        <a:pt x="0" y="9525"/>
                      </a:lnTo>
                      <a:cubicBezTo>
                        <a:pt x="0" y="3810"/>
                        <a:pt x="4763" y="0"/>
                        <a:pt x="9525" y="0"/>
                      </a:cubicBezTo>
                      <a:lnTo>
                        <a:pt x="185738" y="0"/>
                      </a:lnTo>
                      <a:cubicBezTo>
                        <a:pt x="191453" y="0"/>
                        <a:pt x="195263" y="4763"/>
                        <a:pt x="195263" y="9525"/>
                      </a:cubicBezTo>
                      <a:lnTo>
                        <a:pt x="195263" y="185738"/>
                      </a:lnTo>
                      <a:cubicBezTo>
                        <a:pt x="195263" y="191452"/>
                        <a:pt x="190500" y="195263"/>
                        <a:pt x="185738" y="195263"/>
                      </a:cubicBezTo>
                    </a:path>
                  </a:pathLst>
                </a:custGeom>
                <a:solidFill>
                  <a:srgbClr val="002F7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6" name="Vapaamuotoinen: Muoto 25">
                  <a:extLst>
                    <a:ext uri="{FF2B5EF4-FFF2-40B4-BE49-F238E27FC236}">
                      <a16:creationId xmlns:a16="http://schemas.microsoft.com/office/drawing/2014/main" id="{5830A35C-E04F-46DC-30B0-BCE2986B844D}"/>
                    </a:ext>
                  </a:extLst>
                </p:cNvPr>
                <p:cNvSpPr/>
                <p:nvPr/>
              </p:nvSpPr>
              <p:spPr>
                <a:xfrm>
                  <a:off x="9195921" y="2158011"/>
                  <a:ext cx="24764" cy="24764"/>
                </a:xfrm>
                <a:custGeom>
                  <a:avLst/>
                  <a:gdLst>
                    <a:gd name="connsiteX0" fmla="*/ 0 w 24764"/>
                    <a:gd name="connsiteY0" fmla="*/ 24765 h 24764"/>
                    <a:gd name="connsiteX1" fmla="*/ 0 w 24764"/>
                    <a:gd name="connsiteY1" fmla="*/ 7620 h 24764"/>
                    <a:gd name="connsiteX2" fmla="*/ 7620 w 24764"/>
                    <a:gd name="connsiteY2" fmla="*/ 0 h 24764"/>
                    <a:gd name="connsiteX3" fmla="*/ 24765 w 24764"/>
                    <a:gd name="connsiteY3" fmla="*/ 0 h 24764"/>
                    <a:gd name="connsiteX4" fmla="*/ 24765 w 24764"/>
                    <a:gd name="connsiteY4" fmla="*/ 24765 h 24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64" h="24764">
                      <a:moveTo>
                        <a:pt x="0" y="24765"/>
                      </a:moveTo>
                      <a:lnTo>
                        <a:pt x="0" y="7620"/>
                      </a:lnTo>
                      <a:cubicBezTo>
                        <a:pt x="0" y="3810"/>
                        <a:pt x="2857" y="0"/>
                        <a:pt x="7620" y="0"/>
                      </a:cubicBezTo>
                      <a:lnTo>
                        <a:pt x="24765" y="0"/>
                      </a:lnTo>
                      <a:lnTo>
                        <a:pt x="24765" y="24765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7" name="Vapaamuotoinen: Muoto 26">
                  <a:extLst>
                    <a:ext uri="{FF2B5EF4-FFF2-40B4-BE49-F238E27FC236}">
                      <a16:creationId xmlns:a16="http://schemas.microsoft.com/office/drawing/2014/main" id="{3B8C08D0-82E1-EED8-9233-CD617D66A1F2}"/>
                    </a:ext>
                  </a:extLst>
                </p:cNvPr>
                <p:cNvSpPr/>
                <p:nvPr/>
              </p:nvSpPr>
              <p:spPr>
                <a:xfrm>
                  <a:off x="9195921" y="2206589"/>
                  <a:ext cx="24764" cy="53340"/>
                </a:xfrm>
                <a:custGeom>
                  <a:avLst/>
                  <a:gdLst>
                    <a:gd name="connsiteX0" fmla="*/ 0 w 24764"/>
                    <a:gd name="connsiteY0" fmla="*/ 0 h 53340"/>
                    <a:gd name="connsiteX1" fmla="*/ 24765 w 24764"/>
                    <a:gd name="connsiteY1" fmla="*/ 0 h 53340"/>
                    <a:gd name="connsiteX2" fmla="*/ 24765 w 24764"/>
                    <a:gd name="connsiteY2" fmla="*/ 48578 h 53340"/>
                    <a:gd name="connsiteX3" fmla="*/ 20002 w 24764"/>
                    <a:gd name="connsiteY3" fmla="*/ 53340 h 53340"/>
                    <a:gd name="connsiteX4" fmla="*/ 5715 w 24764"/>
                    <a:gd name="connsiteY4" fmla="*/ 53340 h 53340"/>
                    <a:gd name="connsiteX5" fmla="*/ 952 w 24764"/>
                    <a:gd name="connsiteY5" fmla="*/ 48578 h 53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764" h="53340">
                      <a:moveTo>
                        <a:pt x="0" y="0"/>
                      </a:moveTo>
                      <a:lnTo>
                        <a:pt x="24765" y="0"/>
                      </a:lnTo>
                      <a:lnTo>
                        <a:pt x="24765" y="48578"/>
                      </a:lnTo>
                      <a:cubicBezTo>
                        <a:pt x="24765" y="51435"/>
                        <a:pt x="22860" y="53340"/>
                        <a:pt x="20002" y="53340"/>
                      </a:cubicBezTo>
                      <a:lnTo>
                        <a:pt x="5715" y="53340"/>
                      </a:lnTo>
                      <a:cubicBezTo>
                        <a:pt x="2857" y="53340"/>
                        <a:pt x="952" y="51435"/>
                        <a:pt x="952" y="4857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8" name="Vapaamuotoinen: Muoto 27">
                  <a:extLst>
                    <a:ext uri="{FF2B5EF4-FFF2-40B4-BE49-F238E27FC236}">
                      <a16:creationId xmlns:a16="http://schemas.microsoft.com/office/drawing/2014/main" id="{6794654F-EC58-0598-DFCF-6F0846CE7473}"/>
                    </a:ext>
                  </a:extLst>
                </p:cNvPr>
                <p:cNvSpPr/>
                <p:nvPr/>
              </p:nvSpPr>
              <p:spPr>
                <a:xfrm>
                  <a:off x="9244498" y="2158011"/>
                  <a:ext cx="48577" cy="24764"/>
                </a:xfrm>
                <a:custGeom>
                  <a:avLst/>
                  <a:gdLst>
                    <a:gd name="connsiteX0" fmla="*/ 0 w 48577"/>
                    <a:gd name="connsiteY0" fmla="*/ 0 h 24764"/>
                    <a:gd name="connsiteX1" fmla="*/ 43815 w 48577"/>
                    <a:gd name="connsiteY1" fmla="*/ 0 h 24764"/>
                    <a:gd name="connsiteX2" fmla="*/ 48578 w 48577"/>
                    <a:gd name="connsiteY2" fmla="*/ 4763 h 24764"/>
                    <a:gd name="connsiteX3" fmla="*/ 48578 w 48577"/>
                    <a:gd name="connsiteY3" fmla="*/ 24765 h 24764"/>
                    <a:gd name="connsiteX4" fmla="*/ 0 w 48577"/>
                    <a:gd name="connsiteY4" fmla="*/ 24765 h 24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7" h="24764">
                      <a:moveTo>
                        <a:pt x="0" y="0"/>
                      </a:moveTo>
                      <a:lnTo>
                        <a:pt x="43815" y="0"/>
                      </a:lnTo>
                      <a:cubicBezTo>
                        <a:pt x="46673" y="0"/>
                        <a:pt x="48578" y="1905"/>
                        <a:pt x="48578" y="4763"/>
                      </a:cubicBezTo>
                      <a:lnTo>
                        <a:pt x="48578" y="24765"/>
                      </a:lnTo>
                      <a:lnTo>
                        <a:pt x="0" y="24765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9" name="Vapaamuotoinen: Muoto 28">
                  <a:extLst>
                    <a:ext uri="{FF2B5EF4-FFF2-40B4-BE49-F238E27FC236}">
                      <a16:creationId xmlns:a16="http://schemas.microsoft.com/office/drawing/2014/main" id="{CC096D8C-84CF-B990-43E3-A0FA0F72F86C}"/>
                    </a:ext>
                  </a:extLst>
                </p:cNvPr>
                <p:cNvSpPr/>
                <p:nvPr/>
              </p:nvSpPr>
              <p:spPr>
                <a:xfrm>
                  <a:off x="9244498" y="2206589"/>
                  <a:ext cx="48577" cy="24765"/>
                </a:xfrm>
                <a:custGeom>
                  <a:avLst/>
                  <a:gdLst>
                    <a:gd name="connsiteX0" fmla="*/ 43815 w 48577"/>
                    <a:gd name="connsiteY0" fmla="*/ 24765 h 24765"/>
                    <a:gd name="connsiteX1" fmla="*/ 0 w 48577"/>
                    <a:gd name="connsiteY1" fmla="*/ 24765 h 24765"/>
                    <a:gd name="connsiteX2" fmla="*/ 0 w 48577"/>
                    <a:gd name="connsiteY2" fmla="*/ 0 h 24765"/>
                    <a:gd name="connsiteX3" fmla="*/ 48578 w 48577"/>
                    <a:gd name="connsiteY3" fmla="*/ 0 h 24765"/>
                    <a:gd name="connsiteX4" fmla="*/ 48578 w 48577"/>
                    <a:gd name="connsiteY4" fmla="*/ 20003 h 24765"/>
                    <a:gd name="connsiteX5" fmla="*/ 43815 w 48577"/>
                    <a:gd name="connsiteY5" fmla="*/ 24765 h 2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577" h="24765">
                      <a:moveTo>
                        <a:pt x="43815" y="24765"/>
                      </a:moveTo>
                      <a:lnTo>
                        <a:pt x="0" y="24765"/>
                      </a:lnTo>
                      <a:lnTo>
                        <a:pt x="0" y="0"/>
                      </a:lnTo>
                      <a:lnTo>
                        <a:pt x="48578" y="0"/>
                      </a:lnTo>
                      <a:lnTo>
                        <a:pt x="48578" y="20003"/>
                      </a:lnTo>
                      <a:cubicBezTo>
                        <a:pt x="48578" y="22860"/>
                        <a:pt x="46673" y="24765"/>
                        <a:pt x="43815" y="24765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  <p:sp>
            <p:nvSpPr>
              <p:cNvPr id="22" name="Vapaamuotoinen: Muoto 21">
                <a:extLst>
                  <a:ext uri="{FF2B5EF4-FFF2-40B4-BE49-F238E27FC236}">
                    <a16:creationId xmlns:a16="http://schemas.microsoft.com/office/drawing/2014/main" id="{9DD872E0-B080-7E2B-5CD5-E0C5B9612BC7}"/>
                  </a:ext>
                </a:extLst>
              </p:cNvPr>
              <p:cNvSpPr/>
              <p:nvPr/>
            </p:nvSpPr>
            <p:spPr>
              <a:xfrm>
                <a:off x="9402613" y="2109434"/>
                <a:ext cx="195262" cy="195262"/>
              </a:xfrm>
              <a:custGeom>
                <a:avLst/>
                <a:gdLst>
                  <a:gd name="connsiteX0" fmla="*/ 185738 w 195262"/>
                  <a:gd name="connsiteY0" fmla="*/ 195263 h 195262"/>
                  <a:gd name="connsiteX1" fmla="*/ 9525 w 195262"/>
                  <a:gd name="connsiteY1" fmla="*/ 195263 h 195262"/>
                  <a:gd name="connsiteX2" fmla="*/ 0 w 195262"/>
                  <a:gd name="connsiteY2" fmla="*/ 185738 h 195262"/>
                  <a:gd name="connsiteX3" fmla="*/ 0 w 195262"/>
                  <a:gd name="connsiteY3" fmla="*/ 9525 h 195262"/>
                  <a:gd name="connsiteX4" fmla="*/ 9525 w 195262"/>
                  <a:gd name="connsiteY4" fmla="*/ 0 h 195262"/>
                  <a:gd name="connsiteX5" fmla="*/ 185738 w 195262"/>
                  <a:gd name="connsiteY5" fmla="*/ 0 h 195262"/>
                  <a:gd name="connsiteX6" fmla="*/ 195263 w 195262"/>
                  <a:gd name="connsiteY6" fmla="*/ 9525 h 195262"/>
                  <a:gd name="connsiteX7" fmla="*/ 195263 w 195262"/>
                  <a:gd name="connsiteY7" fmla="*/ 185738 h 195262"/>
                  <a:gd name="connsiteX8" fmla="*/ 185738 w 195262"/>
                  <a:gd name="connsiteY8" fmla="*/ 195263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262" h="195262">
                    <a:moveTo>
                      <a:pt x="185738" y="195263"/>
                    </a:moveTo>
                    <a:lnTo>
                      <a:pt x="9525" y="195263"/>
                    </a:lnTo>
                    <a:cubicBezTo>
                      <a:pt x="3810" y="195263"/>
                      <a:pt x="0" y="190500"/>
                      <a:pt x="0" y="185738"/>
                    </a:cubicBezTo>
                    <a:lnTo>
                      <a:pt x="0" y="9525"/>
                    </a:lnTo>
                    <a:cubicBezTo>
                      <a:pt x="0" y="3810"/>
                      <a:pt x="4763" y="0"/>
                      <a:pt x="9525" y="0"/>
                    </a:cubicBezTo>
                    <a:lnTo>
                      <a:pt x="185738" y="0"/>
                    </a:lnTo>
                    <a:cubicBezTo>
                      <a:pt x="191453" y="0"/>
                      <a:pt x="195263" y="4763"/>
                      <a:pt x="195263" y="9525"/>
                    </a:cubicBezTo>
                    <a:lnTo>
                      <a:pt x="195263" y="185738"/>
                    </a:lnTo>
                    <a:cubicBezTo>
                      <a:pt x="195263" y="191452"/>
                      <a:pt x="190500" y="195263"/>
                      <a:pt x="185738" y="195263"/>
                    </a:cubicBezTo>
                  </a:path>
                </a:pathLst>
              </a:custGeom>
              <a:solidFill>
                <a:srgbClr val="A5ACB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3" name="Vapaamuotoinen: Muoto 22">
                <a:extLst>
                  <a:ext uri="{FF2B5EF4-FFF2-40B4-BE49-F238E27FC236}">
                    <a16:creationId xmlns:a16="http://schemas.microsoft.com/office/drawing/2014/main" id="{875EE845-5EC0-FF37-1599-B254731241DB}"/>
                  </a:ext>
                </a:extLst>
              </p:cNvPr>
              <p:cNvSpPr/>
              <p:nvPr/>
            </p:nvSpPr>
            <p:spPr>
              <a:xfrm>
                <a:off x="9146391" y="2356131"/>
                <a:ext cx="195262" cy="195262"/>
              </a:xfrm>
              <a:custGeom>
                <a:avLst/>
                <a:gdLst>
                  <a:gd name="connsiteX0" fmla="*/ 185738 w 195262"/>
                  <a:gd name="connsiteY0" fmla="*/ 195263 h 195262"/>
                  <a:gd name="connsiteX1" fmla="*/ 9525 w 195262"/>
                  <a:gd name="connsiteY1" fmla="*/ 195263 h 195262"/>
                  <a:gd name="connsiteX2" fmla="*/ 0 w 195262"/>
                  <a:gd name="connsiteY2" fmla="*/ 185738 h 195262"/>
                  <a:gd name="connsiteX3" fmla="*/ 0 w 195262"/>
                  <a:gd name="connsiteY3" fmla="*/ 9525 h 195262"/>
                  <a:gd name="connsiteX4" fmla="*/ 9525 w 195262"/>
                  <a:gd name="connsiteY4" fmla="*/ 0 h 195262"/>
                  <a:gd name="connsiteX5" fmla="*/ 185738 w 195262"/>
                  <a:gd name="connsiteY5" fmla="*/ 0 h 195262"/>
                  <a:gd name="connsiteX6" fmla="*/ 195263 w 195262"/>
                  <a:gd name="connsiteY6" fmla="*/ 9525 h 195262"/>
                  <a:gd name="connsiteX7" fmla="*/ 195263 w 195262"/>
                  <a:gd name="connsiteY7" fmla="*/ 185738 h 195262"/>
                  <a:gd name="connsiteX8" fmla="*/ 185738 w 195262"/>
                  <a:gd name="connsiteY8" fmla="*/ 195263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262" h="195262">
                    <a:moveTo>
                      <a:pt x="185738" y="195263"/>
                    </a:moveTo>
                    <a:lnTo>
                      <a:pt x="9525" y="195263"/>
                    </a:lnTo>
                    <a:cubicBezTo>
                      <a:pt x="3810" y="195263"/>
                      <a:pt x="0" y="190500"/>
                      <a:pt x="0" y="185738"/>
                    </a:cubicBezTo>
                    <a:lnTo>
                      <a:pt x="0" y="9525"/>
                    </a:lnTo>
                    <a:cubicBezTo>
                      <a:pt x="0" y="3810"/>
                      <a:pt x="4763" y="0"/>
                      <a:pt x="9525" y="0"/>
                    </a:cubicBezTo>
                    <a:lnTo>
                      <a:pt x="185738" y="0"/>
                    </a:lnTo>
                    <a:cubicBezTo>
                      <a:pt x="191453" y="0"/>
                      <a:pt x="195263" y="4763"/>
                      <a:pt x="195263" y="9525"/>
                    </a:cubicBezTo>
                    <a:lnTo>
                      <a:pt x="195263" y="185738"/>
                    </a:lnTo>
                    <a:cubicBezTo>
                      <a:pt x="195263" y="191453"/>
                      <a:pt x="190500" y="195263"/>
                      <a:pt x="185738" y="195263"/>
                    </a:cubicBezTo>
                  </a:path>
                </a:pathLst>
              </a:custGeom>
              <a:solidFill>
                <a:srgbClr val="A5AC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4" name="Vapaamuotoinen: Muoto 23">
                <a:extLst>
                  <a:ext uri="{FF2B5EF4-FFF2-40B4-BE49-F238E27FC236}">
                    <a16:creationId xmlns:a16="http://schemas.microsoft.com/office/drawing/2014/main" id="{A0F88BBD-CCD6-374B-BE6B-952DF940206C}"/>
                  </a:ext>
                </a:extLst>
              </p:cNvPr>
              <p:cNvSpPr/>
              <p:nvPr/>
            </p:nvSpPr>
            <p:spPr>
              <a:xfrm>
                <a:off x="9402613" y="2356131"/>
                <a:ext cx="195262" cy="195262"/>
              </a:xfrm>
              <a:custGeom>
                <a:avLst/>
                <a:gdLst>
                  <a:gd name="connsiteX0" fmla="*/ 185738 w 195262"/>
                  <a:gd name="connsiteY0" fmla="*/ 195263 h 195262"/>
                  <a:gd name="connsiteX1" fmla="*/ 9525 w 195262"/>
                  <a:gd name="connsiteY1" fmla="*/ 195263 h 195262"/>
                  <a:gd name="connsiteX2" fmla="*/ 0 w 195262"/>
                  <a:gd name="connsiteY2" fmla="*/ 185738 h 195262"/>
                  <a:gd name="connsiteX3" fmla="*/ 0 w 195262"/>
                  <a:gd name="connsiteY3" fmla="*/ 9525 h 195262"/>
                  <a:gd name="connsiteX4" fmla="*/ 9525 w 195262"/>
                  <a:gd name="connsiteY4" fmla="*/ 0 h 195262"/>
                  <a:gd name="connsiteX5" fmla="*/ 185738 w 195262"/>
                  <a:gd name="connsiteY5" fmla="*/ 0 h 195262"/>
                  <a:gd name="connsiteX6" fmla="*/ 195263 w 195262"/>
                  <a:gd name="connsiteY6" fmla="*/ 9525 h 195262"/>
                  <a:gd name="connsiteX7" fmla="*/ 195263 w 195262"/>
                  <a:gd name="connsiteY7" fmla="*/ 185738 h 195262"/>
                  <a:gd name="connsiteX8" fmla="*/ 185738 w 195262"/>
                  <a:gd name="connsiteY8" fmla="*/ 195263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262" h="195262">
                    <a:moveTo>
                      <a:pt x="185738" y="195263"/>
                    </a:moveTo>
                    <a:lnTo>
                      <a:pt x="9525" y="195263"/>
                    </a:lnTo>
                    <a:cubicBezTo>
                      <a:pt x="3810" y="195263"/>
                      <a:pt x="0" y="190500"/>
                      <a:pt x="0" y="185738"/>
                    </a:cubicBezTo>
                    <a:lnTo>
                      <a:pt x="0" y="9525"/>
                    </a:lnTo>
                    <a:cubicBezTo>
                      <a:pt x="0" y="3810"/>
                      <a:pt x="4763" y="0"/>
                      <a:pt x="9525" y="0"/>
                    </a:cubicBezTo>
                    <a:lnTo>
                      <a:pt x="185738" y="0"/>
                    </a:lnTo>
                    <a:cubicBezTo>
                      <a:pt x="191453" y="0"/>
                      <a:pt x="195263" y="4763"/>
                      <a:pt x="195263" y="9525"/>
                    </a:cubicBezTo>
                    <a:lnTo>
                      <a:pt x="195263" y="185738"/>
                    </a:lnTo>
                    <a:cubicBezTo>
                      <a:pt x="195263" y="191453"/>
                      <a:pt x="190500" y="195263"/>
                      <a:pt x="185738" y="195263"/>
                    </a:cubicBezTo>
                  </a:path>
                </a:pathLst>
              </a:custGeom>
              <a:solidFill>
                <a:srgbClr val="A5ACB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30" name="Kuva 126">
              <a:extLst>
                <a:ext uri="{FF2B5EF4-FFF2-40B4-BE49-F238E27FC236}">
                  <a16:creationId xmlns:a16="http://schemas.microsoft.com/office/drawing/2014/main" id="{A0FA7063-F2D1-51D5-6916-D664ABF65CEC}"/>
                </a:ext>
              </a:extLst>
            </p:cNvPr>
            <p:cNvGrpSpPr/>
            <p:nvPr/>
          </p:nvGrpSpPr>
          <p:grpSpPr>
            <a:xfrm>
              <a:off x="9377215" y="2922128"/>
              <a:ext cx="316358" cy="316358"/>
              <a:chOff x="10056029" y="1880834"/>
              <a:chExt cx="234314" cy="234314"/>
            </a:xfrm>
          </p:grpSpPr>
          <p:sp>
            <p:nvSpPr>
              <p:cNvPr id="31" name="Vapaamuotoinen: Muoto 30">
                <a:extLst>
                  <a:ext uri="{FF2B5EF4-FFF2-40B4-BE49-F238E27FC236}">
                    <a16:creationId xmlns:a16="http://schemas.microsoft.com/office/drawing/2014/main" id="{8895159B-10BC-3219-AFB5-FA452F702DE0}"/>
                  </a:ext>
                </a:extLst>
              </p:cNvPr>
              <p:cNvSpPr/>
              <p:nvPr/>
            </p:nvSpPr>
            <p:spPr>
              <a:xfrm>
                <a:off x="10056029" y="1880834"/>
                <a:ext cx="234314" cy="234314"/>
              </a:xfrm>
              <a:custGeom>
                <a:avLst/>
                <a:gdLst>
                  <a:gd name="connsiteX0" fmla="*/ 222885 w 234314"/>
                  <a:gd name="connsiteY0" fmla="*/ 234315 h 234314"/>
                  <a:gd name="connsiteX1" fmla="*/ 11430 w 234314"/>
                  <a:gd name="connsiteY1" fmla="*/ 234315 h 234314"/>
                  <a:gd name="connsiteX2" fmla="*/ 0 w 234314"/>
                  <a:gd name="connsiteY2" fmla="*/ 222885 h 234314"/>
                  <a:gd name="connsiteX3" fmla="*/ 0 w 234314"/>
                  <a:gd name="connsiteY3" fmla="*/ 11430 h 234314"/>
                  <a:gd name="connsiteX4" fmla="*/ 11430 w 234314"/>
                  <a:gd name="connsiteY4" fmla="*/ 0 h 234314"/>
                  <a:gd name="connsiteX5" fmla="*/ 222885 w 234314"/>
                  <a:gd name="connsiteY5" fmla="*/ 0 h 234314"/>
                  <a:gd name="connsiteX6" fmla="*/ 234315 w 234314"/>
                  <a:gd name="connsiteY6" fmla="*/ 11430 h 234314"/>
                  <a:gd name="connsiteX7" fmla="*/ 234315 w 234314"/>
                  <a:gd name="connsiteY7" fmla="*/ 222885 h 234314"/>
                  <a:gd name="connsiteX8" fmla="*/ 222885 w 234314"/>
                  <a:gd name="connsiteY8" fmla="*/ 234315 h 23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14" h="234314">
                    <a:moveTo>
                      <a:pt x="222885" y="234315"/>
                    </a:moveTo>
                    <a:lnTo>
                      <a:pt x="11430" y="234315"/>
                    </a:lnTo>
                    <a:cubicBezTo>
                      <a:pt x="4763" y="234315"/>
                      <a:pt x="0" y="228600"/>
                      <a:pt x="0" y="222885"/>
                    </a:cubicBezTo>
                    <a:lnTo>
                      <a:pt x="0" y="11430"/>
                    </a:lnTo>
                    <a:cubicBezTo>
                      <a:pt x="0" y="4763"/>
                      <a:pt x="5715" y="0"/>
                      <a:pt x="11430" y="0"/>
                    </a:cubicBezTo>
                    <a:lnTo>
                      <a:pt x="222885" y="0"/>
                    </a:lnTo>
                    <a:cubicBezTo>
                      <a:pt x="229552" y="0"/>
                      <a:pt x="234315" y="5715"/>
                      <a:pt x="234315" y="11430"/>
                    </a:cubicBezTo>
                    <a:lnTo>
                      <a:pt x="234315" y="222885"/>
                    </a:lnTo>
                    <a:cubicBezTo>
                      <a:pt x="234315" y="229552"/>
                      <a:pt x="228600" y="234315"/>
                      <a:pt x="222885" y="234315"/>
                    </a:cubicBezTo>
                  </a:path>
                </a:pathLst>
              </a:custGeom>
              <a:solidFill>
                <a:srgbClr val="002F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2" name="Vapaamuotoinen: Muoto 31">
                <a:extLst>
                  <a:ext uri="{FF2B5EF4-FFF2-40B4-BE49-F238E27FC236}">
                    <a16:creationId xmlns:a16="http://schemas.microsoft.com/office/drawing/2014/main" id="{DAA087F8-0208-1715-A919-49E14F2CB53C}"/>
                  </a:ext>
                </a:extLst>
              </p:cNvPr>
              <p:cNvSpPr/>
              <p:nvPr/>
            </p:nvSpPr>
            <p:spPr>
              <a:xfrm>
                <a:off x="10115084" y="1938936"/>
                <a:ext cx="29527" cy="29527"/>
              </a:xfrm>
              <a:custGeom>
                <a:avLst/>
                <a:gdLst>
                  <a:gd name="connsiteX0" fmla="*/ 0 w 29527"/>
                  <a:gd name="connsiteY0" fmla="*/ 29527 h 29527"/>
                  <a:gd name="connsiteX1" fmla="*/ 0 w 29527"/>
                  <a:gd name="connsiteY1" fmla="*/ 8573 h 29527"/>
                  <a:gd name="connsiteX2" fmla="*/ 8572 w 29527"/>
                  <a:gd name="connsiteY2" fmla="*/ 0 h 29527"/>
                  <a:gd name="connsiteX3" fmla="*/ 29528 w 29527"/>
                  <a:gd name="connsiteY3" fmla="*/ 0 h 29527"/>
                  <a:gd name="connsiteX4" fmla="*/ 29528 w 29527"/>
                  <a:gd name="connsiteY4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29527">
                    <a:moveTo>
                      <a:pt x="0" y="29527"/>
                    </a:moveTo>
                    <a:lnTo>
                      <a:pt x="0" y="8573"/>
                    </a:lnTo>
                    <a:cubicBezTo>
                      <a:pt x="0" y="3810"/>
                      <a:pt x="3810" y="0"/>
                      <a:pt x="8572" y="0"/>
                    </a:cubicBezTo>
                    <a:lnTo>
                      <a:pt x="29528" y="0"/>
                    </a:lnTo>
                    <a:lnTo>
                      <a:pt x="29528" y="29527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3" name="Vapaamuotoinen: Muoto 32">
                <a:extLst>
                  <a:ext uri="{FF2B5EF4-FFF2-40B4-BE49-F238E27FC236}">
                    <a16:creationId xmlns:a16="http://schemas.microsoft.com/office/drawing/2014/main" id="{E026BA5F-C3C5-4C5F-C3B5-A99DA4BECE3B}"/>
                  </a:ext>
                </a:extLst>
              </p:cNvPr>
              <p:cNvSpPr/>
              <p:nvPr/>
            </p:nvSpPr>
            <p:spPr>
              <a:xfrm>
                <a:off x="10115084" y="1997991"/>
                <a:ext cx="29527" cy="64770"/>
              </a:xfrm>
              <a:custGeom>
                <a:avLst/>
                <a:gdLst>
                  <a:gd name="connsiteX0" fmla="*/ 0 w 29527"/>
                  <a:gd name="connsiteY0" fmla="*/ 0 h 64770"/>
                  <a:gd name="connsiteX1" fmla="*/ 29528 w 29527"/>
                  <a:gd name="connsiteY1" fmla="*/ 0 h 64770"/>
                  <a:gd name="connsiteX2" fmla="*/ 29528 w 29527"/>
                  <a:gd name="connsiteY2" fmla="*/ 59055 h 64770"/>
                  <a:gd name="connsiteX3" fmla="*/ 23813 w 29527"/>
                  <a:gd name="connsiteY3" fmla="*/ 64770 h 64770"/>
                  <a:gd name="connsiteX4" fmla="*/ 6667 w 29527"/>
                  <a:gd name="connsiteY4" fmla="*/ 64770 h 64770"/>
                  <a:gd name="connsiteX5" fmla="*/ 953 w 29527"/>
                  <a:gd name="connsiteY5" fmla="*/ 59055 h 6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7" h="64770">
                    <a:moveTo>
                      <a:pt x="0" y="0"/>
                    </a:moveTo>
                    <a:lnTo>
                      <a:pt x="29528" y="0"/>
                    </a:lnTo>
                    <a:lnTo>
                      <a:pt x="29528" y="59055"/>
                    </a:lnTo>
                    <a:cubicBezTo>
                      <a:pt x="29528" y="61913"/>
                      <a:pt x="26670" y="64770"/>
                      <a:pt x="23813" y="64770"/>
                    </a:cubicBezTo>
                    <a:lnTo>
                      <a:pt x="6667" y="64770"/>
                    </a:lnTo>
                    <a:cubicBezTo>
                      <a:pt x="3810" y="64770"/>
                      <a:pt x="953" y="61913"/>
                      <a:pt x="953" y="59055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4" name="Vapaamuotoinen: Muoto 33">
                <a:extLst>
                  <a:ext uri="{FF2B5EF4-FFF2-40B4-BE49-F238E27FC236}">
                    <a16:creationId xmlns:a16="http://schemas.microsoft.com/office/drawing/2014/main" id="{F799F25F-662E-A120-0B37-D4062BAF0CC3}"/>
                  </a:ext>
                </a:extLst>
              </p:cNvPr>
              <p:cNvSpPr/>
              <p:nvPr/>
            </p:nvSpPr>
            <p:spPr>
              <a:xfrm>
                <a:off x="10173186" y="1938936"/>
                <a:ext cx="59054" cy="29527"/>
              </a:xfrm>
              <a:custGeom>
                <a:avLst/>
                <a:gdLst>
                  <a:gd name="connsiteX0" fmla="*/ 952 w 59054"/>
                  <a:gd name="connsiteY0" fmla="*/ 0 h 29527"/>
                  <a:gd name="connsiteX1" fmla="*/ 53340 w 59054"/>
                  <a:gd name="connsiteY1" fmla="*/ 0 h 29527"/>
                  <a:gd name="connsiteX2" fmla="*/ 59055 w 59054"/>
                  <a:gd name="connsiteY2" fmla="*/ 5715 h 29527"/>
                  <a:gd name="connsiteX3" fmla="*/ 59055 w 59054"/>
                  <a:gd name="connsiteY3" fmla="*/ 29527 h 29527"/>
                  <a:gd name="connsiteX4" fmla="*/ 0 w 59054"/>
                  <a:gd name="connsiteY4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54" h="29527">
                    <a:moveTo>
                      <a:pt x="952" y="0"/>
                    </a:moveTo>
                    <a:lnTo>
                      <a:pt x="53340" y="0"/>
                    </a:lnTo>
                    <a:cubicBezTo>
                      <a:pt x="56197" y="0"/>
                      <a:pt x="59055" y="2857"/>
                      <a:pt x="59055" y="5715"/>
                    </a:cubicBezTo>
                    <a:lnTo>
                      <a:pt x="59055" y="29527"/>
                    </a:lnTo>
                    <a:lnTo>
                      <a:pt x="0" y="29527"/>
                    </a:ln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5" name="Vapaamuotoinen: Muoto 34">
                <a:extLst>
                  <a:ext uri="{FF2B5EF4-FFF2-40B4-BE49-F238E27FC236}">
                    <a16:creationId xmlns:a16="http://schemas.microsoft.com/office/drawing/2014/main" id="{0ACD8E71-2176-C1F9-9BB3-D73C7041C207}"/>
                  </a:ext>
                </a:extLst>
              </p:cNvPr>
              <p:cNvSpPr/>
              <p:nvPr/>
            </p:nvSpPr>
            <p:spPr>
              <a:xfrm>
                <a:off x="10174138" y="1997991"/>
                <a:ext cx="59054" cy="29527"/>
              </a:xfrm>
              <a:custGeom>
                <a:avLst/>
                <a:gdLst>
                  <a:gd name="connsiteX0" fmla="*/ 52388 w 59054"/>
                  <a:gd name="connsiteY0" fmla="*/ 29527 h 29527"/>
                  <a:gd name="connsiteX1" fmla="*/ 0 w 59054"/>
                  <a:gd name="connsiteY1" fmla="*/ 29527 h 29527"/>
                  <a:gd name="connsiteX2" fmla="*/ 0 w 59054"/>
                  <a:gd name="connsiteY2" fmla="*/ 0 h 29527"/>
                  <a:gd name="connsiteX3" fmla="*/ 59055 w 59054"/>
                  <a:gd name="connsiteY3" fmla="*/ 0 h 29527"/>
                  <a:gd name="connsiteX4" fmla="*/ 59055 w 59054"/>
                  <a:gd name="connsiteY4" fmla="*/ 23813 h 29527"/>
                  <a:gd name="connsiteX5" fmla="*/ 53340 w 59054"/>
                  <a:gd name="connsiteY5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4" h="29527">
                    <a:moveTo>
                      <a:pt x="52388" y="29527"/>
                    </a:moveTo>
                    <a:lnTo>
                      <a:pt x="0" y="29527"/>
                    </a:lnTo>
                    <a:lnTo>
                      <a:pt x="0" y="0"/>
                    </a:lnTo>
                    <a:lnTo>
                      <a:pt x="59055" y="0"/>
                    </a:lnTo>
                    <a:lnTo>
                      <a:pt x="59055" y="23813"/>
                    </a:lnTo>
                    <a:cubicBezTo>
                      <a:pt x="59055" y="26670"/>
                      <a:pt x="56198" y="29527"/>
                      <a:pt x="53340" y="2952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36" name="Kuva 126">
              <a:extLst>
                <a:ext uri="{FF2B5EF4-FFF2-40B4-BE49-F238E27FC236}">
                  <a16:creationId xmlns:a16="http://schemas.microsoft.com/office/drawing/2014/main" id="{38E1786D-B5FC-FB0A-FD76-D8C8679D8EB9}"/>
                </a:ext>
              </a:extLst>
            </p:cNvPr>
            <p:cNvGrpSpPr/>
            <p:nvPr/>
          </p:nvGrpSpPr>
          <p:grpSpPr>
            <a:xfrm>
              <a:off x="7783933" y="2738227"/>
              <a:ext cx="901495" cy="1531641"/>
              <a:chOff x="9038759" y="1744626"/>
              <a:chExt cx="667702" cy="1134427"/>
            </a:xfrm>
            <a:noFill/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1959C841-A004-4CDA-6B8F-513407111188}"/>
                  </a:ext>
                </a:extLst>
              </p:cNvPr>
              <p:cNvSpPr/>
              <p:nvPr/>
            </p:nvSpPr>
            <p:spPr>
              <a:xfrm>
                <a:off x="9038759" y="1744626"/>
                <a:ext cx="667702" cy="1134427"/>
              </a:xfrm>
              <a:custGeom>
                <a:avLst/>
                <a:gdLst>
                  <a:gd name="connsiteX0" fmla="*/ 581978 w 667702"/>
                  <a:gd name="connsiteY0" fmla="*/ 0 h 1134427"/>
                  <a:gd name="connsiteX1" fmla="*/ 667703 w 667702"/>
                  <a:gd name="connsiteY1" fmla="*/ 85725 h 1134427"/>
                  <a:gd name="connsiteX2" fmla="*/ 667703 w 667702"/>
                  <a:gd name="connsiteY2" fmla="*/ 1048703 h 1134427"/>
                  <a:gd name="connsiteX3" fmla="*/ 581978 w 667702"/>
                  <a:gd name="connsiteY3" fmla="*/ 1134428 h 1134427"/>
                  <a:gd name="connsiteX4" fmla="*/ 85725 w 667702"/>
                  <a:gd name="connsiteY4" fmla="*/ 1134428 h 1134427"/>
                  <a:gd name="connsiteX5" fmla="*/ 0 w 667702"/>
                  <a:gd name="connsiteY5" fmla="*/ 1048703 h 1134427"/>
                  <a:gd name="connsiteX6" fmla="*/ 0 w 667702"/>
                  <a:gd name="connsiteY6" fmla="*/ 85725 h 1134427"/>
                  <a:gd name="connsiteX7" fmla="*/ 85725 w 667702"/>
                  <a:gd name="connsiteY7" fmla="*/ 0 h 113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702" h="1134427">
                    <a:moveTo>
                      <a:pt x="581978" y="0"/>
                    </a:moveTo>
                    <a:cubicBezTo>
                      <a:pt x="629322" y="0"/>
                      <a:pt x="667703" y="38380"/>
                      <a:pt x="667703" y="85725"/>
                    </a:cubicBezTo>
                    <a:lnTo>
                      <a:pt x="667703" y="1048703"/>
                    </a:lnTo>
                    <a:cubicBezTo>
                      <a:pt x="667703" y="1096047"/>
                      <a:pt x="629322" y="1134428"/>
                      <a:pt x="581978" y="1134428"/>
                    </a:cubicBezTo>
                    <a:lnTo>
                      <a:pt x="85725" y="1134428"/>
                    </a:lnTo>
                    <a:cubicBezTo>
                      <a:pt x="38380" y="1134428"/>
                      <a:pt x="0" y="1096047"/>
                      <a:pt x="0" y="1048703"/>
                    </a:cubicBezTo>
                    <a:lnTo>
                      <a:pt x="0" y="85725"/>
                    </a:lnTo>
                    <a:cubicBezTo>
                      <a:pt x="0" y="38380"/>
                      <a:pt x="38380" y="0"/>
                      <a:pt x="85725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559D955C-11A3-7C76-AD4B-E8C818AC8119}"/>
                  </a:ext>
                </a:extLst>
              </p:cNvPr>
              <p:cNvSpPr/>
              <p:nvPr/>
            </p:nvSpPr>
            <p:spPr>
              <a:xfrm>
                <a:off x="9044474" y="1931316"/>
                <a:ext cx="657224" cy="9525"/>
              </a:xfrm>
              <a:custGeom>
                <a:avLst/>
                <a:gdLst>
                  <a:gd name="connsiteX0" fmla="*/ 0 w 657224"/>
                  <a:gd name="connsiteY0" fmla="*/ 0 h 9525"/>
                  <a:gd name="connsiteX1" fmla="*/ 657225 w 6572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224" h="9525">
                    <a:moveTo>
                      <a:pt x="0" y="0"/>
                    </a:moveTo>
                    <a:lnTo>
                      <a:pt x="657225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9" name="Vapaamuotoinen: Muoto 38">
                <a:extLst>
                  <a:ext uri="{FF2B5EF4-FFF2-40B4-BE49-F238E27FC236}">
                    <a16:creationId xmlns:a16="http://schemas.microsoft.com/office/drawing/2014/main" id="{7752A64A-4871-672E-C0FB-B38D47410BC0}"/>
                  </a:ext>
                </a:extLst>
              </p:cNvPr>
              <p:cNvSpPr/>
              <p:nvPr/>
            </p:nvSpPr>
            <p:spPr>
              <a:xfrm>
                <a:off x="9044474" y="2730464"/>
                <a:ext cx="656272" cy="9525"/>
              </a:xfrm>
              <a:custGeom>
                <a:avLst/>
                <a:gdLst>
                  <a:gd name="connsiteX0" fmla="*/ 0 w 656272"/>
                  <a:gd name="connsiteY0" fmla="*/ 0 h 9525"/>
                  <a:gd name="connsiteX1" fmla="*/ 656273 w 65627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6272" h="9525">
                    <a:moveTo>
                      <a:pt x="0" y="0"/>
                    </a:moveTo>
                    <a:lnTo>
                      <a:pt x="656273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0" name="Vapaamuotoinen: Muoto 39">
                <a:extLst>
                  <a:ext uri="{FF2B5EF4-FFF2-40B4-BE49-F238E27FC236}">
                    <a16:creationId xmlns:a16="http://schemas.microsoft.com/office/drawing/2014/main" id="{1DBE2D1A-E900-45B3-D764-DCFD43577BD6}"/>
                  </a:ext>
                </a:extLst>
              </p:cNvPr>
              <p:cNvSpPr/>
              <p:nvPr/>
            </p:nvSpPr>
            <p:spPr>
              <a:xfrm>
                <a:off x="9338796" y="2807616"/>
                <a:ext cx="67627" cy="9525"/>
              </a:xfrm>
              <a:custGeom>
                <a:avLst/>
                <a:gdLst>
                  <a:gd name="connsiteX0" fmla="*/ 0 w 67627"/>
                  <a:gd name="connsiteY0" fmla="*/ 0 h 9525"/>
                  <a:gd name="connsiteX1" fmla="*/ 67627 w 67627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627" h="9525">
                    <a:moveTo>
                      <a:pt x="0" y="0"/>
                    </a:moveTo>
                    <a:lnTo>
                      <a:pt x="67627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41" name="Kuva 126">
                <a:extLst>
                  <a:ext uri="{FF2B5EF4-FFF2-40B4-BE49-F238E27FC236}">
                    <a16:creationId xmlns:a16="http://schemas.microsoft.com/office/drawing/2014/main" id="{455C7FE8-84D4-3C88-62EF-E4A46DECFE89}"/>
                  </a:ext>
                </a:extLst>
              </p:cNvPr>
              <p:cNvGrpSpPr/>
              <p:nvPr/>
            </p:nvGrpSpPr>
            <p:grpSpPr>
              <a:xfrm>
                <a:off x="9243546" y="1842734"/>
                <a:ext cx="258126" cy="9525"/>
                <a:chOff x="9243546" y="1842734"/>
                <a:chExt cx="258126" cy="9525"/>
              </a:xfrm>
              <a:noFill/>
            </p:grpSpPr>
            <p:sp>
              <p:nvSpPr>
                <p:cNvPr id="42" name="Vapaamuotoinen: Muoto 41">
                  <a:extLst>
                    <a:ext uri="{FF2B5EF4-FFF2-40B4-BE49-F238E27FC236}">
                      <a16:creationId xmlns:a16="http://schemas.microsoft.com/office/drawing/2014/main" id="{AEA9AD9E-3991-DB08-378A-A13A0D0A8246}"/>
                    </a:ext>
                  </a:extLst>
                </p:cNvPr>
                <p:cNvSpPr/>
                <p:nvPr/>
              </p:nvSpPr>
              <p:spPr>
                <a:xfrm>
                  <a:off x="9322603" y="1842734"/>
                  <a:ext cx="179069" cy="9525"/>
                </a:xfrm>
                <a:custGeom>
                  <a:avLst/>
                  <a:gdLst>
                    <a:gd name="connsiteX0" fmla="*/ 0 w 179069"/>
                    <a:gd name="connsiteY0" fmla="*/ 0 h 9525"/>
                    <a:gd name="connsiteX1" fmla="*/ 179070 w 179069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9069" h="9525">
                      <a:moveTo>
                        <a:pt x="0" y="0"/>
                      </a:moveTo>
                      <a:lnTo>
                        <a:pt x="179070" y="0"/>
                      </a:lnTo>
                    </a:path>
                  </a:pathLst>
                </a:custGeom>
                <a:noFill/>
                <a:ln w="28575" cap="rnd">
                  <a:solidFill>
                    <a:srgbClr val="002E5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43" name="Vapaamuotoinen: Muoto 42">
                  <a:extLst>
                    <a:ext uri="{FF2B5EF4-FFF2-40B4-BE49-F238E27FC236}">
                      <a16:creationId xmlns:a16="http://schemas.microsoft.com/office/drawing/2014/main" id="{8E5EAB18-6FBD-49B3-7DE9-8A10E0A1ED6A}"/>
                    </a:ext>
                  </a:extLst>
                </p:cNvPr>
                <p:cNvSpPr/>
                <p:nvPr/>
              </p:nvSpPr>
              <p:spPr>
                <a:xfrm>
                  <a:off x="9243546" y="1842734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rnd">
                  <a:solidFill>
                    <a:srgbClr val="002E5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  <p:sp>
          <p:nvSpPr>
            <p:cNvPr id="44" name="Vapaamuotoinen: Muoto 43">
              <a:extLst>
                <a:ext uri="{FF2B5EF4-FFF2-40B4-BE49-F238E27FC236}">
                  <a16:creationId xmlns:a16="http://schemas.microsoft.com/office/drawing/2014/main" id="{7A7BD12F-2B4D-30BF-F6FF-E724AAF642A6}"/>
                </a:ext>
              </a:extLst>
            </p:cNvPr>
            <p:cNvSpPr/>
            <p:nvPr/>
          </p:nvSpPr>
          <p:spPr>
            <a:xfrm>
              <a:off x="10062659" y="3872491"/>
              <a:ext cx="12860" cy="12860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47625" cap="rnd">
              <a:solidFill>
                <a:srgbClr val="002E5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D2452455-109A-56C4-F351-93A5C429289C}"/>
                </a:ext>
              </a:extLst>
            </p:cNvPr>
            <p:cNvSpPr/>
            <p:nvPr/>
          </p:nvSpPr>
          <p:spPr>
            <a:xfrm>
              <a:off x="9215177" y="2736942"/>
              <a:ext cx="1694966" cy="1248718"/>
            </a:xfrm>
            <a:custGeom>
              <a:avLst/>
              <a:gdLst>
                <a:gd name="connsiteX0" fmla="*/ 1178243 w 1255395"/>
                <a:gd name="connsiteY0" fmla="*/ 0 h 924877"/>
                <a:gd name="connsiteX1" fmla="*/ 1255395 w 1255395"/>
                <a:gd name="connsiteY1" fmla="*/ 77153 h 924877"/>
                <a:gd name="connsiteX2" fmla="*/ 1255395 w 1255395"/>
                <a:gd name="connsiteY2" fmla="*/ 847725 h 924877"/>
                <a:gd name="connsiteX3" fmla="*/ 1178243 w 1255395"/>
                <a:gd name="connsiteY3" fmla="*/ 924878 h 924877"/>
                <a:gd name="connsiteX4" fmla="*/ 77152 w 1255395"/>
                <a:gd name="connsiteY4" fmla="*/ 924878 h 924877"/>
                <a:gd name="connsiteX5" fmla="*/ 0 w 1255395"/>
                <a:gd name="connsiteY5" fmla="*/ 847725 h 924877"/>
                <a:gd name="connsiteX6" fmla="*/ 0 w 1255395"/>
                <a:gd name="connsiteY6" fmla="*/ 77152 h 924877"/>
                <a:gd name="connsiteX7" fmla="*/ 77152 w 1255395"/>
                <a:gd name="connsiteY7" fmla="*/ 0 h 92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95" h="924877">
                  <a:moveTo>
                    <a:pt x="1178243" y="0"/>
                  </a:moveTo>
                  <a:cubicBezTo>
                    <a:pt x="1220853" y="0"/>
                    <a:pt x="1255395" y="34542"/>
                    <a:pt x="1255395" y="77153"/>
                  </a:cubicBezTo>
                  <a:lnTo>
                    <a:pt x="1255395" y="847725"/>
                  </a:lnTo>
                  <a:cubicBezTo>
                    <a:pt x="1255395" y="890335"/>
                    <a:pt x="1220853" y="924878"/>
                    <a:pt x="1178243" y="924878"/>
                  </a:cubicBezTo>
                  <a:lnTo>
                    <a:pt x="77152" y="924878"/>
                  </a:lnTo>
                  <a:cubicBezTo>
                    <a:pt x="34542" y="924878"/>
                    <a:pt x="0" y="890335"/>
                    <a:pt x="0" y="847725"/>
                  </a:cubicBezTo>
                  <a:lnTo>
                    <a:pt x="0" y="77152"/>
                  </a:lnTo>
                  <a:cubicBezTo>
                    <a:pt x="0" y="34542"/>
                    <a:pt x="34542" y="0"/>
                    <a:pt x="77152" y="0"/>
                  </a:cubicBezTo>
                  <a:close/>
                </a:path>
              </a:pathLst>
            </a:custGeom>
            <a:noFill/>
            <a:ln w="28575" cap="rnd">
              <a:solidFill>
                <a:srgbClr val="002E5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Vapaamuotoinen: Muoto 45">
              <a:extLst>
                <a:ext uri="{FF2B5EF4-FFF2-40B4-BE49-F238E27FC236}">
                  <a16:creationId xmlns:a16="http://schemas.microsoft.com/office/drawing/2014/main" id="{C2BEF891-B0B6-3CEC-DC8E-C33EAE4A4E36}"/>
                </a:ext>
              </a:extLst>
            </p:cNvPr>
            <p:cNvSpPr/>
            <p:nvPr/>
          </p:nvSpPr>
          <p:spPr>
            <a:xfrm>
              <a:off x="9718008" y="4268583"/>
              <a:ext cx="689302" cy="12860"/>
            </a:xfrm>
            <a:custGeom>
              <a:avLst/>
              <a:gdLst>
                <a:gd name="connsiteX0" fmla="*/ 0 w 510539"/>
                <a:gd name="connsiteY0" fmla="*/ 0 h 9525"/>
                <a:gd name="connsiteX1" fmla="*/ 510540 w 51053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539" h="9525">
                  <a:moveTo>
                    <a:pt x="0" y="0"/>
                  </a:moveTo>
                  <a:lnTo>
                    <a:pt x="510540" y="0"/>
                  </a:lnTo>
                </a:path>
              </a:pathLst>
            </a:custGeom>
            <a:noFill/>
            <a:ln w="28575" cap="rnd">
              <a:solidFill>
                <a:srgbClr val="002E5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47" name="Kuva 126">
              <a:extLst>
                <a:ext uri="{FF2B5EF4-FFF2-40B4-BE49-F238E27FC236}">
                  <a16:creationId xmlns:a16="http://schemas.microsoft.com/office/drawing/2014/main" id="{AB253818-62E6-9BF3-7844-C5E7D9D3262F}"/>
                </a:ext>
              </a:extLst>
            </p:cNvPr>
            <p:cNvGrpSpPr/>
            <p:nvPr/>
          </p:nvGrpSpPr>
          <p:grpSpPr>
            <a:xfrm>
              <a:off x="9838925" y="3998520"/>
              <a:ext cx="446247" cy="263632"/>
              <a:chOff x="10397976" y="2678076"/>
              <a:chExt cx="330517" cy="195262"/>
            </a:xfrm>
            <a:noFill/>
          </p:grpSpPr>
          <p:sp>
            <p:nvSpPr>
              <p:cNvPr id="48" name="Vapaamuotoinen: Muoto 47">
                <a:extLst>
                  <a:ext uri="{FF2B5EF4-FFF2-40B4-BE49-F238E27FC236}">
                    <a16:creationId xmlns:a16="http://schemas.microsoft.com/office/drawing/2014/main" id="{14893509-29B6-BBF8-E6CC-C50B918181DA}"/>
                  </a:ext>
                </a:extLst>
              </p:cNvPr>
              <p:cNvSpPr/>
              <p:nvPr/>
            </p:nvSpPr>
            <p:spPr>
              <a:xfrm>
                <a:off x="10397976" y="2678076"/>
                <a:ext cx="42862" cy="195262"/>
              </a:xfrm>
              <a:custGeom>
                <a:avLst/>
                <a:gdLst>
                  <a:gd name="connsiteX0" fmla="*/ 0 w 42862"/>
                  <a:gd name="connsiteY0" fmla="*/ 195263 h 195262"/>
                  <a:gd name="connsiteX1" fmla="*/ 42863 w 42862"/>
                  <a:gd name="connsiteY1" fmla="*/ 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62" h="195262">
                    <a:moveTo>
                      <a:pt x="0" y="195263"/>
                    </a:moveTo>
                    <a:cubicBezTo>
                      <a:pt x="14288" y="130492"/>
                      <a:pt x="28575" y="65722"/>
                      <a:pt x="42863" y="0"/>
                    </a:cubicBez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9" name="Vapaamuotoinen: Muoto 48">
                <a:extLst>
                  <a:ext uri="{FF2B5EF4-FFF2-40B4-BE49-F238E27FC236}">
                    <a16:creationId xmlns:a16="http://schemas.microsoft.com/office/drawing/2014/main" id="{AD9F5EC1-66D5-C254-870B-60E81358CB7B}"/>
                  </a:ext>
                </a:extLst>
              </p:cNvPr>
              <p:cNvSpPr/>
              <p:nvPr/>
            </p:nvSpPr>
            <p:spPr>
              <a:xfrm>
                <a:off x="10685631" y="2678076"/>
                <a:ext cx="42862" cy="195262"/>
              </a:xfrm>
              <a:custGeom>
                <a:avLst/>
                <a:gdLst>
                  <a:gd name="connsiteX0" fmla="*/ 42863 w 42862"/>
                  <a:gd name="connsiteY0" fmla="*/ 195263 h 195262"/>
                  <a:gd name="connsiteX1" fmla="*/ 0 w 42862"/>
                  <a:gd name="connsiteY1" fmla="*/ 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62" h="195262">
                    <a:moveTo>
                      <a:pt x="42863" y="195263"/>
                    </a:moveTo>
                    <a:cubicBezTo>
                      <a:pt x="28575" y="130492"/>
                      <a:pt x="14288" y="65722"/>
                      <a:pt x="0" y="0"/>
                    </a:cubicBez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50" name="Kuva 126">
              <a:extLst>
                <a:ext uri="{FF2B5EF4-FFF2-40B4-BE49-F238E27FC236}">
                  <a16:creationId xmlns:a16="http://schemas.microsoft.com/office/drawing/2014/main" id="{E5B3DEE1-F745-6C5C-3787-31DA574EEA2A}"/>
                </a:ext>
              </a:extLst>
            </p:cNvPr>
            <p:cNvGrpSpPr/>
            <p:nvPr/>
          </p:nvGrpSpPr>
          <p:grpSpPr>
            <a:xfrm>
              <a:off x="9936630" y="3253885"/>
              <a:ext cx="609569" cy="244341"/>
              <a:chOff x="10470366" y="2126578"/>
              <a:chExt cx="451484" cy="180976"/>
            </a:xfrm>
            <a:noFill/>
          </p:grpSpPr>
          <p:sp>
            <p:nvSpPr>
              <p:cNvPr id="51" name="Vapaamuotoinen: Muoto 50">
                <a:extLst>
                  <a:ext uri="{FF2B5EF4-FFF2-40B4-BE49-F238E27FC236}">
                    <a16:creationId xmlns:a16="http://schemas.microsoft.com/office/drawing/2014/main" id="{BDA9E55C-D60E-90C6-3439-5FB7A13D205D}"/>
                  </a:ext>
                </a:extLst>
              </p:cNvPr>
              <p:cNvSpPr/>
              <p:nvPr/>
            </p:nvSpPr>
            <p:spPr>
              <a:xfrm>
                <a:off x="10470366" y="2126578"/>
                <a:ext cx="451484" cy="9525"/>
              </a:xfrm>
              <a:custGeom>
                <a:avLst/>
                <a:gdLst>
                  <a:gd name="connsiteX0" fmla="*/ 0 w 451484"/>
                  <a:gd name="connsiteY0" fmla="*/ 0 h 9525"/>
                  <a:gd name="connsiteX1" fmla="*/ 451485 w 4514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1484" h="9525">
                    <a:moveTo>
                      <a:pt x="0" y="0"/>
                    </a:moveTo>
                    <a:lnTo>
                      <a:pt x="451485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52" name="Vapaamuotoinen: Muoto 51">
                <a:extLst>
                  <a:ext uri="{FF2B5EF4-FFF2-40B4-BE49-F238E27FC236}">
                    <a16:creationId xmlns:a16="http://schemas.microsoft.com/office/drawing/2014/main" id="{43C6CAC6-0E44-515B-AE70-FB2D23C38783}"/>
                  </a:ext>
                </a:extLst>
              </p:cNvPr>
              <p:cNvSpPr/>
              <p:nvPr/>
            </p:nvSpPr>
            <p:spPr>
              <a:xfrm>
                <a:off x="10470366" y="2216114"/>
                <a:ext cx="451484" cy="9525"/>
              </a:xfrm>
              <a:custGeom>
                <a:avLst/>
                <a:gdLst>
                  <a:gd name="connsiteX0" fmla="*/ 0 w 451484"/>
                  <a:gd name="connsiteY0" fmla="*/ 0 h 9525"/>
                  <a:gd name="connsiteX1" fmla="*/ 451485 w 4514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1484" h="9525">
                    <a:moveTo>
                      <a:pt x="0" y="0"/>
                    </a:moveTo>
                    <a:lnTo>
                      <a:pt x="451485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53" name="Vapaamuotoinen: Muoto 52">
                <a:extLst>
                  <a:ext uri="{FF2B5EF4-FFF2-40B4-BE49-F238E27FC236}">
                    <a16:creationId xmlns:a16="http://schemas.microsoft.com/office/drawing/2014/main" id="{574FB368-71A7-589F-4BA8-6B13099E2948}"/>
                  </a:ext>
                </a:extLst>
              </p:cNvPr>
              <p:cNvSpPr/>
              <p:nvPr/>
            </p:nvSpPr>
            <p:spPr>
              <a:xfrm>
                <a:off x="10470366" y="2298029"/>
                <a:ext cx="312420" cy="9525"/>
              </a:xfrm>
              <a:custGeom>
                <a:avLst/>
                <a:gdLst>
                  <a:gd name="connsiteX0" fmla="*/ 0 w 312420"/>
                  <a:gd name="connsiteY0" fmla="*/ 0 h 9525"/>
                  <a:gd name="connsiteX1" fmla="*/ 312420 w 31242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2420" h="9525">
                    <a:moveTo>
                      <a:pt x="0" y="0"/>
                    </a:moveTo>
                    <a:lnTo>
                      <a:pt x="312420" y="0"/>
                    </a:lnTo>
                  </a:path>
                </a:pathLst>
              </a:custGeom>
              <a:noFill/>
              <a:ln w="28575" cap="rnd">
                <a:solidFill>
                  <a:srgbClr val="002E5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54" name="Vapaamuotoinen: Muoto 53">
              <a:extLst>
                <a:ext uri="{FF2B5EF4-FFF2-40B4-BE49-F238E27FC236}">
                  <a16:creationId xmlns:a16="http://schemas.microsoft.com/office/drawing/2014/main" id="{DC560CFF-E259-7E9A-C8F4-0B9D5762E89B}"/>
                </a:ext>
              </a:extLst>
            </p:cNvPr>
            <p:cNvSpPr/>
            <p:nvPr/>
          </p:nvSpPr>
          <p:spPr>
            <a:xfrm>
              <a:off x="9217749" y="3750319"/>
              <a:ext cx="1670531" cy="12860"/>
            </a:xfrm>
            <a:custGeom>
              <a:avLst/>
              <a:gdLst>
                <a:gd name="connsiteX0" fmla="*/ 0 w 1237297"/>
                <a:gd name="connsiteY0" fmla="*/ 0 h 9525"/>
                <a:gd name="connsiteX1" fmla="*/ 1237298 w 12372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7297" h="9525">
                  <a:moveTo>
                    <a:pt x="0" y="0"/>
                  </a:moveTo>
                  <a:lnTo>
                    <a:pt x="1237298" y="0"/>
                  </a:lnTo>
                </a:path>
              </a:pathLst>
            </a:custGeom>
            <a:noFill/>
            <a:ln w="28575" cap="flat">
              <a:solidFill>
                <a:srgbClr val="002E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55" name="Ryhmä 54">
              <a:extLst>
                <a:ext uri="{FF2B5EF4-FFF2-40B4-BE49-F238E27FC236}">
                  <a16:creationId xmlns:a16="http://schemas.microsoft.com/office/drawing/2014/main" id="{64B7AF43-8EB9-A474-6E56-2C1A7353A3CF}"/>
                </a:ext>
              </a:extLst>
            </p:cNvPr>
            <p:cNvGrpSpPr/>
            <p:nvPr/>
          </p:nvGrpSpPr>
          <p:grpSpPr>
            <a:xfrm>
              <a:off x="10682807" y="2397467"/>
              <a:ext cx="569640" cy="569640"/>
              <a:chOff x="9925310" y="4621958"/>
              <a:chExt cx="576064" cy="576064"/>
            </a:xfrm>
          </p:grpSpPr>
          <p:sp>
            <p:nvSpPr>
              <p:cNvPr id="56" name="Ellipsi 55">
                <a:extLst>
                  <a:ext uri="{FF2B5EF4-FFF2-40B4-BE49-F238E27FC236}">
                    <a16:creationId xmlns:a16="http://schemas.microsoft.com/office/drawing/2014/main" id="{E74BC91E-0068-EF61-AD28-5012619E46C5}"/>
                  </a:ext>
                </a:extLst>
              </p:cNvPr>
              <p:cNvSpPr/>
              <p:nvPr/>
            </p:nvSpPr>
            <p:spPr>
              <a:xfrm>
                <a:off x="9925310" y="4621958"/>
                <a:ext cx="576064" cy="5760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200" err="1"/>
              </a:p>
            </p:txBody>
          </p:sp>
          <p:pic>
            <p:nvPicPr>
              <p:cNvPr id="57" name="Kuva 56" descr="Lukitse tasaisella täytöllä">
                <a:extLst>
                  <a:ext uri="{FF2B5EF4-FFF2-40B4-BE49-F238E27FC236}">
                    <a16:creationId xmlns:a16="http://schemas.microsoft.com/office/drawing/2014/main" id="{65153406-74DC-9D5A-1EA8-1CFEDA53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88013" y="4663795"/>
                <a:ext cx="450658" cy="450658"/>
              </a:xfrm>
              <a:prstGeom prst="rect">
                <a:avLst/>
              </a:prstGeom>
            </p:spPr>
          </p:pic>
        </p:grpSp>
        <p:grpSp>
          <p:nvGrpSpPr>
            <p:cNvPr id="58" name="Ryhmä 57">
              <a:extLst>
                <a:ext uri="{FF2B5EF4-FFF2-40B4-BE49-F238E27FC236}">
                  <a16:creationId xmlns:a16="http://schemas.microsoft.com/office/drawing/2014/main" id="{9FC01BF3-B9FF-995F-BDA6-CCBCF065A831}"/>
                </a:ext>
              </a:extLst>
            </p:cNvPr>
            <p:cNvGrpSpPr/>
            <p:nvPr/>
          </p:nvGrpSpPr>
          <p:grpSpPr>
            <a:xfrm>
              <a:off x="8502812" y="2397467"/>
              <a:ext cx="569640" cy="569640"/>
              <a:chOff x="9925310" y="4621958"/>
              <a:chExt cx="576064" cy="576064"/>
            </a:xfrm>
          </p:grpSpPr>
          <p:sp>
            <p:nvSpPr>
              <p:cNvPr id="59" name="Ellipsi 58">
                <a:extLst>
                  <a:ext uri="{FF2B5EF4-FFF2-40B4-BE49-F238E27FC236}">
                    <a16:creationId xmlns:a16="http://schemas.microsoft.com/office/drawing/2014/main" id="{F7E013EC-60BA-C055-4BF4-9275DDA38A85}"/>
                  </a:ext>
                </a:extLst>
              </p:cNvPr>
              <p:cNvSpPr/>
              <p:nvPr/>
            </p:nvSpPr>
            <p:spPr>
              <a:xfrm>
                <a:off x="9925310" y="4621958"/>
                <a:ext cx="576064" cy="5760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200" err="1"/>
              </a:p>
            </p:txBody>
          </p:sp>
          <p:pic>
            <p:nvPicPr>
              <p:cNvPr id="60" name="Kuva 59" descr="Lukitse tasaisella täytöllä">
                <a:extLst>
                  <a:ext uri="{FF2B5EF4-FFF2-40B4-BE49-F238E27FC236}">
                    <a16:creationId xmlns:a16="http://schemas.microsoft.com/office/drawing/2014/main" id="{ECA7E7D5-EC11-09EC-394A-510855EDD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88013" y="4663795"/>
                <a:ext cx="450658" cy="450658"/>
              </a:xfrm>
              <a:prstGeom prst="rect">
                <a:avLst/>
              </a:prstGeom>
            </p:spPr>
          </p:pic>
        </p:grpSp>
      </p:grpSp>
      <p:sp>
        <p:nvSpPr>
          <p:cNvPr id="13" name="Ellipsi 12">
            <a:extLst>
              <a:ext uri="{FF2B5EF4-FFF2-40B4-BE49-F238E27FC236}">
                <a16:creationId xmlns:a16="http://schemas.microsoft.com/office/drawing/2014/main" id="{309C4EA8-F86D-0AB3-7417-73EDC3F1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354" y="1846105"/>
            <a:ext cx="420455" cy="42045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349408AA-0DA6-011C-F7D9-D3631E0E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354" y="2811775"/>
            <a:ext cx="420455" cy="42045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ED570CEA-06F1-6255-1064-7579BCD01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354" y="4820299"/>
            <a:ext cx="420455" cy="42045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506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A412F-1615-109B-B15E-FA8FD02CD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4">
            <a:extLst>
              <a:ext uri="{FF2B5EF4-FFF2-40B4-BE49-F238E27FC236}">
                <a16:creationId xmlns:a16="http://schemas.microsoft.com/office/drawing/2014/main" id="{D86350B8-DB00-BDE4-F1AB-F5D22BCCF6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6598" y="428277"/>
            <a:ext cx="9909840" cy="7647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SzTx/>
              <a:defRPr/>
            </a:pPr>
            <a:r>
              <a:rPr lang="sv-FI" dirty="0">
                <a:solidFill>
                  <a:schemeClr val="tx2"/>
                </a:solidFill>
              </a:rPr>
              <a:t>Var får jag stöd?</a:t>
            </a:r>
            <a:endParaRPr lang="en-US" dirty="0">
              <a:cs typeface="Arial" panose="020B0604020202020204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12898BC-78D4-07CF-5DF5-C623BD3106CC}"/>
              </a:ext>
            </a:extLst>
          </p:cNvPr>
          <p:cNvSpPr txBox="1"/>
          <p:nvPr/>
        </p:nvSpPr>
        <p:spPr>
          <a:xfrm>
            <a:off x="548052" y="1540804"/>
            <a:ext cx="6431426" cy="43088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sv-SE" sz="1700" b="1" dirty="0">
                <a:solidFill>
                  <a:schemeClr val="tx2"/>
                </a:solidFill>
                <a:cs typeface="Arial"/>
              </a:rPr>
              <a:t>Stöd för att sköta ärenden med en myndighet: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v-FI" sz="1700" dirty="0">
                <a:solidFill>
                  <a:schemeClr val="tx2"/>
                </a:solidFill>
              </a:rPr>
              <a:t>Om frågan gäller pågående ärenden ger den myndighet vars ärende frågan gäller stöd.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sv-FI" sz="1700" b="1" dirty="0">
                <a:solidFill>
                  <a:schemeClr val="tx2"/>
                </a:solidFill>
              </a:rPr>
              <a:t>Om frågan gäller användning av Suomi.fi-meddelanden eller digital myndighetspost erbjuds stöd och information: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i-FI" sz="1700" dirty="0" err="1">
                <a:solidFill>
                  <a:schemeClr val="tx2"/>
                </a:solidFill>
              </a:rPr>
              <a:t>Från</a:t>
            </a:r>
            <a:r>
              <a:rPr lang="fi-FI" sz="1700" dirty="0">
                <a:solidFill>
                  <a:schemeClr val="tx2"/>
                </a:solidFill>
              </a:rPr>
              <a:t> </a:t>
            </a:r>
            <a:r>
              <a:rPr lang="fi-FI" sz="1700" dirty="0" err="1">
                <a:solidFill>
                  <a:schemeClr val="tx2"/>
                </a:solidFill>
              </a:rPr>
              <a:t>adressen</a:t>
            </a:r>
            <a:r>
              <a:rPr lang="fi-FI" sz="1700" dirty="0">
                <a:solidFill>
                  <a:schemeClr val="tx2"/>
                </a:solidFill>
              </a:rPr>
              <a:t> </a:t>
            </a:r>
            <a:r>
              <a:rPr lang="fi-FI" sz="1700" b="1" dirty="0">
                <a:solidFill>
                  <a:schemeClr val="tx2"/>
                </a:solidFill>
              </a:rPr>
              <a:t>suomi.fi/</a:t>
            </a:r>
            <a:r>
              <a:rPr lang="fi-FI" sz="1700" b="1" dirty="0" err="1">
                <a:solidFill>
                  <a:schemeClr val="tx2"/>
                </a:solidFill>
              </a:rPr>
              <a:t>sv</a:t>
            </a:r>
            <a:r>
              <a:rPr lang="fi-FI" sz="1700" b="1" dirty="0">
                <a:solidFill>
                  <a:schemeClr val="tx2"/>
                </a:solidFill>
              </a:rPr>
              <a:t>/</a:t>
            </a:r>
            <a:r>
              <a:rPr lang="fi-FI" sz="1700" b="1" dirty="0" err="1">
                <a:solidFill>
                  <a:schemeClr val="tx2"/>
                </a:solidFill>
              </a:rPr>
              <a:t>meddelanden</a:t>
            </a:r>
            <a:endParaRPr lang="fi-FI" sz="1700" dirty="0">
              <a:solidFill>
                <a:schemeClr val="tx2"/>
              </a:solidFill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v-FI" sz="1700" b="1" dirty="0">
                <a:solidFill>
                  <a:schemeClr val="tx2"/>
                </a:solidFill>
                <a:ea typeface="+mn-lt"/>
                <a:cs typeface="+mn-lt"/>
              </a:rPr>
              <a:t>Rådgivning om Suomi.fi-tjänsterna</a:t>
            </a:r>
            <a:r>
              <a:rPr lang="sv-FI" sz="1700" dirty="0">
                <a:solidFill>
                  <a:schemeClr val="tx2"/>
                </a:solidFill>
              </a:rPr>
              <a:t> </a:t>
            </a:r>
            <a:r>
              <a:rPr lang="sv-FI" sz="1700" b="1" dirty="0">
                <a:solidFill>
                  <a:schemeClr val="tx2"/>
                </a:solidFill>
              </a:rPr>
              <a:t>mån–</a:t>
            </a:r>
            <a:r>
              <a:rPr lang="sv-FI" sz="1700" b="1" dirty="0" err="1">
                <a:solidFill>
                  <a:schemeClr val="tx2"/>
                </a:solidFill>
              </a:rPr>
              <a:t>fre</a:t>
            </a:r>
            <a:r>
              <a:rPr lang="sv-FI" sz="1700" b="1" dirty="0">
                <a:solidFill>
                  <a:schemeClr val="tx2"/>
                </a:solidFill>
              </a:rPr>
              <a:t> kl. 9–15, på telefonnumret 0295 000*.</a:t>
            </a:r>
            <a:r>
              <a:rPr lang="sv-FI" sz="1700" dirty="0">
                <a:solidFill>
                  <a:schemeClr val="tx2"/>
                </a:solidFill>
              </a:rPr>
              <a:t> Vid behov kan du också boka tid för ett besök.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v-FI" sz="1700" dirty="0">
                <a:solidFill>
                  <a:schemeClr val="accent1"/>
                </a:solidFill>
              </a:rPr>
              <a:t>Många som ger allmänt digitalt stöd kan svara på de vanligaste frågorna om användning av Suomi.fi-meddelanden.</a:t>
            </a:r>
            <a:endParaRPr lang="sv-FI" sz="1700" dirty="0">
              <a:solidFill>
                <a:schemeClr val="tx2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48D27BA-3393-925F-6D3B-171F601DBDEC}"/>
              </a:ext>
            </a:extLst>
          </p:cNvPr>
          <p:cNvSpPr txBox="1"/>
          <p:nvPr/>
        </p:nvSpPr>
        <p:spPr>
          <a:xfrm>
            <a:off x="546598" y="5976351"/>
            <a:ext cx="8945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i="1" dirty="0">
                <a:solidFill>
                  <a:schemeClr val="tx2"/>
                </a:solidFill>
              </a:rPr>
              <a:t>Endast operatörens lokalnäts-, mobiltelefon- eller textmeddelandeavgift debiteras för samtal eller textmeddelanden. Om du använder samtalspaket lönar det sig att kontrollera hos din operatör om telefonsamtal till telefonnumror som börjar med 029 ingår i paketet.</a:t>
            </a:r>
            <a:endParaRPr lang="sv-FI" sz="1400" i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912D2678-CF24-D0A5-3DDF-4F29E9B1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5E238D8B-FCDA-D93D-133F-BFB19278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7453783">
            <a:off x="7192521" y="1441965"/>
            <a:ext cx="4171958" cy="4176843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034E939-B2A0-E2D4-3686-F7F352E0E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6420" y="1881810"/>
            <a:ext cx="1681790" cy="168179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8572041-ACEE-37EA-0CC8-87EDA7EDF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9759" y="3295905"/>
            <a:ext cx="1560977" cy="1560977"/>
          </a:xfrm>
          <a:prstGeom prst="rect">
            <a:avLst/>
          </a:prstGeom>
        </p:spPr>
      </p:pic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1F947270-7E7E-FAA1-16D1-6E40ED9E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252416" flipH="1">
            <a:off x="9676940" y="2306059"/>
            <a:ext cx="929217" cy="945364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9D9C316F-8A8C-5C3C-56A3-CD6FFABE0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76260" flipH="1">
            <a:off x="8530007" y="3780913"/>
            <a:ext cx="769734" cy="783110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41610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65E158F3-1493-40C0-8BA0-806C2860ACA7}"/>
    </a:ext>
  </a:extLst>
</a:theme>
</file>

<file path=ppt/theme/theme2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1C2EE9A2-3B3F-4B34-BCB8-1BBD6B47408D}"/>
    </a:ext>
  </a:extLst>
</a:theme>
</file>

<file path=ppt/theme/theme3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4.xml><?xml version="1.0" encoding="utf-8"?>
<a:theme xmlns:a="http://schemas.openxmlformats.org/drawingml/2006/main" name="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7FB76C6B-7BB7-4DE0-A48E-5BA511A0312E}" vid="{70B0FFDA-56DD-4A5F-A83B-ABE33832C3F1}"/>
    </a:ext>
  </a:extLst>
</a:theme>
</file>

<file path=ppt/theme/theme5.xml><?xml version="1.0" encoding="utf-8"?>
<a:theme xmlns:a="http://schemas.openxmlformats.org/drawingml/2006/main" name="Tampere.Finland_Sininen">
  <a:themeElements>
    <a:clrScheme name="Mukautettu 4">
      <a:dk1>
        <a:srgbClr val="212121"/>
      </a:dk1>
      <a:lt1>
        <a:srgbClr val="FFFFFF"/>
      </a:lt1>
      <a:dk2>
        <a:srgbClr val="00417D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laaja valikoima saavutettavia pohjia1.pptx" id="{44D9E884-C9BC-4CDA-B241-498BDBA376DF}" vid="{C4E23310-D4AD-42AB-BA50-C881AB8FC086}"/>
    </a:ext>
  </a:extLst>
</a:theme>
</file>

<file path=ppt/theme/theme6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 organisaatiot.potx" id="{8DD19D6E-F3B8-413C-8AF2-0ACEEBF5E1FD}" vid="{56B0AD86-2401-4F88-A1FF-5EED155BB897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7DF378-7BC4-4774-BE56-186278203119}">
  <we:reference id="842b2b2b-8ddd-4a6e-a770-2eb08a163176" version="1.0.0.0" store="\\valtion.fi\valtti\GPO\Files\DVV\GrediManifest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5EFF465580DC641B57CFCD2F092AB27" ma:contentTypeVersion="15" ma:contentTypeDescription="Luo uusi asiakirja." ma:contentTypeScope="" ma:versionID="b30e3810c0d286df632971d3dc2707c3">
  <xsd:schema xmlns:xsd="http://www.w3.org/2001/XMLSchema" xmlns:xs="http://www.w3.org/2001/XMLSchema" xmlns:p="http://schemas.microsoft.com/office/2006/metadata/properties" xmlns:ns2="a87ed898-a06c-40db-887f-279382638af3" xmlns:ns3="4d7452cc-c3de-4c8e-ae3d-1f7d72cb3ba6" targetNamespace="http://schemas.microsoft.com/office/2006/metadata/properties" ma:root="true" ma:fieldsID="a240a363ad9bf6d5cf31772563af8207" ns2:_="" ns3:_="">
    <xsd:import namespace="a87ed898-a06c-40db-887f-279382638af3"/>
    <xsd:import namespace="4d7452cc-c3de-4c8e-ae3d-1f7d72cb3b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ed898-a06c-40db-887f-279382638a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list="UserInfo" ma:SearchPeopleOnly="fals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820d0138-141e-4207-b4a6-ad3372a87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452cc-c3de-4c8e-ae3d-1f7d72cb3ba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36966a8-77d4-4553-97c9-3c1faf68884a}" ma:internalName="TaxCatchAll" ma:showField="CatchAllData" ma:web="4d7452cc-c3de-4c8e-ae3d-1f7d72cb3b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87ed898-a06c-40db-887f-279382638af3">
      <UserInfo>
        <DisplayName/>
        <AccountId xsi:nil="true"/>
        <AccountType/>
      </UserInfo>
    </SharedWithUsers>
    <lcf76f155ced4ddcb4097134ff3c332f xmlns="a87ed898-a06c-40db-887f-279382638af3">
      <Terms xmlns="http://schemas.microsoft.com/office/infopath/2007/PartnerControls"/>
    </lcf76f155ced4ddcb4097134ff3c332f>
    <TaxCatchAll xmlns="4d7452cc-c3de-4c8e-ae3d-1f7d72cb3ba6" xsi:nil="true"/>
  </documentManagement>
</p:properties>
</file>

<file path=customXml/itemProps1.xml><?xml version="1.0" encoding="utf-8"?>
<ds:datastoreItem xmlns:ds="http://schemas.openxmlformats.org/officeDocument/2006/customXml" ds:itemID="{C94FDF6B-747E-4E5C-922C-324CBE39C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DE5AF2-D9E9-4DDE-AEC7-579F32132169}"/>
</file>

<file path=customXml/itemProps3.xml><?xml version="1.0" encoding="utf-8"?>
<ds:datastoreItem xmlns:ds="http://schemas.openxmlformats.org/officeDocument/2006/customXml" ds:itemID="{37699754-FB03-45EF-8EC8-97DDF6D7A559}">
  <ds:schemaRefs>
    <ds:schemaRef ds:uri="http://purl.org/dc/elements/1.1/"/>
    <ds:schemaRef ds:uri="http://purl.org/dc/dcmitype/"/>
    <ds:schemaRef ds:uri="4d7452cc-c3de-4c8e-ae3d-1f7d72cb3ba6"/>
    <ds:schemaRef ds:uri="http://purl.org/dc/terms/"/>
    <ds:schemaRef ds:uri="http://schemas.microsoft.com/office/infopath/2007/PartnerControls"/>
    <ds:schemaRef ds:uri="a87ed898-a06c-40db-887f-279382638af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a215772-83bf-4788-8065-52456fa26027}" enabled="0" method="" siteId="{aa215772-83bf-4788-8065-52456fa260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DVV esitysmalli</Template>
  <TotalTime>179</TotalTime>
  <Words>1344</Words>
  <Application>Microsoft Office PowerPoint</Application>
  <PresentationFormat>Laajakuva</PresentationFormat>
  <Paragraphs>114</Paragraphs>
  <Slides>13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Courier New</vt:lpstr>
      <vt:lpstr>Helvetica</vt:lpstr>
      <vt:lpstr>Microsoft Sans Serif</vt:lpstr>
      <vt:lpstr>Wingdings</vt:lpstr>
      <vt:lpstr>DVV FI</vt:lpstr>
      <vt:lpstr>punainen</vt:lpstr>
      <vt:lpstr>vihreä</vt:lpstr>
      <vt:lpstr>Suomi_fi</vt:lpstr>
      <vt:lpstr>Tampere.Finland_Sininen</vt:lpstr>
      <vt:lpstr>DVV SE</vt:lpstr>
      <vt:lpstr>Suomi.fi-meddelanden: elektronisk postlåda för myndighetsbrev</vt:lpstr>
      <vt:lpstr>Vad är digital myndighetskommunikation?</vt:lpstr>
      <vt:lpstr>Vad förändras i 14 april 2026? </vt:lpstr>
      <vt:lpstr>Vem påverkas av förändringen?</vt:lpstr>
      <vt:lpstr>Ändringen gäller inte</vt:lpstr>
      <vt:lpstr>Du kan läsa digital myndighetspost med alla enheter  med internetförbindelse</vt:lpstr>
      <vt:lpstr>Så här använder du säkert digitala myndighetsmeddelanden</vt:lpstr>
      <vt:lpstr> Så här använder du säkert digitala myndighetsmeddelanden – viktigaste anvisningarna</vt:lpstr>
      <vt:lpstr>Var får jag stöd?</vt:lpstr>
      <vt:lpstr>Återgång till papperspost är möjlig för alla</vt:lpstr>
      <vt:lpstr>Suomi.fi-meddelanden kan användas för en närståendes räkning genom Suomi.fi-fullmakter</vt:lpstr>
      <vt:lpstr>I april ordnar MDB webbinarier för medborgarna </vt:lpstr>
      <vt:lpstr>Avslutningsbild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Suomi.fi-meddelanden:  Digital myndighetskommunikation</dc:title>
  <dc:creator>EXT Hietala Hilppa</dc:creator>
  <cp:lastModifiedBy>Hänninen Pihla (DVV)</cp:lastModifiedBy>
  <cp:revision>16</cp:revision>
  <dcterms:created xsi:type="dcterms:W3CDTF">2025-02-04T11:03:46Z</dcterms:created>
  <dcterms:modified xsi:type="dcterms:W3CDTF">2026-04-01T13:16:24Z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0x010100D5EFF465580DC641B57CFCD2F092AB27</vt:lpwstr>
  </property>
  <property fmtid="{D5CDD505-2E9C-101B-9397-08002B2CF9AE}" pid="3" name="Order">
    <vt:r8>48300</vt:r8>
  </property>
  <property fmtid="{D5CDD505-2E9C-101B-9397-08002B2CF9AE}" pid="4" name="xd_ProgID">
    <vt:lpwstr/>
  </property>
  <property fmtid="{D5CDD505-2E9C-101B-9397-08002B2CF9AE}" pid="5" name="_CopySource">
    <vt:lpwstr>https://tila.tiimeri.fi/sites/dvv-digi_ensin_dvv_sis/Tiedostot/7. P4-tiedostoja/Esittelymateriaali/Uuden materiaalin työstö/DE_master_esitys_v0.2.pptx</vt:lpwstr>
  </property>
  <property fmtid="{D5CDD505-2E9C-101B-9397-08002B2CF9AE}" pid="6" name="TemplateUrl">
    <vt:lpwstr/>
  </property>
  <property fmtid="{D5CDD505-2E9C-101B-9397-08002B2CF9AE}" pid="7" name="MediaServiceImageTags">
    <vt:lpwstr/>
  </property>
</Properties>
</file>