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  <p:sldMasterId id="2147483828" r:id="rId7"/>
  </p:sldMasterIdLst>
  <p:sldIdLst>
    <p:sldId id="263" r:id="rId8"/>
    <p:sldId id="260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20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73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7182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531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02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00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322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81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5584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12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D9FDCDE-1F9F-4124-BCD1-5A4D3CC74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119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5378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8757866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Kuva 15" descr="Digi- ja väestötietoviraston tunnus">
            <a:extLst>
              <a:ext uri="{FF2B5EF4-FFF2-40B4-BE49-F238E27FC236}">
                <a16:creationId xmlns:a16="http://schemas.microsoft.com/office/drawing/2014/main" id="{C4C1E032-17F8-4549-96CF-A2E3BB08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91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3C0F5AC7-4A16-4657-BBA8-A57C199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52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745641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4F0517FA-1B6F-4595-AEA3-F6A0C6EE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2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9706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1025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1020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3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2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0704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611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48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8993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0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41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0767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254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03178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56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1944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6909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74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CA3C2CC5-C9BC-408A-B1A8-1CFCADE6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89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C01F85C4-06B7-4300-BD3D-F1A9BC9F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976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F81428A9-A590-4FAA-BCB9-99EC8D98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72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E89BF934-825D-4274-A0B5-C42750A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88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CB6FA0-18D2-4642-A059-4A1C472EEED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454BF1F-37A8-4361-92C0-852BD8567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5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65A2-1B37-42BC-8D26-29F6B995C850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638478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5F38-48A6-4EDE-9634-820C696C1FA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8892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71E02C-63B4-495F-BB51-24343ACD5DF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ACD3B79F-0D17-49F1-AC0F-319207E3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23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F34E82-F50C-43B7-A1F8-359993838B79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B8E7EFFA-4AA0-4B5F-BFC9-4CE4D1CF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65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4A8C-1B3C-4B8E-9601-19EA13D711B4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811517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5D01D-3B92-4373-89BF-4104FE01A4B4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EFBC3C7A-CDC5-4732-9D34-8DB72D55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81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DE4D7-3FF5-401A-868C-D2D68990225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994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EAD90-F479-4082-A39D-8BF5C57C2F8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9900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6EC2FB-8543-4315-B48A-C1E489B69C33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636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4CF88-CA3A-4C43-915D-C54D8CC165C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5342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59E1E2-4820-40AF-A2AF-828CED5F590E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901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A8183F-7B35-4546-9645-08C66BCD1866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6819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632D8-4A64-4051-9849-00A55B051F1F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68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229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BDC024-02F7-47BA-BCE1-C6264E0F5BD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0386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2D782-3B4C-4890-B8B9-28ED046D40E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72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9A70201-A75A-47FD-B2B2-3FDA00C57BC2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38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973437-EA4A-446A-8D9C-D5A9DED8E0D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2370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EAA418-F413-49C6-AEE0-E92E6484D9E6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055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0EC5-EC4A-4B94-AE1A-1ECA902A8B21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517429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48C4-A0E6-427D-890B-049A29ED5CB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160162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3EF-DDD6-4C1D-8DCD-5BFB836C253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3310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886DAB-37DE-45FE-AB89-3397E02873E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4033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C5F4A3-6566-4B50-90E3-FDE032A7FF18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030E8ECE-7EEC-4AA7-B6C7-3BD3DB2D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19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2A0F029-C681-4A16-8ECF-1B5AF93068C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81C1324A-709A-4DD3-A297-140939CF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68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EBD6A6-0199-400C-87E7-04CCDB2FEEE6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3FCFA14B-C107-4385-9266-5B429967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90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EE2A0B-1F1A-422F-8ACA-9479FD411074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2D78CAB2-22B6-4302-B218-D8BB8D37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7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58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592530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2888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49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4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415237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3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4419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1555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1538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949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1681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6926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49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398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6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1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8763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231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760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274531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167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8720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8592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49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147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24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76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3394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8157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79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9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417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1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34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6766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355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431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53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21615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4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20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9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53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95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50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530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3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0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503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35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507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292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8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057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23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9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6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17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3787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797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22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68514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7217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2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248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831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4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05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226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710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310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5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1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47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6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54073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275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80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534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04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1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71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695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082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500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080651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28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55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8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41350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872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802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343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6127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967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996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36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668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1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67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5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499A-5429-48C6-A0F7-8F4EA4FB1344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vv.fi/sv/bds-andringsgranssnittet" TargetMode="External"/><Relationship Id="rId3" Type="http://schemas.openxmlformats.org/officeDocument/2006/relationships/hyperlink" Target="https://palveluhallinta.suomi.fi/sv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sv/sivut/palveluvayla/esittely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mailto:muutostietopalvelu@dvv.fi" TargetMode="External"/><Relationship Id="rId4" Type="http://schemas.openxmlformats.org/officeDocument/2006/relationships/hyperlink" Target="https://dvv.fi/documents/16079645/17707354/Liite+1.6.4+Alij%C3%A4rjestelm%C3%A4n+k%C3%A4ytt%C3%B6lupa+vtj+v6.docx/c424bd9c-2dea-4229-f2a3-88df9b842ca4?t=16745496626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201FCE-5FA4-24EC-33A9-C83180EB5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Ansökning om och </a:t>
            </a:r>
            <a:r>
              <a:rPr lang="sv-SE" dirty="0" err="1"/>
              <a:t>ibruktagning</a:t>
            </a:r>
            <a:r>
              <a:rPr lang="sv-SE" dirty="0"/>
              <a:t> av BDS-ändringsgränssnittet</a:t>
            </a:r>
            <a:br>
              <a:rPr lang="fi-FI" dirty="0"/>
            </a:br>
            <a:br>
              <a:rPr lang="fi-FI" dirty="0"/>
            </a:br>
            <a:r>
              <a:rPr lang="fi-FI" sz="4000" dirty="0" err="1"/>
              <a:t>Offentliga</a:t>
            </a:r>
            <a:r>
              <a:rPr lang="fi-FI" sz="4000" dirty="0"/>
              <a:t> </a:t>
            </a:r>
            <a:r>
              <a:rPr lang="fi-FI" sz="4000" dirty="0" err="1"/>
              <a:t>förvaltningen</a:t>
            </a:r>
            <a:r>
              <a:rPr lang="fi-FI" sz="4000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D5BADC-2237-06D2-091F-A1635082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fi-FI" dirty="0" err="1"/>
              <a:t>Sakkuniga</a:t>
            </a:r>
            <a:r>
              <a:rPr lang="fi-FI" dirty="0"/>
              <a:t> Sanna-Maria Jukkola </a:t>
            </a:r>
            <a:r>
              <a:rPr lang="fi-FI" dirty="0" err="1"/>
              <a:t>och</a:t>
            </a:r>
            <a:r>
              <a:rPr lang="fi-FI" dirty="0"/>
              <a:t>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E71711-25A4-80C3-6261-047BD482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9BCA54-F699-3DCA-40CF-8676CF5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543042-10F0-5CEF-57F1-30479DCA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2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8057221" y="592157"/>
            <a:ext cx="4057098" cy="5122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392674" y="519297"/>
            <a:ext cx="3632785" cy="62343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4" y="104338"/>
            <a:ext cx="11753296" cy="414959"/>
          </a:xfrm>
        </p:spPr>
        <p:txBody>
          <a:bodyPr>
            <a:noAutofit/>
          </a:bodyPr>
          <a:lstStyle/>
          <a:p>
            <a:r>
              <a:rPr lang="fi-FI" sz="2800" dirty="0" err="1"/>
              <a:t>Ansökning</a:t>
            </a:r>
            <a:r>
              <a:rPr lang="fi-FI" sz="2800" dirty="0"/>
              <a:t> </a:t>
            </a:r>
            <a:r>
              <a:rPr lang="fi-FI" sz="2800" dirty="0" err="1"/>
              <a:t>om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ibruktagning</a:t>
            </a:r>
            <a:r>
              <a:rPr lang="fi-FI" sz="2800" dirty="0"/>
              <a:t> av BDS-</a:t>
            </a:r>
            <a:r>
              <a:rPr lang="fi-FI" sz="2800" dirty="0" err="1"/>
              <a:t>ändringsgränssnittet</a:t>
            </a:r>
            <a:endParaRPr lang="fi-FI" sz="28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77681" y="592157"/>
            <a:ext cx="4267267" cy="6234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205299" y="645259"/>
            <a:ext cx="3922818" cy="247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INFORMATIONSLEDEN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Uppgifterna i BDS-ändringsgränssnittet överförs via Suomi.fi-Informationsled.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er organisation inte redan använder Informationsleden, bekanta dig med Informationsleden och fyll i ansökan om användningstillstånd.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A98CB9-B63F-3481-E822-301ECB3AFBF4}"/>
              </a:ext>
            </a:extLst>
          </p:cNvPr>
          <p:cNvSpPr/>
          <p:nvPr/>
        </p:nvSpPr>
        <p:spPr>
          <a:xfrm>
            <a:off x="241486" y="3222160"/>
            <a:ext cx="3826467" cy="2492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SUBSYSTEM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När Informationsleden är i skick lägg till subsystem på anslutningsservern.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Sedan skicka tillståndsansökan för Informationsledens subsystem till muutostietopalvelu@dvv.fi.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434832" y="592157"/>
            <a:ext cx="3548467" cy="32023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BDS-ÄNDRINGSGRÄNSSNITTET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Bekanta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BDS-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ändringsgränssnittet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så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kallad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Sandlåda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Hiekkalaatikko-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webbplats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Beskrivning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av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gränssnittet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Beskrivningar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av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datagrupper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120085" y="714053"/>
            <a:ext cx="3866616" cy="1922615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ANSÖKNING OM BDS-ÄNDRINGSGRÄNSSNITTET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Fyll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ansökan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e-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err="1">
                <a:solidFill>
                  <a:prstClr val="white"/>
                </a:solidFill>
                <a:latin typeface="Arial" panose="020B0604020202020204"/>
              </a:rPr>
              <a:t>Bl.a</a:t>
            </a:r>
            <a:r>
              <a:rPr lang="fi-FI" dirty="0">
                <a:solidFill>
                  <a:prstClr val="white"/>
                </a:solidFill>
                <a:latin typeface="Arial" panose="020B0604020202020204"/>
              </a:rPr>
              <a:t>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laggrund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vilket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uppdateras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användningssyfte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057221" y="2758564"/>
            <a:ext cx="4088860" cy="1887168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GODKÄNNANDE AV DATATILLSTÅND OCH SKAPANDE AV PRODUKT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fi-FI" dirty="0">
              <a:solidFill>
                <a:prstClr val="white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får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andvändarnamn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lösenord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för BDS-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A899BE8-1E5C-24A3-8CF7-E18F1ED9BBAB}"/>
              </a:ext>
            </a:extLst>
          </p:cNvPr>
          <p:cNvSpPr/>
          <p:nvPr/>
        </p:nvSpPr>
        <p:spPr>
          <a:xfrm>
            <a:off x="9094059" y="4712002"/>
            <a:ext cx="2569349" cy="936155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Testning är möjlig med äkta data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208161" y="5848248"/>
            <a:ext cx="3124181" cy="936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PRODUKTION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0BCA441-7425-816F-7862-2BC450D75832}"/>
              </a:ext>
            </a:extLst>
          </p:cNvPr>
          <p:cNvSpPr txBox="1"/>
          <p:nvPr/>
        </p:nvSpPr>
        <p:spPr>
          <a:xfrm>
            <a:off x="140886" y="5872415"/>
            <a:ext cx="377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komma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överens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IT-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leverantören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anslutningsservern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IT-leverantören kan även fylla i Suomi.fi -ansökningar för din organisation.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CA7E91C-4767-27A2-F245-6C656F6231F7}"/>
              </a:ext>
            </a:extLst>
          </p:cNvPr>
          <p:cNvSpPr/>
          <p:nvPr/>
        </p:nvSpPr>
        <p:spPr>
          <a:xfrm>
            <a:off x="4561422" y="3914973"/>
            <a:ext cx="3125829" cy="25302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SKRÄDDARSYDD PRODUKT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Bekanta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dig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med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beskrivningar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om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datagrupper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definiera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datagrupper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behövs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Utnyttja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tidigare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produktbeskrivning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eller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dataskyddsbeskrivning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3942972" y="2119789"/>
            <a:ext cx="965355" cy="8471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714874" y="1227068"/>
            <a:ext cx="986573" cy="769395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213238" y="5171518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4" y="-185256"/>
            <a:ext cx="11756995" cy="667557"/>
          </a:xfrm>
        </p:spPr>
        <p:txBody>
          <a:bodyPr>
            <a:noAutofit/>
          </a:bodyPr>
          <a:lstStyle/>
          <a:p>
            <a:r>
              <a:rPr lang="fi-FI" sz="2000" dirty="0" err="1"/>
              <a:t>Rollfördelning</a:t>
            </a:r>
            <a:r>
              <a:rPr lang="fi-FI" sz="2000" dirty="0"/>
              <a:t> för </a:t>
            </a:r>
            <a:r>
              <a:rPr lang="fi-FI" sz="2000" dirty="0" err="1"/>
              <a:t>offentliga</a:t>
            </a:r>
            <a:r>
              <a:rPr lang="fi-FI" sz="2000" dirty="0"/>
              <a:t> </a:t>
            </a:r>
            <a:r>
              <a:rPr lang="fi-FI" sz="2000" dirty="0" err="1"/>
              <a:t>förvaltningen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IT-</a:t>
            </a:r>
            <a:r>
              <a:rPr lang="fi-FI" sz="2000" dirty="0" err="1"/>
              <a:t>levarantör</a:t>
            </a:r>
            <a:r>
              <a:rPr lang="fi-FI" sz="2000" dirty="0"/>
              <a:t> i </a:t>
            </a:r>
            <a:r>
              <a:rPr lang="fi-FI" sz="2000" dirty="0" err="1"/>
              <a:t>olika</a:t>
            </a:r>
            <a:r>
              <a:rPr lang="fi-FI" sz="2000" dirty="0"/>
              <a:t> </a:t>
            </a:r>
            <a:r>
              <a:rPr lang="fi-FI" sz="2000" dirty="0" err="1"/>
              <a:t>skeden</a:t>
            </a:r>
            <a:r>
              <a:rPr lang="fi-FI" sz="2000" dirty="0"/>
              <a:t> av </a:t>
            </a:r>
            <a:r>
              <a:rPr lang="fi-FI" sz="2000" dirty="0" err="1"/>
              <a:t>ibruktagning</a:t>
            </a:r>
            <a:endParaRPr lang="fi-FI" sz="2200" dirty="0"/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28613"/>
              </p:ext>
            </p:extLst>
          </p:nvPr>
        </p:nvGraphicFramePr>
        <p:xfrm>
          <a:off x="452761" y="482301"/>
          <a:ext cx="10928410" cy="600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489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240100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747977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2992844">
                  <a:extLst>
                    <a:ext uri="{9D8B030D-6E8A-4147-A177-3AD203B41FA5}">
                      <a16:colId xmlns:a16="http://schemas.microsoft.com/office/drawing/2014/main" val="4161413459"/>
                    </a:ext>
                  </a:extLst>
                </a:gridCol>
              </a:tblGrid>
              <a:tr h="956832">
                <a:tc>
                  <a:txBody>
                    <a:bodyPr/>
                    <a:lstStyle/>
                    <a:p>
                      <a:r>
                        <a:rPr lang="fi-FI" sz="1400" dirty="0"/>
                        <a:t>UPPGIFT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ROLLFÖRDELNING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400" dirty="0" err="1"/>
                        <a:t>Offentliga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förvaltningen</a:t>
                      </a:r>
                      <a:r>
                        <a:rPr lang="fi-FI" sz="1400" dirty="0"/>
                        <a:t> (=</a:t>
                      </a:r>
                      <a:r>
                        <a:rPr lang="fi-FI" sz="1400" dirty="0" err="1"/>
                        <a:t>registeransvarig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IT-</a:t>
                      </a:r>
                      <a:r>
                        <a:rPr lang="fi-FI" sz="1400" dirty="0" err="1"/>
                        <a:t>leverantör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VAR HÄNDER 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9110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Informationledens</a:t>
                      </a: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användningstillstånd</a:t>
                      </a: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</a:t>
                      </a:r>
                      <a:r>
                        <a:rPr lang="fi-FI" sz="1200" dirty="0" err="1">
                          <a:hlinkClick r:id="rId2"/>
                        </a:rPr>
                        <a:t>Serviceadministration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462983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Lägg till subsystem på anslutningsservern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</a:t>
                      </a:r>
                      <a:r>
                        <a:rPr lang="fi-FI" sz="1200" dirty="0" err="1">
                          <a:hlinkClick r:id="rId3"/>
                        </a:rPr>
                        <a:t>Serviceadministration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698550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Subsystemets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tillstånd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Skicka</a:t>
                      </a:r>
                      <a:r>
                        <a:rPr lang="fi-FI" sz="1200" dirty="0"/>
                        <a:t> </a:t>
                      </a:r>
                      <a:r>
                        <a:rPr lang="sv-SE" sz="1200" dirty="0">
                          <a:hlinkClick r:id="rId4"/>
                        </a:rPr>
                        <a:t>tillståndsansökan</a:t>
                      </a:r>
                      <a:r>
                        <a:rPr lang="sv-SE" sz="1200" dirty="0"/>
                        <a:t> för Informationsledens subsystem till </a:t>
                      </a:r>
                      <a:r>
                        <a:rPr lang="sv-SE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648177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Testgränssnittet</a:t>
                      </a:r>
                      <a:r>
                        <a:rPr lang="fi-FI" sz="1200" dirty="0"/>
                        <a:t> / </a:t>
                      </a:r>
                      <a:r>
                        <a:rPr lang="fi-FI" sz="1200" dirty="0" err="1"/>
                        <a:t>sandlådan</a:t>
                      </a:r>
                      <a:r>
                        <a:rPr lang="fi-FI" sz="1200" dirty="0"/>
                        <a:t> (hiekkalaatikko); </a:t>
                      </a:r>
                      <a:r>
                        <a:rPr lang="fi-FI" sz="1200" dirty="0" err="1"/>
                        <a:t>beskrivningar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gränssnittet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datagrupper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Sandlåda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1229987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Definiera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datagrupper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err="1"/>
                        <a:t>Beskrivingar</a:t>
                      </a:r>
                      <a:r>
                        <a:rPr lang="fi-FI" sz="1200" dirty="0"/>
                        <a:t> av </a:t>
                      </a:r>
                      <a:r>
                        <a:rPr lang="fi-FI" sz="1200" dirty="0" err="1"/>
                        <a:t>datagrupper</a:t>
                      </a:r>
                      <a:r>
                        <a:rPr lang="fi-FI" sz="1200" dirty="0"/>
                        <a:t> i </a:t>
                      </a:r>
                      <a:r>
                        <a:rPr lang="fi-FI" sz="1200" dirty="0" err="1"/>
                        <a:t>sandlåda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6"/>
                        </a:rPr>
                        <a:t>hiekkalaatikossa</a:t>
                      </a:r>
                      <a:r>
                        <a:rPr lang="fi-FI" sz="1200" dirty="0"/>
                        <a:t> 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dirty="0"/>
                        <a:t>På basis av tidigare produktbeskrivning eller registerdataskyddsbeskrivning kan också en jämförelse av datagrupper göras.</a:t>
                      </a:r>
                      <a:endParaRPr lang="fi-FI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7120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Ansökning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datatillstånd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7"/>
                        </a:rPr>
                        <a:t>E-</a:t>
                      </a:r>
                      <a:r>
                        <a:rPr lang="fi-FI" sz="1200" dirty="0" err="1">
                          <a:hlinkClick r:id="rId7"/>
                        </a:rPr>
                        <a:t>tjänst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330691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Godkänna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produkt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43141"/>
                  </a:ext>
                </a:extLst>
              </a:tr>
              <a:tr h="473071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Användarnamn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lösenord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(</a:t>
                      </a:r>
                      <a:r>
                        <a:rPr lang="sv-SE" sz="1200" dirty="0"/>
                        <a:t>kan lämnas till IT-leverantören med den registeransvariges samtycke</a:t>
                      </a:r>
                      <a:r>
                        <a:rPr lang="fi-FI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Skickas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från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22216"/>
                  </a:ext>
                </a:extLst>
              </a:tr>
              <a:tr h="473071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Hämtning av data från BDS-ändringsgränssnittet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(IT-leverantör kan hämta data som registeransvariges uppgiftsbiträde)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16440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452760" y="6498589"/>
            <a:ext cx="1029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Allt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material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behöver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för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att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ansöka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hittas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på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BDS-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  <a:hlinkClick r:id="rId8"/>
              </a:rPr>
              <a:t>ändringsgränssnittets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  <a:hlinkClick r:id="rId8"/>
              </a:rPr>
              <a:t>webbplats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ppt/theme/theme5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SE" id="{762F7D76-67B3-44B9-8343-47C910B22399}" vid="{3E106CA5-4EB5-4098-9FB1-FC60BD58DA2C}"/>
    </a:ext>
  </a:extLst>
</a:theme>
</file>

<file path=ppt/theme/theme6.xml><?xml version="1.0" encoding="utf-8"?>
<a:theme xmlns:a="http://schemas.openxmlformats.org/drawingml/2006/main" name="1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F98716A6-3C11-49BF-B108-461CC0A61D63}"/>
    </a:ext>
  </a:extLst>
</a:theme>
</file>

<file path=ppt/theme/theme7.xml><?xml version="1.0" encoding="utf-8"?>
<a:theme xmlns:a="http://schemas.openxmlformats.org/drawingml/2006/main" name="2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AEDDCFE6-10E1-4701-83B5-1437474C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343</Words>
  <Application>Microsoft Office PowerPoint</Application>
  <PresentationFormat>Laajakuva</PresentationFormat>
  <Paragraphs>96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3</vt:i4>
      </vt:variant>
    </vt:vector>
  </HeadingPairs>
  <TitlesOfParts>
    <vt:vector size="14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DVV SE</vt:lpstr>
      <vt:lpstr>1_punainen</vt:lpstr>
      <vt:lpstr>2_vihreä</vt:lpstr>
      <vt:lpstr>Ansökning om och ibruktagning av BDS-ändringsgränssnittet  Offentliga förvaltningen </vt:lpstr>
      <vt:lpstr>Ansökning om och ibruktagning av BDS-ändringsgränssnittet</vt:lpstr>
      <vt:lpstr>Rollfördelning för offentliga förvaltningen och IT-levarantör i olika skeden av ibruktagning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29</cp:revision>
  <dcterms:created xsi:type="dcterms:W3CDTF">2023-03-14T13:59:46Z</dcterms:created>
  <dcterms:modified xsi:type="dcterms:W3CDTF">2023-05-31T07:32:38Z</dcterms:modified>
</cp:coreProperties>
</file>