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6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16" r:id="rId3"/>
    <p:sldMasterId id="2147483744" r:id="rId4"/>
    <p:sldMasterId id="2147483772" r:id="rId5"/>
    <p:sldMasterId id="2147483800" r:id="rId6"/>
    <p:sldMasterId id="2147483828" r:id="rId7"/>
  </p:sldMasterIdLst>
  <p:sldIdLst>
    <p:sldId id="262" r:id="rId8"/>
    <p:sldId id="260" r:id="rId9"/>
    <p:sldId id="261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4" autoAdjust="0"/>
    <p:restoredTop sz="94660"/>
  </p:normalViewPr>
  <p:slideViewPr>
    <p:cSldViewPr snapToGrid="0">
      <p:cViewPr>
        <p:scale>
          <a:sx n="66" d="100"/>
          <a:sy n="66" d="100"/>
        </p:scale>
        <p:origin x="3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1439B7-1638-4211-A07B-966B67D21DDD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&#10;">
            <a:extLst>
              <a:ext uri="{FF2B5EF4-FFF2-40B4-BE49-F238E27FC236}">
                <a16:creationId xmlns:a16="http://schemas.microsoft.com/office/drawing/2014/main" id="{A6073CE3-4005-4710-BA5A-1DF9A3037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294702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7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ACDB55-ABC1-44B7-B6D5-6B6D178C3E7D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2213704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D3B2DD7-132D-4166-BD82-CFC741E9E917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58656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975-5590-4C96-B82D-6E94A3AC6E25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603476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0295-1111-4D00-B010-00C383A3112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6947863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F1A-EEBB-435E-AF68-754637121FA8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88908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947F187-5D63-4894-85F9-D1489D186E89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93941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A740278-CAFA-4DB9-BD58-95F566DF7C01}" type="datetime1">
              <a:rPr lang="fi-FI" smtClean="0"/>
              <a:t>31.5.2023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23609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2B326D-07A1-4CB2-98FC-15E10022DC12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69244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183CE0-F123-4BAF-9674-614666D14520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6639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04379E-F966-4959-8372-4D80CA63701F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35526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1439B7-1638-4211-A07B-966B67D21DDD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4D9FDCDE-1F9F-4124-BCD1-5A4D3CC74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1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B43C1A-8BA6-42F8-B17A-1B8F6BF9E917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35406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C4F6-7B38-40C0-B208-0A7262B71F7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422191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AED5-48EF-424E-8435-52FCB3779C1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2214344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C4A9B5-C14C-452E-815B-A01E3715889A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Kuva 15" descr="Digi- ja väestötietoviraston tunnus">
            <a:extLst>
              <a:ext uri="{FF2B5EF4-FFF2-40B4-BE49-F238E27FC236}">
                <a16:creationId xmlns:a16="http://schemas.microsoft.com/office/drawing/2014/main" id="{C4C1E032-17F8-4549-96CF-A2E3BB08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042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B92F958-0AF2-4290-9A95-4AD6172CAC38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5" name="Kuva 4" descr="Digi- ja väestötietoviraston tunnus">
            <a:extLst>
              <a:ext uri="{FF2B5EF4-FFF2-40B4-BE49-F238E27FC236}">
                <a16:creationId xmlns:a16="http://schemas.microsoft.com/office/drawing/2014/main" id="{3C0F5AC7-4A16-4657-BBA8-A57C19991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249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D27F-843C-42B1-80C5-EE11FB7CAA1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960686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26969A5-4CBD-4F4F-857F-45071509D3AE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4F0517FA-1B6F-4595-AEA3-F6A0C6EEC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300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C5489F-84D4-498B-859A-4A1861BF051B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11255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7D667E-E190-4811-9C62-88695749F930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37161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ACDB55-ABC1-44B7-B6D5-6B6D178C3E7D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8081562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B43C1A-8BA6-42F8-B17A-1B8F6BF9E917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1410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E74B71B-4C39-45F9-B0FD-D2D68C5B4880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36414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E74B71B-4C39-45F9-B0FD-D2D68C5B4880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75883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613C64-8776-4F68-83C1-1E3EBAB77052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5518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6FBE9C-C914-45EF-97B1-3860BBF6E0F0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5436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C8D74B-362B-4C14-AA72-5DB176CC4355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38820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00D03-2B98-4451-8677-8ACCD6506AA7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5357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2B649-9860-43CF-908A-32A2D1D89608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154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8DC882-203F-4254-B4C6-E78B25425CB9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865220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8F7F289-4852-4730-AAF0-4F9F8CF0EDE1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46074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A63-95F5-49A4-8161-A2CF0E11B108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292910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2C5C-3A51-4067-BBAE-92218E4217E8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969862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613C64-8776-4F68-83C1-1E3EBAB77052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62529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5055-C656-4A52-B501-EA760CD771CA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66348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6258C8-A385-4863-A5DE-8AEF7C1A8ECA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851997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8AB4BFE-76D6-4C55-9410-B7968B9E8817}" type="datetime1">
              <a:rPr lang="fi-FI" smtClean="0"/>
              <a:t>31.5.2023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CA3C2CC5-C9BC-408A-B1A8-1CFCADE65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578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2E7B38-54A3-4794-98E1-3905F4A79B7B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C01F85C4-06B7-4300-BD3D-F1A9BC9FE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9938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5CE5A1-02DA-41B2-B4FF-15A7B72B9597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F81428A9-A590-4FAA-BCB9-99EC8D987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382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E228C2-B776-40F0-890F-A10FD41EE8EF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E89BF934-825D-4274-A0B5-C42750A80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614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CCB6FA0-18D2-4642-A059-4A1C472EEED6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4454BF1F-37A8-4361-92C0-852BD8567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5096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65A2-1B37-42BC-8D26-29F6B995C850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131034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5F38-48A6-4EDE-9634-820C696C1FAD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94627656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71E02C-63B4-495F-BB51-24343ACD5DFC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Digi- ja väestötietoviraston tunnus">
            <a:extLst>
              <a:ext uri="{FF2B5EF4-FFF2-40B4-BE49-F238E27FC236}">
                <a16:creationId xmlns:a16="http://schemas.microsoft.com/office/drawing/2014/main" id="{ACD3B79F-0D17-49F1-AC0F-319207E33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98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6FBE9C-C914-45EF-97B1-3860BBF6E0F0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5623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9F34E82-F50C-43B7-A1F8-359993838B79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B8E7EFFA-4AA0-4B5F-BFC9-4CE4D1CF2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9611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4A8C-1B3C-4B8E-9601-19EA13D711B4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93213929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05D01D-3B92-4373-89BF-4104FE01A4B4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EFBC3C7A-CDC5-4732-9D34-8DB72D555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9905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9DE4D7-3FF5-401A-868C-D2D689902251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69632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9EAD90-F479-4082-A39D-8BF5C57C2F81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65604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46EC2FB-8543-4315-B48A-C1E489B69C33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44586810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D64CF88-CA3A-4C43-915D-C54D8CC165C1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58013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459E1E2-4820-40AF-A2AF-828CED5F590E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2110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4A8183F-7B35-4546-9645-08C66BCD1866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303612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C1632D8-4A64-4051-9849-00A55B051F1F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7675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C8D74B-362B-4C14-AA72-5DB176CC4355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557099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3BDC024-02F7-47BA-BCE1-C6264E0F5BD6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77351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F62D782-3B4C-4890-B8B9-28ED046D40E8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770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9A70201-A75A-47FD-B2B2-3FDA00C57BC2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5538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A973437-EA4A-446A-8D9C-D5A9DED8E0D5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974229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3EAA418-F413-49C6-AEE0-E92E6484D9E6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65975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0EC5-EC4A-4B94-AE1A-1ECA902A8B21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84120457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48C4-A0E6-427D-890B-049A29ED5CB5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40982142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63EF-DDD6-4C1D-8DCD-5BFB836C2532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657318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886DAB-37DE-45FE-AB89-3397E02873E0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191291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DC5F4A3-6566-4B50-90E3-FDE032A7FF18}" type="datetime1">
              <a:rPr lang="fi-FI" smtClean="0"/>
              <a:t>31.5.2023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030E8ECE-7EEC-4AA7-B6C7-3BD3DB2DA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33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00D03-2B98-4451-8677-8ACCD6506AA7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3316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2A0F029-C681-4A16-8ECF-1B5AF93068CD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81C1324A-709A-4DD3-A297-140939CFD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0608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5EBD6A6-0199-400C-87E7-04CCDB2FEEE6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3FCFA14B-C107-4385-9266-5B4299671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0893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EE2A0B-1F1A-422F-8ACA-9479FD411074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2D78CAB2-22B6-4302-B218-D8BB8D371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644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836C77-DF8A-474A-891F-37B0718F990D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D45F654-812C-44B6-A9F2-170D4FAB7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337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B016-79BC-4370-AA5B-E3EA44F35E22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1287138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4D75-840E-4566-AF9C-3FB97F16B251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89189707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5F11C5D-BDB1-4A2D-9AD2-DFE0C964F259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Digi- ja väestötietoviraston tunnus">
            <a:extLst>
              <a:ext uri="{FF2B5EF4-FFF2-40B4-BE49-F238E27FC236}">
                <a16:creationId xmlns:a16="http://schemas.microsoft.com/office/drawing/2014/main" id="{E00DFDA2-E927-495E-8EEE-78CFE8FE5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1094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CB995C-C79A-4015-A10D-F333DE3B5F76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9256066A-40E3-46C4-B2D6-CEDE7B650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072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D032-6D35-4555-8623-E5F95C025D5B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1423094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67800A-CF1F-45F9-9EDF-614F3A239FE5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5" name="Kuva 4" descr="Digi- ja väestötietoviraston tunnus">
            <a:extLst>
              <a:ext uri="{FF2B5EF4-FFF2-40B4-BE49-F238E27FC236}">
                <a16:creationId xmlns:a16="http://schemas.microsoft.com/office/drawing/2014/main" id="{C50A79D3-38F5-4FE7-B58C-5AA85913D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89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2B649-9860-43CF-908A-32A2D1D89608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582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D33128-85DA-443B-8A21-8E6F8613974F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88067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846247-BE84-4CBF-8F32-F1A076D73628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681769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D496E67-9ECF-475F-A9A0-56C4E35E31F7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18688798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D7D81E-F7C8-4F07-B6EB-BC12228ACC1E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519021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64F241B-4108-4785-AD3C-B1D320AE400D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944691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4241AD3-489A-46F9-9DD9-4750A8E488A7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402769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80988D-2B68-4A9F-9551-57688EBBDAE2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2483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20CFF4-27F4-4BDE-9DF6-1CB68BBFB1E7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126463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B8E1AF7-810E-49F4-BBCD-99CC68616256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055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AF2527-4765-4F6E-B75D-5132E66909F1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450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8DC882-203F-4254-B4C6-E78B25425CB9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255241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B15BE71-9D0F-4989-AFDF-363D6B2D31FB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040768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57B42B3-8FED-49FD-97FD-AE13FD6FE83A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112867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03EE-85B1-4316-94FF-AA3908984289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68179128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6B36-9B45-44AA-ADF8-6DEA1F153082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18742985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5B4-C050-4A73-A70F-7F0F2E5640A5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90734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F9A4625-8212-4732-8C82-18D79F6B89F4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40265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E53285F-68A2-4B8B-B963-8773DDBB7CF5}" type="datetime1">
              <a:rPr lang="fi-FI" smtClean="0"/>
              <a:t>31.5.2023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D1A0B9B4-8252-4322-8BD9-F432AA86B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4367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E9CA7F6-895B-4796-8E10-3C8DCC2B7830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B037F644-4073-481C-A431-0693D2ABE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4646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A61499-81CF-445E-9413-2EEC6BB096BC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434E0B0B-AFF3-48E2-9C2B-F4B3512BE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2535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2F6A5A4-07F7-4117-A4F0-DE1BDF8DF5F1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8235373-5A31-4848-8A14-71421E388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06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8F7F289-4852-4730-AAF0-4F9F8CF0EDE1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143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C4F6-7B38-40C0-B208-0A7262B71F7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949448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A63-95F5-49A4-8161-A2CF0E11B108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50872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2C5C-3A51-4067-BBAE-92218E4217E8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172556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5055-C656-4A52-B501-EA760CD771CA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498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6258C8-A385-4863-A5DE-8AEF7C1A8ECA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0515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8AB4BFE-76D6-4C55-9410-B7968B9E8817}" type="datetime1">
              <a:rPr lang="fi-FI" smtClean="0"/>
              <a:t>31.5.2023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7A2229D5-FCFC-47E3-9A20-2AD1CAE3D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765856" y="2329200"/>
            <a:ext cx="4660289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37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2E7B38-54A3-4794-98E1-3905F4A79B7B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E663F20D-C6ED-478C-97D1-774F1704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5856" y="2327904"/>
            <a:ext cx="466028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14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5CE5A1-02DA-41B2-B4FF-15A7B72B9597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653F3ECC-5F54-43D6-B3FD-D28E12017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556507" y="2880000"/>
            <a:ext cx="5078987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24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E228C2-B776-40F0-890F-A10FD41EE8EF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3AFA998F-66D0-48BD-BE97-FFDB71313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507" y="2880000"/>
            <a:ext cx="5078986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36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1439B7-1638-4211-A07B-966B67D21DDD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979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C4F6-7B38-40C0-B208-0A7262B71F7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3013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AED5-48EF-424E-8435-52FCB3779C1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981471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AED5-48EF-424E-8435-52FCB3779C1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7591169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C4A9B5-C14C-452E-815B-A01E3715889A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5814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B92F958-0AF2-4290-9A95-4AD6172CAC38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15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D27F-843C-42B1-80C5-EE11FB7CAA1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44743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26969A5-4CBD-4F4F-857F-45071509D3AE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19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C5489F-84D4-498B-859A-4A1861BF051B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289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7D667E-E190-4811-9C62-88695749F930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3546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ACDB55-ABC1-44B7-B6D5-6B6D178C3E7D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252094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B43C1A-8BA6-42F8-B17A-1B8F6BF9E917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027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E74B71B-4C39-45F9-B0FD-D2D68C5B4880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942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C4A9B5-C14C-452E-815B-A01E3715889A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Digi- ja väestötietoviraston tunnus&#10;">
            <a:extLst>
              <a:ext uri="{FF2B5EF4-FFF2-40B4-BE49-F238E27FC236}">
                <a16:creationId xmlns:a16="http://schemas.microsoft.com/office/drawing/2014/main" id="{B0729C71-A417-4DF9-84C9-E597AB681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294702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48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613C64-8776-4F68-83C1-1E3EBAB77052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3207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6FBE9C-C914-45EF-97B1-3860BBF6E0F0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2408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C8D74B-362B-4C14-AA72-5DB176CC4355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5862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00D03-2B98-4451-8677-8ACCD6506AA7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166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2B649-9860-43CF-908A-32A2D1D89608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115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8DC882-203F-4254-B4C6-E78B25425CB9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7706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8F7F289-4852-4730-AAF0-4F9F8CF0EDE1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4629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A63-95F5-49A4-8161-A2CF0E11B108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543541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2C5C-3A51-4067-BBAE-92218E4217E8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8003183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5055-C656-4A52-B501-EA760CD771CA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20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B92F958-0AF2-4290-9A95-4AD6172CAC38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D8A15DDC-4476-42F7-BFD6-210E61437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3903" y="5309376"/>
            <a:ext cx="3404195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623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6258C8-A385-4863-A5DE-8AEF7C1A8ECA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87770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8AB4BFE-76D6-4C55-9410-B7968B9E8817}" type="datetime1">
              <a:rPr lang="fi-FI" smtClean="0"/>
              <a:t>31.5.2023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66717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2E7B38-54A3-4794-98E1-3905F4A79B7B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2027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5CE5A1-02DA-41B2-B4FF-15A7B72B9597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7187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E228C2-B776-40F0-890F-A10FD41EE8EF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4167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C0AE0B-ED42-4298-84E5-E2D626398E94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9028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D675-82EF-4CED-9F46-B1AEBC2CD4E8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479908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8530-716C-404F-AE48-A4AA0C77314B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2399251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2DD361D-BCD2-4363-BF09-396A032DA6CC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92184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BBE7A6-AA23-4780-888E-5D821519551C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4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D27F-843C-42B1-80C5-EE11FB7CAA1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4559124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6AFB-2577-4F30-8136-56F4A8EF6755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8621302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C0AB55-BED1-4676-AE47-8BC76D0C01C7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858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78697B-9BEB-4752-A624-7E60AE6F4E41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86941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080FAD-0F3C-4749-9DB7-F372F73D72E5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84957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B3D2537-2F40-449B-833C-06B5806D1C31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1463179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96720BA-C8B5-4F36-B197-61525B428D6A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19035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32EFC05-46D9-457A-8A4B-584C590AF295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39830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F86554-B5D2-4F6D-8A77-375B84025349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265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EC40270-3105-43C2-9D55-5DA10947DBBB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3214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62AA1A0-AF67-440E-B44E-8568B155BEC3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751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26969A5-4CBD-4F4F-857F-45071509D3AE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1661CFEE-0DE2-411E-9CB1-EF699DC7A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4393902" y="5310000"/>
            <a:ext cx="3404196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554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F7E8C8C-5DE8-4456-A203-5420BB79E824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81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F431AD-63A5-4F4B-AA59-6157ACBD2576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192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EAE38F-820F-4482-B1FA-D5B8731C3EBA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70316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3419020-05A3-4CD3-A1CB-770860ED645F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50351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C61F-B2FD-46CC-9C60-820A32F2B885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4468043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B0C8-A738-4D14-966D-70E0472BB65E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0515287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C004-C54A-4CC0-ADC6-AB6214C2FC45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86458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E07A0C-9F6F-4360-975A-F5416BA5CF7D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14865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61CAD7-6A44-420D-81D1-49884CF9A991}" type="datetime1">
              <a:rPr lang="fi-FI" smtClean="0"/>
              <a:t>31.5.2023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43797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183EBC-5CCB-45A1-8B82-823FB0AE5DE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56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C5489F-84D4-498B-859A-4A1861BF051B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1665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C1BBAC-68E4-40BC-B542-BB2A4C902367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7930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E9E3B30-1123-484D-866F-E387826D70E9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02149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5E92AC5-D8E8-401A-AAD5-6686FF13F955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86943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8376-0D5E-4861-B237-5C3E1EE7E2EC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92339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481E-39F3-4D93-B1FB-52CE5B711DE4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709475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BB96DD-A348-4444-910B-2C1DFECF3C52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28613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AA6DD70-419A-4523-8A83-D5B55016CC88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743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9C6D-8B24-445F-B648-35498AFACA57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7760787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600BF-18F4-4FE5-8FC5-7490D5BB6F47}" type="datetime1">
              <a:rPr lang="fi-FI" smtClean="0"/>
              <a:t>31.5.2023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941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601EC3-B2D4-40EF-8379-3A7689A4BA12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984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7D667E-E190-4811-9C62-88695749F930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8324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E97EDE-97C6-4F92-B141-9D1D1E9D59C8}" type="datetime1">
              <a:rPr lang="fi-FI" smtClean="0"/>
              <a:t>31.5.2023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28988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A61DB81-3DB9-4CA7-9330-0B9CEA8F324A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3563347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4440F68-15F5-480B-9DE4-7EBB610D316D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4084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60E698C-D493-4892-B2EA-9276EC2391AC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0066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A64D05-4654-4CA6-B93C-7D8FACA9E66B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9859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EB3C44-9F33-4420-B317-BAC711273DBF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1451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BA0A8A-B3FD-4079-8770-E8CC5AB802E6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20254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1AB414-D824-46AE-9E38-FEC27B63AD0D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2873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A5C628-C0A5-40C3-B460-6A49A6DFBB8B}" type="datetime1">
              <a:rPr lang="fi-FI" smtClean="0"/>
              <a:t>31.5.2023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1424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327FF1-3DAE-4AA1-BD03-D42331965355}" type="datetime1">
              <a:rPr lang="fi-FI" smtClean="0"/>
              <a:t>31.5.2023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69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image" Target="../media/image2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30" Type="http://schemas.openxmlformats.org/officeDocument/2006/relationships/image" Target="../media/image2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26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5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5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23" Type="http://schemas.openxmlformats.org/officeDocument/2006/relationships/slideLayout" Target="../slideLayouts/slideLayout158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slideLayout" Target="../slideLayouts/slideLayout157.xml"/><Relationship Id="rId27" Type="http://schemas.openxmlformats.org/officeDocument/2006/relationships/slideLayout" Target="../slideLayouts/slideLayout162.xml"/><Relationship Id="rId30" Type="http://schemas.openxmlformats.org/officeDocument/2006/relationships/image" Target="../media/image2.sv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18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65.xml"/><Relationship Id="rId21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17" Type="http://schemas.openxmlformats.org/officeDocument/2006/relationships/slideLayout" Target="../slideLayouts/slideLayout179.xml"/><Relationship Id="rId25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64.xml"/><Relationship Id="rId16" Type="http://schemas.openxmlformats.org/officeDocument/2006/relationships/slideLayout" Target="../slideLayouts/slideLayout178.xml"/><Relationship Id="rId20" Type="http://schemas.openxmlformats.org/officeDocument/2006/relationships/slideLayout" Target="../slideLayouts/slideLayout18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24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77.xml"/><Relationship Id="rId23" Type="http://schemas.openxmlformats.org/officeDocument/2006/relationships/slideLayout" Target="../slideLayouts/slideLayout185.xml"/><Relationship Id="rId28" Type="http://schemas.openxmlformats.org/officeDocument/2006/relationships/theme" Target="../theme/theme7.xml"/><Relationship Id="rId10" Type="http://schemas.openxmlformats.org/officeDocument/2006/relationships/slideLayout" Target="../slideLayouts/slideLayout172.xml"/><Relationship Id="rId19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Relationship Id="rId22" Type="http://schemas.openxmlformats.org/officeDocument/2006/relationships/slideLayout" Target="../slideLayouts/slideLayout184.xml"/><Relationship Id="rId27" Type="http://schemas.openxmlformats.org/officeDocument/2006/relationships/slideLayout" Target="../slideLayouts/slideLayout189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5B66-F12E-4BEB-9153-14B55D4E787A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5B66-F12E-4BEB-9153-14B55D4E787A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4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AEA39-ABF7-4501-AAAA-7B6404406B6A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E3045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EDAC-0AE3-4DDD-B120-12F57545E7E0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3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5B66-F12E-4BEB-9153-14B55D4E787A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1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8499A-5429-48C6-A0F7-8F4EA4FB1344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  <p:sldLayoutId id="2147483824" r:id="rId24"/>
    <p:sldLayoutId id="2147483825" r:id="rId25"/>
    <p:sldLayoutId id="2147483826" r:id="rId26"/>
    <p:sldLayoutId id="2147483827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E3045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DA0A-C49F-4782-8C4A-CF23B4534BB8}" type="datetime1">
              <a:rPr lang="fi-FI" smtClean="0"/>
              <a:t>31.5.2023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6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8" r:id="rId20"/>
    <p:sldLayoutId id="2147483849" r:id="rId21"/>
    <p:sldLayoutId id="2147483850" r:id="rId22"/>
    <p:sldLayoutId id="2147483851" r:id="rId23"/>
    <p:sldLayoutId id="2147483852" r:id="rId24"/>
    <p:sldLayoutId id="2147483853" r:id="rId25"/>
    <p:sldLayoutId id="2147483854" r:id="rId26"/>
    <p:sldLayoutId id="2147483855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asiointi.dvv.fi/#!/login" TargetMode="External"/><Relationship Id="rId3" Type="http://schemas.openxmlformats.org/officeDocument/2006/relationships/hyperlink" Target="https://palveluhallinta.suomi.fi/sv/tuki/artikkelit/591ac1e314bbb10001966f9c" TargetMode="External"/><Relationship Id="rId7" Type="http://schemas.openxmlformats.org/officeDocument/2006/relationships/hyperlink" Target="https://dvv.fi/sv/bds-andringsgranssnittet" TargetMode="External"/><Relationship Id="rId2" Type="http://schemas.openxmlformats.org/officeDocument/2006/relationships/hyperlink" Target="https://palveluhallinta.suomi.fi/sv/sivut/palveluvayla/esittely" TargetMode="External"/><Relationship Id="rId1" Type="http://schemas.openxmlformats.org/officeDocument/2006/relationships/slideLayout" Target="../slideLayouts/slideLayout110.xml"/><Relationship Id="rId6" Type="http://schemas.openxmlformats.org/officeDocument/2006/relationships/hyperlink" Target="https://hiekkalaatikko.muutostietopalvelu.cloud.dvv.fi/" TargetMode="External"/><Relationship Id="rId5" Type="http://schemas.openxmlformats.org/officeDocument/2006/relationships/hyperlink" Target="mailto:muutostietopalvelu@dvv.fi" TargetMode="External"/><Relationship Id="rId4" Type="http://schemas.openxmlformats.org/officeDocument/2006/relationships/hyperlink" Target="https://dvv.fi/documents/16079645/17707354/Liite+1.6.4+Alij%C3%A4rjestelm%C3%A4n+k%C3%A4ytt%C3%B6lupa+vtj+v6.docx/c424bd9c-2dea-4229-f2a3-88df9b842ca4?t=16745496626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33ED62-C232-27C2-D313-20816B7651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Ansökning om och </a:t>
            </a:r>
            <a:r>
              <a:rPr lang="sv-SE" dirty="0" err="1"/>
              <a:t>ibruktagning</a:t>
            </a:r>
            <a:r>
              <a:rPr lang="sv-SE" dirty="0"/>
              <a:t> av BDS-ändringsgränssnittet</a:t>
            </a:r>
            <a:br>
              <a:rPr lang="fi-FI" dirty="0"/>
            </a:br>
            <a:br>
              <a:rPr lang="fi-FI" dirty="0"/>
            </a:br>
            <a:r>
              <a:rPr lang="fi-FI" sz="4000" dirty="0" err="1"/>
              <a:t>Kommuner</a:t>
            </a:r>
            <a:r>
              <a:rPr lang="fi-FI" sz="4000" dirty="0"/>
              <a:t> </a:t>
            </a:r>
            <a:r>
              <a:rPr lang="fi-FI" sz="4000" dirty="0" err="1"/>
              <a:t>och</a:t>
            </a:r>
            <a:r>
              <a:rPr lang="fi-FI" sz="4000" dirty="0"/>
              <a:t> </a:t>
            </a:r>
            <a:r>
              <a:rPr lang="fi-FI" sz="4000" dirty="0" err="1"/>
              <a:t>välfärdsområden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24E0A5F-1327-7140-4404-6E62BA538F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r>
              <a:rPr lang="fi-FI" sz="2400" dirty="0" err="1"/>
              <a:t>Sakkunniga</a:t>
            </a:r>
            <a:r>
              <a:rPr lang="fi-FI" sz="2400" dirty="0"/>
              <a:t> Sanna-Maria Jukkola </a:t>
            </a:r>
            <a:r>
              <a:rPr lang="fi-FI" sz="2400" dirty="0" err="1"/>
              <a:t>och</a:t>
            </a:r>
            <a:r>
              <a:rPr lang="fi-FI" sz="2400" dirty="0"/>
              <a:t> Hanna Oja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3CAF80-19D3-F1D4-C0A7-8801D516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9B7-1638-4211-A07B-966B67D21DDD}" type="datetime1">
              <a:rPr lang="fi-FI" smtClean="0"/>
              <a:t>31.5.2023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B560D5-A552-ACD7-C2BD-9CBA8C35D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36A7CF4-50B6-632D-953E-0D5F943B0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498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8202DC6F-651C-AF90-4FD9-B7DE6F7E4B73}"/>
              </a:ext>
            </a:extLst>
          </p:cNvPr>
          <p:cNvSpPr/>
          <p:nvPr/>
        </p:nvSpPr>
        <p:spPr>
          <a:xfrm>
            <a:off x="8009933" y="657984"/>
            <a:ext cx="4182067" cy="48911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9C587184-3F9E-2585-C54F-0A95AC69B198}"/>
              </a:ext>
            </a:extLst>
          </p:cNvPr>
          <p:cNvSpPr/>
          <p:nvPr/>
        </p:nvSpPr>
        <p:spPr>
          <a:xfrm>
            <a:off x="4478371" y="609805"/>
            <a:ext cx="3468359" cy="607479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B2195F1-1826-90C2-B802-A8ECC750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69" y="173397"/>
            <a:ext cx="11579107" cy="313622"/>
          </a:xfrm>
        </p:spPr>
        <p:txBody>
          <a:bodyPr>
            <a:noAutofit/>
          </a:bodyPr>
          <a:lstStyle/>
          <a:p>
            <a:r>
              <a:rPr lang="fi-FI" sz="2800" dirty="0" err="1"/>
              <a:t>Ansökning</a:t>
            </a:r>
            <a:r>
              <a:rPr lang="fi-FI" sz="2800" dirty="0"/>
              <a:t> </a:t>
            </a:r>
            <a:r>
              <a:rPr lang="fi-FI" sz="2800" dirty="0" err="1"/>
              <a:t>om</a:t>
            </a:r>
            <a:r>
              <a:rPr lang="fi-FI" sz="2800" dirty="0"/>
              <a:t> </a:t>
            </a:r>
            <a:r>
              <a:rPr lang="fi-FI" sz="2800" dirty="0" err="1"/>
              <a:t>och</a:t>
            </a:r>
            <a:r>
              <a:rPr lang="fi-FI" sz="2800" dirty="0"/>
              <a:t> </a:t>
            </a:r>
            <a:r>
              <a:rPr lang="fi-FI" sz="2800" dirty="0" err="1"/>
              <a:t>ibruktagning</a:t>
            </a:r>
            <a:r>
              <a:rPr lang="fi-FI" sz="2800" dirty="0"/>
              <a:t> av BDS-</a:t>
            </a:r>
            <a:r>
              <a:rPr lang="fi-FI" sz="2800" dirty="0" err="1"/>
              <a:t>ändringsgränssnittet</a:t>
            </a:r>
            <a:endParaRPr lang="fi-FI" sz="2800" dirty="0"/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E69217D1-1FED-11C1-4DBC-33E5336F6ABF}"/>
              </a:ext>
            </a:extLst>
          </p:cNvPr>
          <p:cNvSpPr/>
          <p:nvPr/>
        </p:nvSpPr>
        <p:spPr>
          <a:xfrm>
            <a:off x="77682" y="609805"/>
            <a:ext cx="4337486" cy="62481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57816160-EEB9-5A8D-0010-69075B0C64E4}"/>
              </a:ext>
            </a:extLst>
          </p:cNvPr>
          <p:cNvSpPr/>
          <p:nvPr/>
        </p:nvSpPr>
        <p:spPr>
          <a:xfrm>
            <a:off x="98574" y="825623"/>
            <a:ext cx="4270305" cy="23458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INFORMATIONSLEDEN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Uppgifterna i BDS-ändringsgränssnittet överförs via Suomi.fi-Informationsled.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Om er organisation inte redan använder Informationsleden, bekanta dig med Informationsleden och fyll i ansökan om användningstillstånd.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BCA98CB9-B63F-3481-E822-301ECB3AFBF4}"/>
              </a:ext>
            </a:extLst>
          </p:cNvPr>
          <p:cNvSpPr/>
          <p:nvPr/>
        </p:nvSpPr>
        <p:spPr>
          <a:xfrm>
            <a:off x="140887" y="3258105"/>
            <a:ext cx="4227992" cy="2499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SUBSYSTEM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1600" dirty="0">
                <a:solidFill>
                  <a:prstClr val="white"/>
                </a:solidFill>
                <a:latin typeface="Arial" panose="020B0604020202020204"/>
              </a:rPr>
              <a:t>När Informationsleden är i skick l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ägg till subsystem på anslutningsservern. 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Sedan skicka tillståndsansökan för Informationsledens subsystem till muutostietopalvelu@dvv.fi.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DA2DC803-F0AB-1845-7E4F-ECA154401140}"/>
              </a:ext>
            </a:extLst>
          </p:cNvPr>
          <p:cNvSpPr/>
          <p:nvPr/>
        </p:nvSpPr>
        <p:spPr>
          <a:xfrm>
            <a:off x="4449365" y="822497"/>
            <a:ext cx="3497365" cy="280328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BDS-ÄNDRINGSGRÄNSSNITTET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Bekanta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BDS-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ändringsgränssnittet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på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så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kallad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Sandlåda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på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Hiekkalaatikk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o-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webbplats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.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Beskrivning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av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gränssnittet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Beskrivningar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av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datagrupper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FA5C7907-40D3-47B6-8FFF-CB58BBDDA993}"/>
              </a:ext>
            </a:extLst>
          </p:cNvPr>
          <p:cNvSpPr/>
          <p:nvPr/>
        </p:nvSpPr>
        <p:spPr>
          <a:xfrm>
            <a:off x="8087617" y="822497"/>
            <a:ext cx="3963496" cy="1898993"/>
          </a:xfrm>
          <a:prstGeom prst="roundRect">
            <a:avLst/>
          </a:prstGeom>
          <a:solidFill>
            <a:srgbClr val="E523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dirty="0">
                <a:solidFill>
                  <a:prstClr val="white"/>
                </a:solidFill>
                <a:latin typeface="Arial" panose="020B0604020202020204"/>
              </a:rPr>
              <a:t>ANSÖKNING OM BDS-ÄNDRINGSGRÄNSSNITTET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Fyll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ansökan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 e-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tjänst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Välj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kommunernas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eller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välvärdsområdenas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taktillstånd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0AE56209-A069-3983-810A-8ACB10795042}"/>
              </a:ext>
            </a:extLst>
          </p:cNvPr>
          <p:cNvSpPr/>
          <p:nvPr/>
        </p:nvSpPr>
        <p:spPr>
          <a:xfrm>
            <a:off x="8110767" y="2892456"/>
            <a:ext cx="4019216" cy="1632427"/>
          </a:xfrm>
          <a:prstGeom prst="roundRect">
            <a:avLst/>
          </a:prstGeom>
          <a:solidFill>
            <a:srgbClr val="2FA7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GODKÄNNANDE AV DATATILLSTÅND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Du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får</a:t>
            </a:r>
            <a:r>
              <a:rPr lang="fi-FI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dirty="0" err="1">
                <a:solidFill>
                  <a:prstClr val="white"/>
                </a:solidFill>
                <a:latin typeface="Arial" panose="020B0604020202020204"/>
              </a:rPr>
              <a:t>andvändarnamn</a:t>
            </a:r>
            <a:r>
              <a:rPr lang="fi-FI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dirty="0" err="1">
                <a:solidFill>
                  <a:prstClr val="white"/>
                </a:solidFill>
                <a:latin typeface="Arial" panose="020B0604020202020204"/>
              </a:rPr>
              <a:t>och</a:t>
            </a:r>
            <a:r>
              <a:rPr lang="fi-FI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dirty="0" err="1">
                <a:solidFill>
                  <a:prstClr val="white"/>
                </a:solidFill>
                <a:latin typeface="Arial" panose="020B0604020202020204"/>
              </a:rPr>
              <a:t>lösenord</a:t>
            </a:r>
            <a:r>
              <a:rPr lang="fi-FI" dirty="0">
                <a:solidFill>
                  <a:prstClr val="white"/>
                </a:solidFill>
                <a:latin typeface="Arial" panose="020B0604020202020204"/>
              </a:rPr>
              <a:t> för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BDS-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ändringsgränssnittet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0A899BE8-1E5C-24A3-8CF7-E18F1ED9BBAB}"/>
              </a:ext>
            </a:extLst>
          </p:cNvPr>
          <p:cNvSpPr/>
          <p:nvPr/>
        </p:nvSpPr>
        <p:spPr>
          <a:xfrm>
            <a:off x="9226984" y="4613024"/>
            <a:ext cx="2569349" cy="936155"/>
          </a:xfrm>
          <a:prstGeom prst="roundRect">
            <a:avLst/>
          </a:prstGeom>
          <a:solidFill>
            <a:srgbClr val="2FA7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Testning är möjlig med äkta data 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FBF05FA2-F76A-B907-D0DB-E84943E43129}"/>
              </a:ext>
            </a:extLst>
          </p:cNvPr>
          <p:cNvSpPr/>
          <p:nvPr/>
        </p:nvSpPr>
        <p:spPr>
          <a:xfrm>
            <a:off x="8208161" y="5848248"/>
            <a:ext cx="3124181" cy="936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PRODUKTION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70BCA441-7425-816F-7862-2BC450D75832}"/>
              </a:ext>
            </a:extLst>
          </p:cNvPr>
          <p:cNvSpPr txBox="1"/>
          <p:nvPr/>
        </p:nvSpPr>
        <p:spPr>
          <a:xfrm>
            <a:off x="140886" y="5872415"/>
            <a:ext cx="3778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Du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kan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komma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överens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IT-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leverantören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om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anslutningsservern</a:t>
            </a:r>
            <a:r>
              <a:rPr lang="fi-FI" sz="1400" b="1" dirty="0">
                <a:solidFill>
                  <a:prstClr val="black"/>
                </a:solidFill>
                <a:latin typeface="Arial" panose="020B0604020202020204"/>
              </a:rPr>
              <a:t>. 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IT-leverantören kan även fylla i Suomi.fi -ansökningar för din organisation.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5CA7E91C-4767-27A2-F245-6C656F6231F7}"/>
              </a:ext>
            </a:extLst>
          </p:cNvPr>
          <p:cNvSpPr/>
          <p:nvPr/>
        </p:nvSpPr>
        <p:spPr>
          <a:xfrm>
            <a:off x="4725810" y="3923930"/>
            <a:ext cx="2986904" cy="218241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PRODUKTER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Bekanta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kommunernas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och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välfärdsområdenas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produkter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i-FI" sz="1600" dirty="0" err="1">
                <a:solidFill>
                  <a:prstClr val="white"/>
                </a:solidFill>
                <a:latin typeface="Arial" panose="020B0604020202020204"/>
              </a:rPr>
              <a:t>på</a:t>
            </a:r>
            <a:r>
              <a:rPr lang="fi-FI" sz="1600" dirty="0">
                <a:solidFill>
                  <a:prstClr val="white"/>
                </a:solidFill>
                <a:latin typeface="Arial" panose="020B0604020202020204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https://dvv.fi/sv/bds-andringsgranssnittet</a:t>
            </a:r>
          </a:p>
        </p:txBody>
      </p:sp>
      <p:sp>
        <p:nvSpPr>
          <p:cNvPr id="24" name="Nuoli: Oikea 23">
            <a:extLst>
              <a:ext uri="{FF2B5EF4-FFF2-40B4-BE49-F238E27FC236}">
                <a16:creationId xmlns:a16="http://schemas.microsoft.com/office/drawing/2014/main" id="{34EC4857-198A-4C3B-6224-23479146A942}"/>
              </a:ext>
            </a:extLst>
          </p:cNvPr>
          <p:cNvSpPr/>
          <p:nvPr/>
        </p:nvSpPr>
        <p:spPr>
          <a:xfrm>
            <a:off x="4017698" y="1487062"/>
            <a:ext cx="994179" cy="80582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Nuoli: Oikea 26">
            <a:extLst>
              <a:ext uri="{FF2B5EF4-FFF2-40B4-BE49-F238E27FC236}">
                <a16:creationId xmlns:a16="http://schemas.microsoft.com/office/drawing/2014/main" id="{75145896-1C6F-8261-1415-D6AA0ACFDC01}"/>
              </a:ext>
            </a:extLst>
          </p:cNvPr>
          <p:cNvSpPr/>
          <p:nvPr/>
        </p:nvSpPr>
        <p:spPr>
          <a:xfrm>
            <a:off x="7489123" y="1536787"/>
            <a:ext cx="983596" cy="714662"/>
          </a:xfrm>
          <a:prstGeom prst="rightArrow">
            <a:avLst/>
          </a:prstGeom>
          <a:solidFill>
            <a:srgbClr val="50C4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Nuoli: Alas 27">
            <a:extLst>
              <a:ext uri="{FF2B5EF4-FFF2-40B4-BE49-F238E27FC236}">
                <a16:creationId xmlns:a16="http://schemas.microsoft.com/office/drawing/2014/main" id="{641DB951-7A30-3F8C-8100-450F9BF685C1}"/>
              </a:ext>
            </a:extLst>
          </p:cNvPr>
          <p:cNvSpPr/>
          <p:nvPr/>
        </p:nvSpPr>
        <p:spPr>
          <a:xfrm>
            <a:off x="8472718" y="5118361"/>
            <a:ext cx="798894" cy="85078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0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FC05F3A-A852-233D-63E2-556D8C6F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3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A9F81B57-6ECC-135B-6AFB-9E2630A3E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63" y="310472"/>
            <a:ext cx="11780656" cy="400111"/>
          </a:xfrm>
        </p:spPr>
        <p:txBody>
          <a:bodyPr>
            <a:noAutofit/>
          </a:bodyPr>
          <a:lstStyle/>
          <a:p>
            <a:r>
              <a:rPr lang="fi-FI" sz="2400" dirty="0" err="1"/>
              <a:t>Rollfördelning</a:t>
            </a:r>
            <a:r>
              <a:rPr lang="fi-FI" sz="2400" dirty="0"/>
              <a:t> för </a:t>
            </a:r>
            <a:r>
              <a:rPr lang="fi-FI" sz="2400" dirty="0" err="1"/>
              <a:t>kommun</a:t>
            </a:r>
            <a:r>
              <a:rPr lang="fi-FI" sz="2400" dirty="0"/>
              <a:t>/</a:t>
            </a:r>
            <a:r>
              <a:rPr lang="fi-FI" sz="2400" dirty="0" err="1"/>
              <a:t>välfärdsområd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IT-</a:t>
            </a:r>
            <a:r>
              <a:rPr lang="fi-FI" sz="2400" dirty="0" err="1"/>
              <a:t>leverantör</a:t>
            </a:r>
            <a:r>
              <a:rPr lang="fi-FI" sz="2400" dirty="0"/>
              <a:t> i </a:t>
            </a:r>
            <a:r>
              <a:rPr lang="fi-FI" sz="2400" dirty="0" err="1"/>
              <a:t>olika</a:t>
            </a:r>
            <a:r>
              <a:rPr lang="fi-FI" sz="2400" dirty="0"/>
              <a:t> </a:t>
            </a:r>
            <a:r>
              <a:rPr lang="fi-FI" sz="2400" dirty="0" err="1"/>
              <a:t>skeden</a:t>
            </a:r>
            <a:r>
              <a:rPr lang="fi-FI" sz="2400" dirty="0"/>
              <a:t> av </a:t>
            </a:r>
            <a:r>
              <a:rPr lang="fi-FI" sz="2400" dirty="0" err="1"/>
              <a:t>ibruktagning</a:t>
            </a:r>
            <a:endParaRPr lang="fi-FI" sz="2400" dirty="0"/>
          </a:p>
        </p:txBody>
      </p:sp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C957E9DC-8A48-AD25-5206-8D4D58B9C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085980"/>
              </p:ext>
            </p:extLst>
          </p:nvPr>
        </p:nvGraphicFramePr>
        <p:xfrm>
          <a:off x="337363" y="648072"/>
          <a:ext cx="11345651" cy="5983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427">
                  <a:extLst>
                    <a:ext uri="{9D8B030D-6E8A-4147-A177-3AD203B41FA5}">
                      <a16:colId xmlns:a16="http://schemas.microsoft.com/office/drawing/2014/main" val="229647585"/>
                    </a:ext>
                  </a:extLst>
                </a:gridCol>
                <a:gridCol w="2304723">
                  <a:extLst>
                    <a:ext uri="{9D8B030D-6E8A-4147-A177-3AD203B41FA5}">
                      <a16:colId xmlns:a16="http://schemas.microsoft.com/office/drawing/2014/main" val="3248235565"/>
                    </a:ext>
                  </a:extLst>
                </a:gridCol>
                <a:gridCol w="2284640">
                  <a:extLst>
                    <a:ext uri="{9D8B030D-6E8A-4147-A177-3AD203B41FA5}">
                      <a16:colId xmlns:a16="http://schemas.microsoft.com/office/drawing/2014/main" val="24606147"/>
                    </a:ext>
                  </a:extLst>
                </a:gridCol>
                <a:gridCol w="3771861">
                  <a:extLst>
                    <a:ext uri="{9D8B030D-6E8A-4147-A177-3AD203B41FA5}">
                      <a16:colId xmlns:a16="http://schemas.microsoft.com/office/drawing/2014/main" val="3535617341"/>
                    </a:ext>
                  </a:extLst>
                </a:gridCol>
              </a:tblGrid>
              <a:tr h="958571"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UPPGIFT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ROLLFÖRDELNING</a:t>
                      </a:r>
                    </a:p>
                    <a:p>
                      <a:pPr algn="l"/>
                      <a:endParaRPr lang="fi-FI" sz="1400" dirty="0"/>
                    </a:p>
                    <a:p>
                      <a:pPr algn="l"/>
                      <a:r>
                        <a:rPr lang="fi-FI" sz="1400" dirty="0" err="1"/>
                        <a:t>Kommun</a:t>
                      </a:r>
                      <a:r>
                        <a:rPr lang="fi-FI" sz="1400" dirty="0"/>
                        <a:t>/</a:t>
                      </a:r>
                      <a:r>
                        <a:rPr lang="fi-FI" sz="1400" dirty="0" err="1"/>
                        <a:t>välfärdsområd</a:t>
                      </a:r>
                      <a:r>
                        <a:rPr lang="fi-FI" sz="1400" dirty="0"/>
                        <a:t> (=</a:t>
                      </a:r>
                      <a:r>
                        <a:rPr lang="fi-FI" sz="1400" dirty="0" err="1"/>
                        <a:t>registeransvarig</a:t>
                      </a:r>
                      <a:r>
                        <a:rPr lang="fi-FI" sz="1400" dirty="0"/>
                        <a:t>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i-FI" sz="1400" dirty="0"/>
                    </a:p>
                    <a:p>
                      <a:pPr algn="l"/>
                      <a:endParaRPr lang="fi-FI" sz="1400" dirty="0"/>
                    </a:p>
                    <a:p>
                      <a:pPr algn="l"/>
                      <a:r>
                        <a:rPr lang="fi-FI" sz="1400" dirty="0"/>
                        <a:t>IT-</a:t>
                      </a:r>
                      <a:r>
                        <a:rPr lang="fi-FI" sz="1400" dirty="0" err="1"/>
                        <a:t>leverantör</a:t>
                      </a:r>
                      <a:endParaRPr lang="fi-FI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VAR HÄNDER DET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541020"/>
                  </a:ext>
                </a:extLst>
              </a:tr>
              <a:tr h="357803">
                <a:tc>
                  <a:txBody>
                    <a:bodyPr/>
                    <a:lstStyle/>
                    <a:p>
                      <a:pPr algn="l"/>
                      <a:r>
                        <a:rPr lang="fi-FI" sz="1200" dirty="0" err="1"/>
                        <a:t>Informationledens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användningstillstånd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>
                          <a:hlinkClick r:id="rId2"/>
                        </a:rPr>
                        <a:t>Suomi.fi -</a:t>
                      </a:r>
                      <a:r>
                        <a:rPr lang="fi-FI" sz="1200" dirty="0" err="1">
                          <a:hlinkClick r:id="rId2"/>
                        </a:rPr>
                        <a:t>Serviceadministration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3054244"/>
                  </a:ext>
                </a:extLst>
              </a:tr>
              <a:tr h="463825">
                <a:tc>
                  <a:txBody>
                    <a:bodyPr/>
                    <a:lstStyle/>
                    <a:p>
                      <a:pPr algn="l"/>
                      <a:r>
                        <a:rPr lang="sv-SE" sz="1200" dirty="0"/>
                        <a:t>Lägg till subsystem på anslutningsservern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>
                          <a:hlinkClick r:id="rId3"/>
                        </a:rPr>
                        <a:t>Suomi.fi -</a:t>
                      </a:r>
                      <a:r>
                        <a:rPr lang="fi-FI" sz="1200" dirty="0" err="1">
                          <a:hlinkClick r:id="rId3"/>
                        </a:rPr>
                        <a:t>Serviceadministration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933371"/>
                  </a:ext>
                </a:extLst>
              </a:tr>
              <a:tr h="534630">
                <a:tc>
                  <a:txBody>
                    <a:bodyPr/>
                    <a:lstStyle/>
                    <a:p>
                      <a:pPr algn="l"/>
                      <a:r>
                        <a:rPr lang="fi-FI" sz="1200" dirty="0" err="1"/>
                        <a:t>Subsystemets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tillstånd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 err="1"/>
                        <a:t>Skicka</a:t>
                      </a:r>
                      <a:r>
                        <a:rPr lang="fi-FI" sz="1200" dirty="0"/>
                        <a:t> </a:t>
                      </a:r>
                      <a:r>
                        <a:rPr lang="sv-SE" sz="1200" dirty="0">
                          <a:hlinkClick r:id="rId4"/>
                        </a:rPr>
                        <a:t>tillståndsansökan</a:t>
                      </a:r>
                      <a:r>
                        <a:rPr lang="sv-SE" sz="1200" dirty="0"/>
                        <a:t> för Informationsledens subsystem till </a:t>
                      </a:r>
                      <a:r>
                        <a:rPr lang="sv-SE" sz="1200" dirty="0">
                          <a:hlinkClick r:id="rId5"/>
                        </a:rPr>
                        <a:t>muutostietopalvelu@dvv.fi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680979"/>
                  </a:ext>
                </a:extLst>
              </a:tr>
              <a:tr h="649355">
                <a:tc>
                  <a:txBody>
                    <a:bodyPr/>
                    <a:lstStyle/>
                    <a:p>
                      <a:pPr algn="l"/>
                      <a:r>
                        <a:rPr lang="fi-FI" sz="1200" dirty="0" err="1"/>
                        <a:t>Testgränssnittet</a:t>
                      </a:r>
                      <a:r>
                        <a:rPr lang="fi-FI" sz="1200" dirty="0"/>
                        <a:t> / </a:t>
                      </a:r>
                      <a:r>
                        <a:rPr lang="fi-FI" sz="1200" dirty="0" err="1"/>
                        <a:t>sandlådan</a:t>
                      </a:r>
                      <a:r>
                        <a:rPr lang="fi-FI" sz="1200" dirty="0"/>
                        <a:t> (hiekkalaatikko); </a:t>
                      </a:r>
                      <a:r>
                        <a:rPr lang="fi-FI" sz="1200" dirty="0" err="1"/>
                        <a:t>beskrivningar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om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gränssnittet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och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datagrupper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 err="1"/>
                        <a:t>Sandlåda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>
                          <a:hlinkClick r:id="rId6"/>
                        </a:rPr>
                        <a:t>Hiekkalaatikko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8067139"/>
                  </a:ext>
                </a:extLst>
              </a:tr>
              <a:tr h="491083">
                <a:tc>
                  <a:txBody>
                    <a:bodyPr/>
                    <a:lstStyle/>
                    <a:p>
                      <a:pPr algn="l"/>
                      <a:r>
                        <a:rPr lang="fi-FI" sz="1200" dirty="0" err="1"/>
                        <a:t>Att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bekanta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med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produkter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 err="1"/>
                        <a:t>Produktbeskrivningar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på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>
                          <a:hlinkClick r:id="rId7"/>
                        </a:rPr>
                        <a:t>BDS-</a:t>
                      </a:r>
                      <a:r>
                        <a:rPr lang="fi-FI" sz="1200" dirty="0" err="1">
                          <a:hlinkClick r:id="rId7"/>
                        </a:rPr>
                        <a:t>ändringsgränssnittets</a:t>
                      </a:r>
                      <a:r>
                        <a:rPr lang="fi-FI" sz="1200" dirty="0">
                          <a:hlinkClick r:id="rId7"/>
                        </a:rPr>
                        <a:t> </a:t>
                      </a:r>
                      <a:r>
                        <a:rPr lang="fi-FI" sz="1200" dirty="0" err="1">
                          <a:hlinkClick r:id="rId7"/>
                        </a:rPr>
                        <a:t>webbplats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8162647"/>
                  </a:ext>
                </a:extLst>
              </a:tr>
              <a:tr h="336883">
                <a:tc>
                  <a:txBody>
                    <a:bodyPr/>
                    <a:lstStyle/>
                    <a:p>
                      <a:pPr algn="l"/>
                      <a:r>
                        <a:rPr lang="fi-FI" sz="1200" dirty="0" err="1"/>
                        <a:t>Att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välja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produkten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844523"/>
                  </a:ext>
                </a:extLst>
              </a:tr>
              <a:tr h="486083">
                <a:tc>
                  <a:txBody>
                    <a:bodyPr/>
                    <a:lstStyle/>
                    <a:p>
                      <a:pPr algn="l"/>
                      <a:r>
                        <a:rPr lang="fi-FI" sz="1200" dirty="0" err="1"/>
                        <a:t>Att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bekanta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med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kommunernas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och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välfärdsområdenas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taktillstånd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 err="1"/>
                        <a:t>Bekanta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dig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med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taktillstånd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på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>
                          <a:hlinkClick r:id="rId7"/>
                        </a:rPr>
                        <a:t>BDS-</a:t>
                      </a:r>
                      <a:r>
                        <a:rPr lang="fi-FI" sz="1200" dirty="0" err="1">
                          <a:hlinkClick r:id="rId7"/>
                        </a:rPr>
                        <a:t>ändringsgränssnittets</a:t>
                      </a:r>
                      <a:r>
                        <a:rPr lang="fi-FI" sz="1200" dirty="0">
                          <a:hlinkClick r:id="rId7"/>
                        </a:rPr>
                        <a:t> </a:t>
                      </a:r>
                      <a:r>
                        <a:rPr lang="fi-FI" sz="1200" dirty="0" err="1">
                          <a:hlinkClick r:id="rId7"/>
                        </a:rPr>
                        <a:t>webbplats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74947"/>
                  </a:ext>
                </a:extLst>
              </a:tr>
              <a:tr h="375442">
                <a:tc>
                  <a:txBody>
                    <a:bodyPr/>
                    <a:lstStyle/>
                    <a:p>
                      <a:pPr algn="l"/>
                      <a:r>
                        <a:rPr lang="fi-FI" sz="1200" dirty="0" err="1"/>
                        <a:t>Ansökning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om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datatillstånd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>
                          <a:hlinkClick r:id="rId8"/>
                        </a:rPr>
                        <a:t>E-</a:t>
                      </a:r>
                      <a:r>
                        <a:rPr lang="fi-FI" sz="1200" dirty="0" err="1">
                          <a:hlinkClick r:id="rId8"/>
                        </a:rPr>
                        <a:t>tjänst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973185"/>
                  </a:ext>
                </a:extLst>
              </a:tr>
              <a:tr h="649355">
                <a:tc>
                  <a:txBody>
                    <a:bodyPr/>
                    <a:lstStyle/>
                    <a:p>
                      <a:pPr algn="l"/>
                      <a:r>
                        <a:rPr lang="fi-FI" sz="1200" dirty="0" err="1"/>
                        <a:t>Användarnamn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och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lösenord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(</a:t>
                      </a:r>
                      <a:r>
                        <a:rPr lang="sv-SE" sz="1200" dirty="0"/>
                        <a:t>kan lämnas till IT-leverantören med den registeransvariges samtycke</a:t>
                      </a:r>
                      <a:r>
                        <a:rPr lang="fi-FI" sz="12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 err="1"/>
                        <a:t>Skickas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från</a:t>
                      </a:r>
                      <a:r>
                        <a:rPr lang="fi-FI" sz="1200" dirty="0"/>
                        <a:t> muutostietopalvelu@dvv.fi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857459"/>
                  </a:ext>
                </a:extLst>
              </a:tr>
              <a:tr h="680517">
                <a:tc>
                  <a:txBody>
                    <a:bodyPr/>
                    <a:lstStyle/>
                    <a:p>
                      <a:pPr algn="l"/>
                      <a:r>
                        <a:rPr lang="sv-SE" sz="1200" dirty="0"/>
                        <a:t>Hämtning av data från BDS-ändringsgränssnittet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(IT-leverantören kan hämta data som registeransvariges uppgiftsbiträde)</a:t>
                      </a:r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i-F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493974"/>
                  </a:ext>
                </a:extLst>
              </a:tr>
            </a:tbl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18BA740B-E810-CA86-61D4-A8633AA4DD59}"/>
              </a:ext>
            </a:extLst>
          </p:cNvPr>
          <p:cNvSpPr txBox="1"/>
          <p:nvPr/>
        </p:nvSpPr>
        <p:spPr>
          <a:xfrm>
            <a:off x="269572" y="6551967"/>
            <a:ext cx="102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000" dirty="0" err="1">
                <a:solidFill>
                  <a:schemeClr val="accent6">
                    <a:lumMod val="75000"/>
                  </a:schemeClr>
                </a:solidFill>
              </a:rPr>
              <a:t>Allt</a:t>
            </a:r>
            <a:r>
              <a:rPr lang="fi-FI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2000" dirty="0" err="1">
                <a:solidFill>
                  <a:schemeClr val="accent6">
                    <a:lumMod val="75000"/>
                  </a:schemeClr>
                </a:solidFill>
              </a:rPr>
              <a:t>material</a:t>
            </a:r>
            <a:r>
              <a:rPr lang="fi-FI" sz="2000" dirty="0">
                <a:solidFill>
                  <a:schemeClr val="accent6">
                    <a:lumMod val="75000"/>
                  </a:schemeClr>
                </a:solidFill>
              </a:rPr>
              <a:t> du </a:t>
            </a:r>
            <a:r>
              <a:rPr lang="fi-FI" sz="2000" dirty="0" err="1">
                <a:solidFill>
                  <a:schemeClr val="accent6">
                    <a:lumMod val="75000"/>
                  </a:schemeClr>
                </a:solidFill>
              </a:rPr>
              <a:t>behöver</a:t>
            </a:r>
            <a:r>
              <a:rPr lang="fi-FI" sz="2000" dirty="0">
                <a:solidFill>
                  <a:schemeClr val="accent6">
                    <a:lumMod val="75000"/>
                  </a:schemeClr>
                </a:solidFill>
              </a:rPr>
              <a:t> för </a:t>
            </a:r>
            <a:r>
              <a:rPr lang="fi-FI" sz="2000" dirty="0" err="1">
                <a:solidFill>
                  <a:schemeClr val="accent6">
                    <a:lumMod val="75000"/>
                  </a:schemeClr>
                </a:solidFill>
              </a:rPr>
              <a:t>att</a:t>
            </a:r>
            <a:r>
              <a:rPr lang="fi-FI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2000" dirty="0" err="1">
                <a:solidFill>
                  <a:schemeClr val="accent6">
                    <a:lumMod val="75000"/>
                  </a:schemeClr>
                </a:solidFill>
              </a:rPr>
              <a:t>ansöka</a:t>
            </a:r>
            <a:r>
              <a:rPr lang="fi-FI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2000" dirty="0" err="1">
                <a:solidFill>
                  <a:schemeClr val="accent6">
                    <a:lumMod val="75000"/>
                  </a:schemeClr>
                </a:solidFill>
              </a:rPr>
              <a:t>hittas</a:t>
            </a:r>
            <a:r>
              <a:rPr lang="fi-FI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2000" dirty="0" err="1">
                <a:solidFill>
                  <a:schemeClr val="accent6">
                    <a:lumMod val="75000"/>
                  </a:schemeClr>
                </a:solidFill>
              </a:rPr>
              <a:t>på</a:t>
            </a:r>
            <a:r>
              <a:rPr lang="fi-FI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2000" dirty="0">
                <a:solidFill>
                  <a:schemeClr val="accent6">
                    <a:lumMod val="75000"/>
                  </a:schemeClr>
                </a:solidFill>
                <a:hlinkClick r:id="rId7"/>
              </a:rPr>
              <a:t>BDS-</a:t>
            </a:r>
            <a:r>
              <a:rPr lang="fi-FI" sz="2000" dirty="0" err="1">
                <a:solidFill>
                  <a:schemeClr val="accent6">
                    <a:lumMod val="75000"/>
                  </a:schemeClr>
                </a:solidFill>
                <a:hlinkClick r:id="rId7"/>
              </a:rPr>
              <a:t>ändringsgränssnittets</a:t>
            </a:r>
            <a:r>
              <a:rPr lang="fi-FI" sz="2000" dirty="0">
                <a:solidFill>
                  <a:schemeClr val="accent6">
                    <a:lumMod val="75000"/>
                  </a:schemeClr>
                </a:solidFill>
                <a:hlinkClick r:id="rId7"/>
              </a:rPr>
              <a:t> </a:t>
            </a:r>
            <a:r>
              <a:rPr lang="fi-FI" sz="2000" dirty="0" err="1">
                <a:solidFill>
                  <a:schemeClr val="accent6">
                    <a:lumMod val="75000"/>
                  </a:schemeClr>
                </a:solidFill>
                <a:hlinkClick r:id="rId7"/>
              </a:rPr>
              <a:t>webbplats</a:t>
            </a:r>
            <a:r>
              <a:rPr lang="fi-FI" sz="20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7337291"/>
      </p:ext>
    </p:extLst>
  </p:cSld>
  <p:clrMapOvr>
    <a:masterClrMapping/>
  </p:clrMapOvr>
</p:sld>
</file>

<file path=ppt/theme/theme1.xml><?xml version="1.0" encoding="utf-8"?>
<a:theme xmlns:a="http://schemas.openxmlformats.org/drawingml/2006/main" name="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_EN esitysmalli.potx" id="{48EE84FA-CD74-4F47-80DC-1E03E57AED3F}" vid="{E1240058-3267-422A-AA50-0299EACA6B07}"/>
    </a:ext>
  </a:extLst>
</a:theme>
</file>

<file path=ppt/theme/theme2.xml><?xml version="1.0" encoding="utf-8"?>
<a:theme xmlns:a="http://schemas.openxmlformats.org/drawingml/2006/main" name="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FI" id="{ECBDB3BC-A498-439C-B5F6-1240BF05B51F}" vid="{DC54393C-1D62-40C0-8303-4685115CACD9}"/>
    </a:ext>
  </a:extLst>
</a:theme>
</file>

<file path=ppt/theme/theme3.xml><?xml version="1.0" encoding="utf-8"?>
<a:theme xmlns:a="http://schemas.openxmlformats.org/drawingml/2006/main" name="punainen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E48C570F-747B-4666-93FB-D601FF4DF62D}" vid="{56287921-3E63-44ED-B3CF-71576A99E275}"/>
    </a:ext>
  </a:extLst>
</a:theme>
</file>

<file path=ppt/theme/theme4.xml><?xml version="1.0" encoding="utf-8"?>
<a:theme xmlns:a="http://schemas.openxmlformats.org/drawingml/2006/main" name="1_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E48C570F-747B-4666-93FB-D601FF4DF62D}" vid="{3FFFCE32-F4AF-4AE4-93C0-2988B3B4BF67}"/>
    </a:ext>
  </a:extLst>
</a:theme>
</file>

<file path=ppt/theme/theme5.xml><?xml version="1.0" encoding="utf-8"?>
<a:theme xmlns:a="http://schemas.openxmlformats.org/drawingml/2006/main" name="DVV SE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SE" id="{762F7D76-67B3-44B9-8343-47C910B22399}" vid="{3E106CA5-4EB5-4098-9FB1-FC60BD58DA2C}"/>
    </a:ext>
  </a:extLst>
</a:theme>
</file>

<file path=ppt/theme/theme6.xml><?xml version="1.0" encoding="utf-8"?>
<a:theme xmlns:a="http://schemas.openxmlformats.org/drawingml/2006/main" name="1_punainen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_SWE esitysmalli.potx" id="{DE898C65-8DC1-43E8-A77A-6F5EB6D1EBA8}" vid="{F98716A6-3C11-49BF-B108-461CC0A61D63}"/>
    </a:ext>
  </a:extLst>
</a:theme>
</file>

<file path=ppt/theme/theme7.xml><?xml version="1.0" encoding="utf-8"?>
<a:theme xmlns:a="http://schemas.openxmlformats.org/drawingml/2006/main" name="2_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_SWE esitysmalli.potx" id="{DE898C65-8DC1-43E8-A77A-6F5EB6D1EBA8}" vid="{AEDDCFE6-10E1-4701-83B5-1437474C2B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333</Words>
  <Application>Microsoft Office PowerPoint</Application>
  <PresentationFormat>Laajakuva</PresentationFormat>
  <Paragraphs>98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3</vt:i4>
      </vt:variant>
    </vt:vector>
  </HeadingPairs>
  <TitlesOfParts>
    <vt:vector size="14" baseType="lpstr">
      <vt:lpstr>Arial</vt:lpstr>
      <vt:lpstr>Courier New</vt:lpstr>
      <vt:lpstr>Microsoft Sans Serif</vt:lpstr>
      <vt:lpstr>Wingdings</vt:lpstr>
      <vt:lpstr>vihreä</vt:lpstr>
      <vt:lpstr>DVV FI</vt:lpstr>
      <vt:lpstr>punainen</vt:lpstr>
      <vt:lpstr>1_vihreä</vt:lpstr>
      <vt:lpstr>DVV SE</vt:lpstr>
      <vt:lpstr>1_punainen</vt:lpstr>
      <vt:lpstr>2_vihreä</vt:lpstr>
      <vt:lpstr>Ansökning om och ibruktagning av BDS-ändringsgränssnittet  Kommuner och välfärdsområden</vt:lpstr>
      <vt:lpstr>Ansökning om och ibruktagning av BDS-ändringsgränssnittet</vt:lpstr>
      <vt:lpstr>Rollfördelning för kommun/välfärdsområd och IT-leverantör i olika skeden av ibruktagning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VTJ-muutosrajapinnan hakeminen ja käyttöönotto</dc:title>
  <dc:creator>Jukkola Sanna-Maria (DVV)</dc:creator>
  <cp:lastModifiedBy>Jukkola Sanna-Maria (DVV)</cp:lastModifiedBy>
  <cp:revision>79</cp:revision>
  <dcterms:created xsi:type="dcterms:W3CDTF">2023-03-14T14:01:40Z</dcterms:created>
  <dcterms:modified xsi:type="dcterms:W3CDTF">2023-05-31T07:33:28Z</dcterms:modified>
</cp:coreProperties>
</file>