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  <p:sldMasterId id="2147483772" r:id="rId5"/>
    <p:sldMasterId id="2147483800" r:id="rId6"/>
    <p:sldMasterId id="2147483828" r:id="rId7"/>
  </p:sldMasterIdLst>
  <p:sldIdLst>
    <p:sldId id="262" r:id="rId8"/>
    <p:sldId id="260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6FF"/>
    <a:srgbClr val="FF43FF"/>
    <a:srgbClr val="BC5CE1"/>
    <a:srgbClr val="63C6D3"/>
    <a:srgbClr val="B66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370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865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60347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786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8908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394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3609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924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639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5526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D9FDCDE-1F9F-4124-BCD1-5A4D3CC74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5406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422191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4344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Kuva 15" descr="Digi- ja väestötietoviraston tunnus">
            <a:extLst>
              <a:ext uri="{FF2B5EF4-FFF2-40B4-BE49-F238E27FC236}">
                <a16:creationId xmlns:a16="http://schemas.microsoft.com/office/drawing/2014/main" id="{C4C1E032-17F8-4549-96CF-A2E3BB08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042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3C0F5AC7-4A16-4657-BBA8-A57C1999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2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60686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4F0517FA-1B6F-4595-AEA3-F6A0C6EE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300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1255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7161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81562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41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6414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5883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5518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436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8820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35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154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652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6074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292910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96986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2529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663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5199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CA3C2CC5-C9BC-408A-B1A8-1CFCADE6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578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C01F85C4-06B7-4300-BD3D-F1A9BC9F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993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F81428A9-A590-4FAA-BCB9-99EC8D98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82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E89BF934-825D-4274-A0B5-C42750A8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61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CB6FA0-18D2-4642-A059-4A1C472EEED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454BF1F-37A8-4361-92C0-852BD8567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09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65A2-1B37-42BC-8D26-29F6B995C850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3103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5F38-48A6-4EDE-9634-820C696C1FAD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2765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71E02C-63B4-495F-BB51-24343ACD5DF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ACD3B79F-0D17-49F1-AC0F-319207E3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62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F34E82-F50C-43B7-A1F8-359993838B79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B8E7EFFA-4AA0-4B5F-BFC9-4CE4D1CF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61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4A8C-1B3C-4B8E-9601-19EA13D711B4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321392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5D01D-3B92-4373-89BF-4104FE01A4B4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EFBC3C7A-CDC5-4732-9D34-8DB72D55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90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DE4D7-3FF5-401A-868C-D2D689902251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963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EAD90-F479-4082-A39D-8BF5C57C2F81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65604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6EC2FB-8543-4315-B48A-C1E489B69C33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458681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4CF88-CA3A-4C43-915D-C54D8CC165C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5801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59E1E2-4820-40AF-A2AF-828CED5F590E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211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A8183F-7B35-4546-9645-08C66BCD1866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0361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1632D8-4A64-4051-9849-00A55B051F1F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67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5709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BDC024-02F7-47BA-BCE1-C6264E0F5BD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7351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2D782-3B4C-4890-B8B9-28ED046D40E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7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9A70201-A75A-47FD-B2B2-3FDA00C57BC2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538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973437-EA4A-446A-8D9C-D5A9DED8E0D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7422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EAA418-F413-49C6-AEE0-E92E6484D9E6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597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0EC5-EC4A-4B94-AE1A-1ECA902A8B21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412045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48C4-A0E6-427D-890B-049A29ED5CB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098214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3EF-DDD6-4C1D-8DCD-5BFB836C253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5731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886DAB-37DE-45FE-AB89-3397E02873E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9129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C5F4A3-6566-4B50-90E3-FDE032A7FF18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030E8ECE-7EEC-4AA7-B6C7-3BD3DB2D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3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316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2A0F029-C681-4A16-8ECF-1B5AF93068CD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81C1324A-709A-4DD3-A297-140939CF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6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EBD6A6-0199-400C-87E7-04CCDB2FEEE6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3FCFA14B-C107-4385-9266-5B429967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89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EE2A0B-1F1A-422F-8ACA-9479FD411074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2D78CAB2-22B6-4302-B218-D8BB8D37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4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337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128713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8970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109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072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142309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8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58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8806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8176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1868879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1902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4469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0276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483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2646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05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45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5524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4076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1286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817912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874298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9073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4026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436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64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253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06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43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4944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5087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17255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498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515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3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24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6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979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013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981471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11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5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4743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9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89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546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094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27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4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207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40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862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16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1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77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462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54354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18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2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777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671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202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187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6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02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47990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92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218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55912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62130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5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694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49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317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903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983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65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21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5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55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81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9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031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0351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46804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528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645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486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379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166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79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2149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694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9233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70947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861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743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76078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4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8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32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8988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56334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4084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006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85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45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0254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8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42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9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1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499A-5429-48C6-A0F7-8F4EA4FB1344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lveluhallinta.suomi.fi/sv/tuki/artikkelit/591ac1e314bbb10001966f9c" TargetMode="External"/><Relationship Id="rId7" Type="http://schemas.openxmlformats.org/officeDocument/2006/relationships/hyperlink" Target="https://asiointi.dvv.fi/#!/login" TargetMode="External"/><Relationship Id="rId2" Type="http://schemas.openxmlformats.org/officeDocument/2006/relationships/hyperlink" Target="https://palveluhallinta.suomi.fi/sv/sivut/palveluvayla/esittely" TargetMode="Externa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s://hiekkalaatikko.muutostietopalvelu.cloud.dvv.fi/" TargetMode="External"/><Relationship Id="rId5" Type="http://schemas.openxmlformats.org/officeDocument/2006/relationships/hyperlink" Target="https://dvv.fi/sv/bds-andringsgranssnittet" TargetMode="External"/><Relationship Id="rId4" Type="http://schemas.openxmlformats.org/officeDocument/2006/relationships/hyperlink" Target="mailto:muutostietopalvelu@dvv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3ED62-C232-27C2-D313-20816B765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Ansökning om och </a:t>
            </a:r>
            <a:r>
              <a:rPr lang="sv-SE" dirty="0" err="1"/>
              <a:t>ibruktagning</a:t>
            </a:r>
            <a:r>
              <a:rPr lang="sv-SE" dirty="0"/>
              <a:t> </a:t>
            </a:r>
            <a:r>
              <a:rPr lang="sv-SE"/>
              <a:t>av BDS-ändringsgränssnittet </a:t>
            </a:r>
            <a:br>
              <a:rPr lang="fi-FI" dirty="0"/>
            </a:br>
            <a:br>
              <a:rPr lang="fi-FI" dirty="0"/>
            </a:br>
            <a:r>
              <a:rPr lang="fi-FI" sz="4000" dirty="0" err="1"/>
              <a:t>Kommuner</a:t>
            </a:r>
            <a:r>
              <a:rPr lang="fi-FI" sz="4000" dirty="0"/>
              <a:t> </a:t>
            </a:r>
            <a:r>
              <a:rPr lang="fi-FI" sz="4000" dirty="0" err="1"/>
              <a:t>och</a:t>
            </a:r>
            <a:r>
              <a:rPr lang="fi-FI" sz="4000" dirty="0"/>
              <a:t> </a:t>
            </a:r>
            <a:r>
              <a:rPr lang="fi-FI" sz="4000" dirty="0" err="1"/>
              <a:t>välfärdsområden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4E0A5F-1327-7140-4404-6E62BA538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fi-FI" sz="2400" dirty="0" err="1"/>
              <a:t>Sakkunniga</a:t>
            </a:r>
            <a:r>
              <a:rPr lang="fi-FI" sz="2400" dirty="0"/>
              <a:t> Sanna-Maria Jukkola </a:t>
            </a:r>
            <a:r>
              <a:rPr lang="fi-FI" sz="2400" dirty="0" err="1"/>
              <a:t>och</a:t>
            </a:r>
            <a:r>
              <a:rPr lang="fi-FI" sz="2400" dirty="0"/>
              <a:t> Hanna 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3CAF80-19D3-F1D4-C0A7-8801D516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B560D5-A552-ACD7-C2BD-9CBA8C35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6A7CF4-50B6-632D-953E-0D5F943B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9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202DC6F-651C-AF90-4FD9-B7DE6F7E4B73}"/>
              </a:ext>
            </a:extLst>
          </p:cNvPr>
          <p:cNvSpPr/>
          <p:nvPr/>
        </p:nvSpPr>
        <p:spPr>
          <a:xfrm>
            <a:off x="8329748" y="657984"/>
            <a:ext cx="3862251" cy="4107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C587184-3F9E-2585-C54F-0A95AC69B198}"/>
              </a:ext>
            </a:extLst>
          </p:cNvPr>
          <p:cNvSpPr/>
          <p:nvPr/>
        </p:nvSpPr>
        <p:spPr>
          <a:xfrm>
            <a:off x="4647271" y="660401"/>
            <a:ext cx="3596488" cy="59520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2195F1-1826-90C2-B802-A8ECC75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69" y="173397"/>
            <a:ext cx="11579107" cy="313622"/>
          </a:xfrm>
        </p:spPr>
        <p:txBody>
          <a:bodyPr>
            <a:noAutofit/>
          </a:bodyPr>
          <a:lstStyle/>
          <a:p>
            <a:r>
              <a:rPr lang="fi-FI" sz="2800" dirty="0" err="1"/>
              <a:t>Ansökning</a:t>
            </a:r>
            <a:r>
              <a:rPr lang="fi-FI" sz="2800" dirty="0"/>
              <a:t> </a:t>
            </a:r>
            <a:r>
              <a:rPr lang="fi-FI" sz="2800" dirty="0" err="1"/>
              <a:t>om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ibruktagning</a:t>
            </a:r>
            <a:r>
              <a:rPr lang="fi-FI" sz="2800" dirty="0"/>
              <a:t> av BDS-</a:t>
            </a:r>
            <a:r>
              <a:rPr lang="fi-FI" sz="2800" dirty="0" err="1"/>
              <a:t>ändringsgränssnittet</a:t>
            </a:r>
            <a:endParaRPr lang="fi-FI" sz="2800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69217D1-1FED-11C1-4DBC-33E5336F6ABF}"/>
              </a:ext>
            </a:extLst>
          </p:cNvPr>
          <p:cNvSpPr/>
          <p:nvPr/>
        </p:nvSpPr>
        <p:spPr>
          <a:xfrm>
            <a:off x="121798" y="657984"/>
            <a:ext cx="4455570" cy="62000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57816160-EEB9-5A8D-0010-69075B0C64E4}"/>
              </a:ext>
            </a:extLst>
          </p:cNvPr>
          <p:cNvSpPr/>
          <p:nvPr/>
        </p:nvSpPr>
        <p:spPr>
          <a:xfrm>
            <a:off x="129794" y="825623"/>
            <a:ext cx="4270305" cy="2354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INFORMATIONSLEDEN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Uppgifterna i BDS-ändringsgränssnittet överförs via Suomi.fi-Informationsled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Kommunen/välfärdsområdet sätter upp anslutningsservern eller skaffar </a:t>
            </a:r>
            <a:r>
              <a:rPr lang="sv-SE" sz="1600" dirty="0">
                <a:solidFill>
                  <a:prstClr val="white"/>
                </a:solidFill>
                <a:latin typeface="Arial" panose="020B0604020202020204"/>
              </a:rPr>
              <a:t>servern </a:t>
            </a:r>
            <a:r>
              <a:rPr kumimoji="0" lang="sv-SE" sz="16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från tjänsteleverantören</a:t>
            </a:r>
            <a:endParaRPr kumimoji="0" lang="fi-FI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CA98CB9-B63F-3481-E822-301ECB3AFBF4}"/>
              </a:ext>
            </a:extLst>
          </p:cNvPr>
          <p:cNvSpPr/>
          <p:nvPr/>
        </p:nvSpPr>
        <p:spPr>
          <a:xfrm>
            <a:off x="226420" y="3306278"/>
            <a:ext cx="4270305" cy="57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SUBSYSTEM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DC803-F0AB-1845-7E4F-ECA154401140}"/>
              </a:ext>
            </a:extLst>
          </p:cNvPr>
          <p:cNvSpPr/>
          <p:nvPr/>
        </p:nvSpPr>
        <p:spPr>
          <a:xfrm>
            <a:off x="4707013" y="657984"/>
            <a:ext cx="3536745" cy="58139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BDS-ÄNDRINGSGRÄNSSNITTET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 defTabSz="914377"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Kommunen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/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välfärdsområdet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bekantar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sig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med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produktbeskrivningar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och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ansökningsanvisningar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på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BDS-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ändringsgränssnittets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webbplats</a:t>
            </a:r>
            <a:endParaRPr lang="fi-FI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914377"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</a:p>
          <a:p>
            <a:pPr algn="ctr" defTabSz="914377"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Kommunen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/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välfärdsområdet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eller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tjänsteleverantören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tjänsten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och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bekantar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sig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med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datagrupper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i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sandlådan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</a:p>
          <a:p>
            <a:pPr algn="ctr" defTabSz="914377"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 defTabSz="914377"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A5C7907-40D3-47B6-8FFF-CB58BBDDA993}"/>
              </a:ext>
            </a:extLst>
          </p:cNvPr>
          <p:cNvSpPr/>
          <p:nvPr/>
        </p:nvSpPr>
        <p:spPr>
          <a:xfrm>
            <a:off x="8421027" y="825623"/>
            <a:ext cx="3708955" cy="1974892"/>
          </a:xfrm>
          <a:prstGeom prst="round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prstClr val="white"/>
                </a:solidFill>
                <a:latin typeface="Arial" panose="020B0604020202020204"/>
              </a:rPr>
              <a:t>ANSÖKNING OM BDS-ÄNDRINGSGRÄNSSNITTET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Kommunen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/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välfärdsområdet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fyller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i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ansökan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datatillstånd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e-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tjänst</a:t>
            </a:r>
            <a:endParaRPr lang="fi-FI" sz="1600" noProof="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Ansökan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fogas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till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kommunernas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eller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välfärdsområdenas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taktillstånd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AE56209-A069-3983-810A-8ACB10795042}"/>
              </a:ext>
            </a:extLst>
          </p:cNvPr>
          <p:cNvSpPr/>
          <p:nvPr/>
        </p:nvSpPr>
        <p:spPr>
          <a:xfrm>
            <a:off x="8421027" y="2831101"/>
            <a:ext cx="3649175" cy="1700259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GODKÄNNANDE AV DATATILLSTÅND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MDB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skickar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användarnamn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och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lösenord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för BDS-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ändringsgränssnittet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BF05FA2-F76A-B907-D0DB-E84943E43129}"/>
              </a:ext>
            </a:extLst>
          </p:cNvPr>
          <p:cNvSpPr/>
          <p:nvPr/>
        </p:nvSpPr>
        <p:spPr>
          <a:xfrm>
            <a:off x="8550673" y="5274624"/>
            <a:ext cx="2793695" cy="850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PRODUKTION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0BCA441-7425-816F-7862-2BC450D75832}"/>
              </a:ext>
            </a:extLst>
          </p:cNvPr>
          <p:cNvSpPr txBox="1"/>
          <p:nvPr/>
        </p:nvSpPr>
        <p:spPr>
          <a:xfrm>
            <a:off x="140886" y="5872415"/>
            <a:ext cx="3778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34EC4857-198A-4C3B-6224-23479146A942}"/>
              </a:ext>
            </a:extLst>
          </p:cNvPr>
          <p:cNvSpPr/>
          <p:nvPr/>
        </p:nvSpPr>
        <p:spPr>
          <a:xfrm>
            <a:off x="3973454" y="828685"/>
            <a:ext cx="994179" cy="8058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75145896-1C6F-8261-1415-D6AA0ACFDC01}"/>
              </a:ext>
            </a:extLst>
          </p:cNvPr>
          <p:cNvSpPr/>
          <p:nvPr/>
        </p:nvSpPr>
        <p:spPr>
          <a:xfrm>
            <a:off x="7837344" y="654658"/>
            <a:ext cx="962176" cy="739859"/>
          </a:xfrm>
          <a:prstGeom prst="rightArrow">
            <a:avLst/>
          </a:prstGeom>
          <a:solidFill>
            <a:srgbClr val="50C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41DB951-7A30-3F8C-8100-450F9BF685C1}"/>
              </a:ext>
            </a:extLst>
          </p:cNvPr>
          <p:cNvSpPr/>
          <p:nvPr/>
        </p:nvSpPr>
        <p:spPr>
          <a:xfrm>
            <a:off x="8571573" y="4394944"/>
            <a:ext cx="798894" cy="8507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B59BE541-00AE-DE80-D324-9FD23FF3FF8F}"/>
              </a:ext>
            </a:extLst>
          </p:cNvPr>
          <p:cNvSpPr/>
          <p:nvPr/>
        </p:nvSpPr>
        <p:spPr>
          <a:xfrm>
            <a:off x="184156" y="3905167"/>
            <a:ext cx="2022149" cy="273891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/>
              <a:t>TESTMILJÖ</a:t>
            </a:r>
          </a:p>
          <a:p>
            <a:pPr algn="ctr"/>
            <a:endParaRPr lang="fi-FI" sz="1200" dirty="0"/>
          </a:p>
          <a:p>
            <a:pPr algn="ctr"/>
            <a:r>
              <a:rPr lang="fi-FI" sz="1400" dirty="0" err="1"/>
              <a:t>Lägg</a:t>
            </a:r>
            <a:r>
              <a:rPr lang="fi-FI" sz="1400" dirty="0"/>
              <a:t> </a:t>
            </a:r>
            <a:r>
              <a:rPr lang="fi-FI" sz="1400" dirty="0" err="1"/>
              <a:t>till</a:t>
            </a:r>
            <a:r>
              <a:rPr lang="fi-FI" sz="1400" dirty="0"/>
              <a:t> </a:t>
            </a:r>
            <a:r>
              <a:rPr lang="fi-FI" sz="1400" dirty="0" err="1"/>
              <a:t>test-subsystem</a:t>
            </a:r>
            <a:r>
              <a:rPr lang="fi-FI" sz="1400" dirty="0"/>
              <a:t> </a:t>
            </a:r>
            <a:r>
              <a:rPr lang="fi-FI" sz="1400" dirty="0" err="1"/>
              <a:t>på</a:t>
            </a:r>
            <a:r>
              <a:rPr lang="fi-FI" sz="1400" dirty="0"/>
              <a:t> </a:t>
            </a:r>
            <a:r>
              <a:rPr lang="fi-FI" sz="1400" dirty="0" err="1"/>
              <a:t>anslutningsservern</a:t>
            </a:r>
            <a:endParaRPr lang="fi-FI" sz="1400" dirty="0"/>
          </a:p>
          <a:p>
            <a:pPr algn="ctr"/>
            <a:endParaRPr lang="fi-FI" sz="1400" dirty="0"/>
          </a:p>
          <a:p>
            <a:pPr algn="ctr"/>
            <a:r>
              <a:rPr lang="fi-FI" sz="1400" dirty="0" err="1"/>
              <a:t>Skicka</a:t>
            </a:r>
            <a:r>
              <a:rPr lang="fi-FI" sz="1400" dirty="0"/>
              <a:t> </a:t>
            </a:r>
            <a:r>
              <a:rPr lang="fi-FI" sz="1400" dirty="0" err="1"/>
              <a:t>ansökan</a:t>
            </a:r>
            <a:r>
              <a:rPr lang="fi-FI" sz="1400" dirty="0"/>
              <a:t> </a:t>
            </a:r>
            <a:r>
              <a:rPr lang="fi-FI" sz="1400" dirty="0" err="1"/>
              <a:t>om</a:t>
            </a:r>
            <a:r>
              <a:rPr lang="fi-FI" sz="1400" dirty="0"/>
              <a:t> </a:t>
            </a:r>
            <a:r>
              <a:rPr lang="fi-FI" sz="1400" dirty="0" err="1"/>
              <a:t>användningstillstånd</a:t>
            </a:r>
            <a:r>
              <a:rPr lang="fi-FI" sz="1400" dirty="0"/>
              <a:t> för </a:t>
            </a:r>
            <a:r>
              <a:rPr lang="fi-FI" sz="1400" dirty="0" err="1"/>
              <a:t>test-subsystemet</a:t>
            </a:r>
            <a:endParaRPr lang="fi-FI" sz="1400" dirty="0"/>
          </a:p>
          <a:p>
            <a:pPr algn="ctr"/>
            <a:endParaRPr lang="fi-FI" sz="1400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D71B3D33-A183-A572-3B8B-0CCB159AFB10}"/>
              </a:ext>
            </a:extLst>
          </p:cNvPr>
          <p:cNvSpPr/>
          <p:nvPr/>
        </p:nvSpPr>
        <p:spPr>
          <a:xfrm>
            <a:off x="2245779" y="3914578"/>
            <a:ext cx="2303839" cy="273891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PRODUKTIONSMILJÖ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 err="1"/>
              <a:t>Lägg</a:t>
            </a:r>
            <a:r>
              <a:rPr lang="fi-FI" sz="1400" dirty="0"/>
              <a:t> </a:t>
            </a:r>
            <a:r>
              <a:rPr lang="fi-FI" sz="1400" dirty="0" err="1"/>
              <a:t>till</a:t>
            </a:r>
            <a:r>
              <a:rPr lang="fi-FI" sz="1400" dirty="0"/>
              <a:t> </a:t>
            </a:r>
            <a:r>
              <a:rPr lang="fi-FI" sz="1400" dirty="0" err="1"/>
              <a:t>subsystem</a:t>
            </a:r>
            <a:r>
              <a:rPr lang="fi-FI" sz="1400" dirty="0"/>
              <a:t> </a:t>
            </a:r>
            <a:r>
              <a:rPr lang="fi-FI" sz="1400" dirty="0" err="1"/>
              <a:t>på</a:t>
            </a:r>
            <a:r>
              <a:rPr lang="fi-FI" sz="1400" dirty="0"/>
              <a:t> </a:t>
            </a:r>
            <a:r>
              <a:rPr lang="fi-FI" sz="1400" dirty="0" err="1"/>
              <a:t>anslutningsservern</a:t>
            </a:r>
            <a:endParaRPr lang="fi-FI" sz="1400" dirty="0"/>
          </a:p>
          <a:p>
            <a:pPr algn="ctr"/>
            <a:endParaRPr lang="fi-FI" sz="1400" dirty="0"/>
          </a:p>
          <a:p>
            <a:pPr algn="ctr"/>
            <a:r>
              <a:rPr lang="fi-FI" sz="1400" dirty="0" err="1"/>
              <a:t>Skicka</a:t>
            </a:r>
            <a:r>
              <a:rPr lang="fi-FI" sz="1400" dirty="0"/>
              <a:t> </a:t>
            </a:r>
            <a:r>
              <a:rPr lang="fi-FI" sz="1400" dirty="0" err="1"/>
              <a:t>ansökan</a:t>
            </a:r>
            <a:r>
              <a:rPr lang="fi-FI" sz="1400" dirty="0"/>
              <a:t> </a:t>
            </a:r>
            <a:r>
              <a:rPr lang="fi-FI" sz="1400" dirty="0" err="1"/>
              <a:t>om</a:t>
            </a:r>
            <a:r>
              <a:rPr lang="fi-FI" sz="1400" dirty="0"/>
              <a:t> </a:t>
            </a:r>
            <a:r>
              <a:rPr lang="fi-FI" sz="1400" dirty="0" err="1"/>
              <a:t>användningstillstånd</a:t>
            </a:r>
            <a:r>
              <a:rPr lang="fi-FI" sz="1400" dirty="0"/>
              <a:t> för </a:t>
            </a:r>
            <a:r>
              <a:rPr lang="fi-FI" sz="1400" dirty="0" err="1"/>
              <a:t>subsystemet</a:t>
            </a:r>
            <a:endParaRPr lang="fi-FI" sz="1400" dirty="0"/>
          </a:p>
          <a:p>
            <a:pPr algn="ctr"/>
            <a:endParaRPr lang="fi-FI" sz="1400" dirty="0"/>
          </a:p>
          <a:p>
            <a:pPr algn="ctr"/>
            <a:endParaRPr lang="fi-FI" sz="1400" dirty="0"/>
          </a:p>
          <a:p>
            <a:pPr algn="ctr"/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C05F3A-A852-233D-63E2-556D8C6F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3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F81B57-6ECC-135B-6AFB-9E2630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2"/>
            <a:ext cx="12053176" cy="290144"/>
          </a:xfrm>
        </p:spPr>
        <p:txBody>
          <a:bodyPr>
            <a:noAutofit/>
          </a:bodyPr>
          <a:lstStyle/>
          <a:p>
            <a:r>
              <a:rPr lang="fi-FI" sz="1600" dirty="0" err="1"/>
              <a:t>Rollfördelning</a:t>
            </a:r>
            <a:r>
              <a:rPr lang="fi-FI" sz="1600" dirty="0"/>
              <a:t> för </a:t>
            </a:r>
            <a:r>
              <a:rPr lang="fi-FI" sz="1600" dirty="0" err="1"/>
              <a:t>kommun</a:t>
            </a:r>
            <a:r>
              <a:rPr lang="fi-FI" sz="1600" dirty="0"/>
              <a:t>/</a:t>
            </a:r>
            <a:r>
              <a:rPr lang="fi-FI" sz="1600" dirty="0" err="1"/>
              <a:t>välfärdsområd</a:t>
            </a:r>
            <a:r>
              <a:rPr lang="fi-FI" sz="1600" dirty="0"/>
              <a:t> </a:t>
            </a:r>
            <a:r>
              <a:rPr lang="fi-FI" sz="1600" dirty="0" err="1"/>
              <a:t>och</a:t>
            </a:r>
            <a:r>
              <a:rPr lang="fi-FI" sz="1600" dirty="0"/>
              <a:t> IT-</a:t>
            </a:r>
            <a:r>
              <a:rPr lang="fi-FI" sz="1600" dirty="0" err="1"/>
              <a:t>leverantör</a:t>
            </a:r>
            <a:r>
              <a:rPr lang="fi-FI" sz="1600" dirty="0"/>
              <a:t> i </a:t>
            </a:r>
            <a:r>
              <a:rPr lang="fi-FI" sz="1600" dirty="0" err="1"/>
              <a:t>olika</a:t>
            </a:r>
            <a:r>
              <a:rPr lang="fi-FI" sz="1600" dirty="0"/>
              <a:t> </a:t>
            </a:r>
            <a:r>
              <a:rPr lang="fi-FI" sz="1600" dirty="0" err="1"/>
              <a:t>skeden</a:t>
            </a:r>
            <a:r>
              <a:rPr lang="fi-FI" sz="1600" dirty="0"/>
              <a:t> av </a:t>
            </a:r>
            <a:r>
              <a:rPr lang="fi-FI" sz="1600" dirty="0" err="1"/>
              <a:t>ibruktagning</a:t>
            </a:r>
            <a:endParaRPr lang="fi-FI" sz="1600" dirty="0"/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957E9DC-8A48-AD25-5206-8D4D58B9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84614"/>
              </p:ext>
            </p:extLst>
          </p:nvPr>
        </p:nvGraphicFramePr>
        <p:xfrm>
          <a:off x="80101" y="251106"/>
          <a:ext cx="11345651" cy="663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427">
                  <a:extLst>
                    <a:ext uri="{9D8B030D-6E8A-4147-A177-3AD203B41FA5}">
                      <a16:colId xmlns:a16="http://schemas.microsoft.com/office/drawing/2014/main" val="229647585"/>
                    </a:ext>
                  </a:extLst>
                </a:gridCol>
                <a:gridCol w="2304723">
                  <a:extLst>
                    <a:ext uri="{9D8B030D-6E8A-4147-A177-3AD203B41FA5}">
                      <a16:colId xmlns:a16="http://schemas.microsoft.com/office/drawing/2014/main" val="3248235565"/>
                    </a:ext>
                  </a:extLst>
                </a:gridCol>
                <a:gridCol w="2284640">
                  <a:extLst>
                    <a:ext uri="{9D8B030D-6E8A-4147-A177-3AD203B41FA5}">
                      <a16:colId xmlns:a16="http://schemas.microsoft.com/office/drawing/2014/main" val="24606147"/>
                    </a:ext>
                  </a:extLst>
                </a:gridCol>
                <a:gridCol w="3771861">
                  <a:extLst>
                    <a:ext uri="{9D8B030D-6E8A-4147-A177-3AD203B41FA5}">
                      <a16:colId xmlns:a16="http://schemas.microsoft.com/office/drawing/2014/main" val="3535617341"/>
                    </a:ext>
                  </a:extLst>
                </a:gridCol>
              </a:tblGrid>
              <a:tr h="785309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UPPGIFT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ROLLFÖRDELNING</a:t>
                      </a:r>
                    </a:p>
                    <a:p>
                      <a:pPr algn="l"/>
                      <a:r>
                        <a:rPr lang="fi-FI" sz="1400" dirty="0" err="1"/>
                        <a:t>Kommun</a:t>
                      </a:r>
                      <a:r>
                        <a:rPr lang="fi-FI" sz="1400" dirty="0"/>
                        <a:t>/</a:t>
                      </a:r>
                      <a:r>
                        <a:rPr lang="fi-FI" sz="1400" dirty="0" err="1"/>
                        <a:t>välfärdsområd</a:t>
                      </a:r>
                      <a:r>
                        <a:rPr lang="fi-FI" sz="1400" dirty="0"/>
                        <a:t> (=</a:t>
                      </a:r>
                      <a:r>
                        <a:rPr lang="fi-FI" sz="1400" dirty="0" err="1"/>
                        <a:t>registeransvarig</a:t>
                      </a:r>
                      <a:r>
                        <a:rPr lang="fi-FI" sz="140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</a:rPr>
                        <a:t>ICT-</a:t>
                      </a:r>
                      <a:r>
                        <a:rPr lang="fi-FI" sz="1400" dirty="0" err="1">
                          <a:solidFill>
                            <a:schemeClr val="bg1"/>
                          </a:solidFill>
                        </a:rPr>
                        <a:t>leverantör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VAR HÄNDER DET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541020"/>
                  </a:ext>
                </a:extLst>
              </a:tr>
              <a:tr h="357803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1. </a:t>
                      </a:r>
                      <a:r>
                        <a:rPr lang="fi-FI" sz="1200" dirty="0" err="1"/>
                        <a:t>Informationledens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användningstillstånd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</a:t>
                      </a:r>
                      <a:r>
                        <a:rPr lang="fi-FI" sz="1200" dirty="0" err="1"/>
                        <a:t>leverantören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mellanhand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sköta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2"/>
                        </a:rPr>
                        <a:t>Suomi.fi -</a:t>
                      </a:r>
                      <a:r>
                        <a:rPr lang="fi-FI" sz="1200" dirty="0" err="1">
                          <a:hlinkClick r:id="rId2"/>
                        </a:rPr>
                        <a:t>Serviceadministration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4244"/>
                  </a:ext>
                </a:extLst>
              </a:tr>
              <a:tr h="463825">
                <a:tc>
                  <a:txBody>
                    <a:bodyPr/>
                    <a:lstStyle/>
                    <a:p>
                      <a:pPr algn="l"/>
                      <a:r>
                        <a:rPr lang="sv-SE" sz="1200" dirty="0"/>
                        <a:t>2. Lägg till/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registrera</a:t>
                      </a:r>
                      <a:r>
                        <a:rPr lang="sv-SE" sz="1200" dirty="0"/>
                        <a:t> subsystem på anslutningsservern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ICT-</a:t>
                      </a:r>
                      <a:r>
                        <a:rPr lang="fi-FI" sz="1200" dirty="0" err="1"/>
                        <a:t>leverantören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mellanhand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sköta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3"/>
                        </a:rPr>
                        <a:t>Suomi.fi -</a:t>
                      </a:r>
                      <a:r>
                        <a:rPr lang="fi-FI" sz="1200" dirty="0" err="1">
                          <a:hlinkClick r:id="rId3"/>
                        </a:rPr>
                        <a:t>Serviceadministration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3371"/>
                  </a:ext>
                </a:extLst>
              </a:tr>
              <a:tr h="534630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3. </a:t>
                      </a:r>
                      <a:r>
                        <a:rPr lang="fi-FI" sz="1200" dirty="0" err="1"/>
                        <a:t>Ansökan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subsystemets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användningstillstånd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ICT-</a:t>
                      </a:r>
                      <a:r>
                        <a:rPr lang="fi-FI" sz="1200" dirty="0" err="1"/>
                        <a:t>leverantören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mellanhand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sköta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Skicka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subsystemets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ansökan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användningstillstånd</a:t>
                      </a:r>
                      <a:r>
                        <a:rPr lang="fi-FI" sz="1200" dirty="0"/>
                        <a:t> </a:t>
                      </a:r>
                      <a:r>
                        <a:rPr lang="sv-SE" sz="1200" dirty="0"/>
                        <a:t>till </a:t>
                      </a:r>
                      <a:r>
                        <a:rPr lang="sv-SE" sz="1200" dirty="0">
                          <a:hlinkClick r:id="rId4"/>
                        </a:rPr>
                        <a:t>muutostietopalvelu@dvv.fi</a:t>
                      </a:r>
                      <a:r>
                        <a:rPr lang="sv-SE" sz="1200" dirty="0"/>
                        <a:t> (ansökan hittas på </a:t>
                      </a:r>
                      <a:r>
                        <a:rPr lang="sv-SE" sz="1200" dirty="0">
                          <a:hlinkClick r:id="rId5"/>
                        </a:rPr>
                        <a:t>BDS-ändringsgränssnittets webbplats</a:t>
                      </a:r>
                      <a:r>
                        <a:rPr lang="sv-SE" sz="1200" dirty="0"/>
                        <a:t>)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80979"/>
                  </a:ext>
                </a:extLst>
              </a:tr>
              <a:tr h="649355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4. </a:t>
                      </a:r>
                      <a:r>
                        <a:rPr lang="fi-FI" sz="1200" dirty="0" err="1"/>
                        <a:t>Testgränssnittet</a:t>
                      </a:r>
                      <a:r>
                        <a:rPr lang="fi-FI" sz="1200" dirty="0"/>
                        <a:t> / </a:t>
                      </a:r>
                      <a:r>
                        <a:rPr lang="fi-FI" sz="1200" dirty="0" err="1"/>
                        <a:t>sandlådan</a:t>
                      </a:r>
                      <a:r>
                        <a:rPr lang="fi-FI" sz="1200" dirty="0"/>
                        <a:t> (hiekkalaatikko); </a:t>
                      </a:r>
                      <a:r>
                        <a:rPr lang="fi-FI" sz="1200" dirty="0" err="1"/>
                        <a:t>beskrivningar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gränssnittet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datagrupper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ICT-</a:t>
                      </a:r>
                      <a:r>
                        <a:rPr lang="fi-FI" sz="1200" dirty="0" err="1"/>
                        <a:t>leverantören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mellanhand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sköta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Sandlåda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6"/>
                        </a:rPr>
                        <a:t>Hiekkalaatikko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7139"/>
                  </a:ext>
                </a:extLst>
              </a:tr>
              <a:tr h="491083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5. </a:t>
                      </a:r>
                      <a:r>
                        <a:rPr lang="fi-FI" sz="1200" dirty="0" err="1"/>
                        <a:t>Att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bekanta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produkter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6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6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63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Produktbeskrivningar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på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5"/>
                        </a:rPr>
                        <a:t>BDS-</a:t>
                      </a:r>
                      <a:r>
                        <a:rPr lang="fi-FI" sz="1200" dirty="0" err="1">
                          <a:hlinkClick r:id="rId5"/>
                        </a:rPr>
                        <a:t>ändringsgränssnittets</a:t>
                      </a:r>
                      <a:r>
                        <a:rPr lang="fi-FI" sz="1200" dirty="0">
                          <a:hlinkClick r:id="rId5"/>
                        </a:rPr>
                        <a:t> </a:t>
                      </a:r>
                      <a:r>
                        <a:rPr lang="fi-FI" sz="1200" dirty="0" err="1">
                          <a:hlinkClick r:id="rId5"/>
                        </a:rPr>
                        <a:t>webbplats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6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62647"/>
                  </a:ext>
                </a:extLst>
              </a:tr>
              <a:tr h="336883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6. </a:t>
                      </a:r>
                      <a:r>
                        <a:rPr lang="fi-FI" sz="1200" dirty="0" err="1"/>
                        <a:t>Att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välja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produkten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6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6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BC5CE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6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44523"/>
                  </a:ext>
                </a:extLst>
              </a:tr>
              <a:tr h="486083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7. </a:t>
                      </a:r>
                      <a:r>
                        <a:rPr lang="fi-FI" sz="1200" dirty="0" err="1"/>
                        <a:t>Att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bekanta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kommunernas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välfärdsområdenas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taktillstånd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43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Bekanta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dig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taktillstånd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på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5"/>
                        </a:rPr>
                        <a:t>BDS-</a:t>
                      </a:r>
                      <a:r>
                        <a:rPr lang="fi-FI" sz="1200" dirty="0" err="1">
                          <a:hlinkClick r:id="rId5"/>
                        </a:rPr>
                        <a:t>ändringsgränssnittets</a:t>
                      </a:r>
                      <a:r>
                        <a:rPr lang="fi-FI" sz="1200" dirty="0">
                          <a:hlinkClick r:id="rId5"/>
                        </a:rPr>
                        <a:t> </a:t>
                      </a:r>
                      <a:r>
                        <a:rPr lang="fi-FI" sz="1200" dirty="0" err="1">
                          <a:hlinkClick r:id="rId5"/>
                        </a:rPr>
                        <a:t>webbplats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4947"/>
                  </a:ext>
                </a:extLst>
              </a:tr>
              <a:tr h="37544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8. </a:t>
                      </a:r>
                      <a:r>
                        <a:rPr lang="fi-FI" sz="1200" dirty="0" err="1"/>
                        <a:t>Ansökning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datatillstånd</a:t>
                      </a:r>
                      <a:r>
                        <a:rPr lang="fi-FI" sz="1200" dirty="0"/>
                        <a:t> (se </a:t>
                      </a:r>
                      <a:r>
                        <a:rPr lang="fi-FI" sz="1200" dirty="0" err="1"/>
                        <a:t>ansökningsanvisningar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>
                          <a:hlinkClick r:id="rId5"/>
                        </a:rPr>
                        <a:t>på</a:t>
                      </a:r>
                      <a:r>
                        <a:rPr lang="fi-FI" sz="1200" dirty="0">
                          <a:hlinkClick r:id="rId5"/>
                        </a:rPr>
                        <a:t> BDS-</a:t>
                      </a:r>
                      <a:r>
                        <a:rPr lang="fi-FI" sz="1200" dirty="0" err="1">
                          <a:hlinkClick r:id="rId5"/>
                        </a:rPr>
                        <a:t>ändringsgränssnittets</a:t>
                      </a:r>
                      <a:r>
                        <a:rPr lang="fi-FI" sz="1200" dirty="0">
                          <a:hlinkClick r:id="rId5"/>
                        </a:rPr>
                        <a:t> </a:t>
                      </a:r>
                      <a:r>
                        <a:rPr lang="fi-FI" sz="1200" dirty="0" err="1">
                          <a:hlinkClick r:id="rId5"/>
                        </a:rPr>
                        <a:t>webbplats</a:t>
                      </a:r>
                      <a:r>
                        <a:rPr lang="fi-FI" sz="12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43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7"/>
                        </a:rPr>
                        <a:t>E-</a:t>
                      </a:r>
                      <a:r>
                        <a:rPr lang="fi-FI" sz="1200" dirty="0" err="1">
                          <a:hlinkClick r:id="rId7"/>
                        </a:rPr>
                        <a:t>tjänst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73185"/>
                  </a:ext>
                </a:extLst>
              </a:tr>
              <a:tr h="649355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9. </a:t>
                      </a:r>
                      <a:r>
                        <a:rPr lang="fi-FI" sz="1200" dirty="0" err="1"/>
                        <a:t>Användarnamn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lösenord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err="1"/>
                        <a:t>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levereras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till</a:t>
                      </a:r>
                      <a:r>
                        <a:rPr lang="fi-FI" sz="1200" dirty="0"/>
                        <a:t> ICT-</a:t>
                      </a:r>
                      <a:r>
                        <a:rPr lang="fi-FI" sz="1200" dirty="0" err="1"/>
                        <a:t>leverantörens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kontaktperson</a:t>
                      </a:r>
                      <a:r>
                        <a:rPr lang="fi-FI" sz="1200" dirty="0"/>
                        <a:t> m</a:t>
                      </a:r>
                      <a:r>
                        <a:rPr lang="sv-SE" sz="1200" dirty="0"/>
                        <a:t>ed registeransvariges samtycke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Myndigheten</a:t>
                      </a:r>
                      <a:r>
                        <a:rPr lang="fi-FI" sz="1200" dirty="0"/>
                        <a:t> för </a:t>
                      </a:r>
                      <a:r>
                        <a:rPr lang="fi-FI" sz="1200" dirty="0" err="1"/>
                        <a:t>digitalisering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befolkningsdata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skickar</a:t>
                      </a:r>
                      <a:r>
                        <a:rPr lang="fi-FI" sz="1200" dirty="0"/>
                        <a:t> via e-</a:t>
                      </a:r>
                      <a:r>
                        <a:rPr lang="fi-FI" sz="1200" dirty="0" err="1"/>
                        <a:t>post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57459"/>
                  </a:ext>
                </a:extLst>
              </a:tr>
              <a:tr h="680517">
                <a:tc>
                  <a:txBody>
                    <a:bodyPr/>
                    <a:lstStyle/>
                    <a:p>
                      <a:pPr algn="l"/>
                      <a:r>
                        <a:rPr lang="sv-SE" sz="1200" dirty="0"/>
                        <a:t>10. Hämtning av data från BDS-ändringsgränssnittet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ICT-leverantören kan hämta data som registeransvariges uppgiftsbiträde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93974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8BA740B-E810-CA86-61D4-A8633AA4DD59}"/>
              </a:ext>
            </a:extLst>
          </p:cNvPr>
          <p:cNvSpPr txBox="1"/>
          <p:nvPr/>
        </p:nvSpPr>
        <p:spPr>
          <a:xfrm>
            <a:off x="0" y="6621137"/>
            <a:ext cx="10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</a:rPr>
              <a:t>Allt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</a:rPr>
              <a:t>material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 du </a:t>
            </a:r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</a:rPr>
              <a:t>behöver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 för </a:t>
            </a:r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</a:rPr>
              <a:t>att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</a:rPr>
              <a:t>ansöka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</a:rPr>
              <a:t>hittas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</a:rPr>
              <a:t>på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BDS-</a:t>
            </a:r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  <a:hlinkClick r:id="rId5"/>
              </a:rPr>
              <a:t>ändringsgränssnittets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 </a:t>
            </a:r>
            <a:r>
              <a:rPr lang="fi-FI" sz="1400" dirty="0" err="1">
                <a:solidFill>
                  <a:schemeClr val="accent6">
                    <a:lumMod val="75000"/>
                  </a:schemeClr>
                </a:solidFill>
                <a:hlinkClick r:id="rId5"/>
              </a:rPr>
              <a:t>webbplats</a:t>
            </a:r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3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2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3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4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ppt/theme/theme5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SE" id="{762F7D76-67B3-44B9-8343-47C910B22399}" vid="{3E106CA5-4EB5-4098-9FB1-FC60BD58DA2C}"/>
    </a:ext>
  </a:extLst>
</a:theme>
</file>

<file path=ppt/theme/theme6.xml><?xml version="1.0" encoding="utf-8"?>
<a:theme xmlns:a="http://schemas.openxmlformats.org/drawingml/2006/main" name="1_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F98716A6-3C11-49BF-B108-461CC0A61D63}"/>
    </a:ext>
  </a:extLst>
</a:theme>
</file>

<file path=ppt/theme/theme7.xml><?xml version="1.0" encoding="utf-8"?>
<a:theme xmlns:a="http://schemas.openxmlformats.org/drawingml/2006/main" name="2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AEDDCFE6-10E1-4701-83B5-1437474C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347</Words>
  <Application>Microsoft Office PowerPoint</Application>
  <PresentationFormat>Laajakuva</PresentationFormat>
  <Paragraphs>98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3</vt:i4>
      </vt:variant>
    </vt:vector>
  </HeadingPairs>
  <TitlesOfParts>
    <vt:vector size="14" baseType="lpstr">
      <vt:lpstr>Arial</vt:lpstr>
      <vt:lpstr>Courier New</vt:lpstr>
      <vt:lpstr>Microsoft Sans Serif</vt:lpstr>
      <vt:lpstr>Wingdings</vt:lpstr>
      <vt:lpstr>vihreä</vt:lpstr>
      <vt:lpstr>DVV FI</vt:lpstr>
      <vt:lpstr>punainen</vt:lpstr>
      <vt:lpstr>1_vihreä</vt:lpstr>
      <vt:lpstr>DVV SE</vt:lpstr>
      <vt:lpstr>1_punainen</vt:lpstr>
      <vt:lpstr>2_vihreä</vt:lpstr>
      <vt:lpstr>Ansökning om och ibruktagning av BDS-ändringsgränssnittet   Kommuner och välfärdsområden</vt:lpstr>
      <vt:lpstr>Ansökning om och ibruktagning av BDS-ändringsgränssnittet</vt:lpstr>
      <vt:lpstr>Rollfördelning för kommun/välfärdsområd och IT-leverantör i olika skeden av ibruktagning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VTJ-muutosrajapinnan hakeminen ja käyttöönotto</dc:title>
  <dc:creator>Jukkola Sanna-Maria (DVV)</dc:creator>
  <cp:lastModifiedBy>Jukkola Sanna-Maria (DVV)</cp:lastModifiedBy>
  <cp:revision>115</cp:revision>
  <dcterms:created xsi:type="dcterms:W3CDTF">2023-03-14T14:01:40Z</dcterms:created>
  <dcterms:modified xsi:type="dcterms:W3CDTF">2024-03-22T13:06:02Z</dcterms:modified>
</cp:coreProperties>
</file>