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</p:sldMasterIdLst>
  <p:sldIdLst>
    <p:sldId id="263" r:id="rId5"/>
    <p:sldId id="260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50820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730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7182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531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5027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8008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3226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6814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5584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1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1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19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23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02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19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3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876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76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3394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81579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790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693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417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5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1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45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1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346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6766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305355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431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531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8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21615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4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3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20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999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537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0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195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50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530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34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30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503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935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50507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292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3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8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057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23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9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75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64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17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3787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87797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422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68514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72174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2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248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831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46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405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226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710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310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85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3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16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47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46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54073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275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80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534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904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1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710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695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0825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500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080651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12528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5559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889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413508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8720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8022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2343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6127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9670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996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36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6683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1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67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50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lveluhallinta.suomi.fi/fi/tuki/artikkelit/591ac1e314bbb10001966f9c" TargetMode="External"/><Relationship Id="rId7" Type="http://schemas.openxmlformats.org/officeDocument/2006/relationships/hyperlink" Target="https://asiointi.dvv.fi/#!/login" TargetMode="External"/><Relationship Id="rId2" Type="http://schemas.openxmlformats.org/officeDocument/2006/relationships/hyperlink" Target="https://palveluhallinta.suomi.fi/fi/sivut/palveluvayla/esittely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hiekkalaatikko.muutostietopalvelu.cloud.dvv.fi/" TargetMode="External"/><Relationship Id="rId5" Type="http://schemas.openxmlformats.org/officeDocument/2006/relationships/hyperlink" Target="mailto:muutostietopalvelu@dvv.fi" TargetMode="External"/><Relationship Id="rId4" Type="http://schemas.openxmlformats.org/officeDocument/2006/relationships/hyperlink" Target="https://dvv.fi/vtj-muutosrajapin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201FCE-5FA4-24EC-33A9-C83180EB5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VTJ-muutosrajapinnan hakeminen ja käyttöönotto</a:t>
            </a:r>
            <a:br>
              <a:rPr lang="fi-FI" dirty="0"/>
            </a:br>
            <a:br>
              <a:rPr lang="fi-FI" dirty="0"/>
            </a:br>
            <a:r>
              <a:rPr lang="fi-FI" sz="4000" dirty="0"/>
              <a:t>Julkistoimijat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D5BADC-2237-06D2-091F-A1635082A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fi-FI" dirty="0"/>
              <a:t>Asiantuntijat Sanna-Maria Jukkola ja Hanna 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E71711-25A4-80C3-6261-047BD482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9BCA54-F699-3DCA-40CF-8676CF58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543042-10F0-5CEF-57F1-30479DCA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2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8202DC6F-651C-AF90-4FD9-B7DE6F7E4B73}"/>
              </a:ext>
            </a:extLst>
          </p:cNvPr>
          <p:cNvSpPr/>
          <p:nvPr/>
        </p:nvSpPr>
        <p:spPr>
          <a:xfrm>
            <a:off x="7864805" y="745402"/>
            <a:ext cx="4249513" cy="4683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C587184-3F9E-2585-C54F-0A95AC69B198}"/>
              </a:ext>
            </a:extLst>
          </p:cNvPr>
          <p:cNvSpPr/>
          <p:nvPr/>
        </p:nvSpPr>
        <p:spPr>
          <a:xfrm>
            <a:off x="4486314" y="1003176"/>
            <a:ext cx="3176280" cy="55280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2195F1-1826-90C2-B802-A8ECC75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05" y="104338"/>
            <a:ext cx="10515600" cy="436409"/>
          </a:xfrm>
        </p:spPr>
        <p:txBody>
          <a:bodyPr>
            <a:noAutofit/>
          </a:bodyPr>
          <a:lstStyle/>
          <a:p>
            <a:r>
              <a:rPr lang="fi-FI" sz="3200" dirty="0"/>
              <a:t>VTJ-muutosrajapinnan hakeminen ja käyttöönotto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69217D1-1FED-11C1-4DBC-33E5336F6ABF}"/>
              </a:ext>
            </a:extLst>
          </p:cNvPr>
          <p:cNvSpPr/>
          <p:nvPr/>
        </p:nvSpPr>
        <p:spPr>
          <a:xfrm>
            <a:off x="77682" y="905870"/>
            <a:ext cx="3906158" cy="59521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57816160-EEB9-5A8D-0010-69075B0C64E4}"/>
              </a:ext>
            </a:extLst>
          </p:cNvPr>
          <p:cNvSpPr/>
          <p:nvPr/>
        </p:nvSpPr>
        <p:spPr>
          <a:xfrm>
            <a:off x="205299" y="1038686"/>
            <a:ext cx="3647610" cy="2086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PALVELUVÄYLÄ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VTJ-muutosrajapintaa käytetään Suomi.fi –Palveluväylän kautta.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Jos organisaatiollasi ei ole käytössä Palveluväylää, täytä käyttölupahakemus.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CA98CB9-B63F-3481-E822-301ECB3AFBF4}"/>
              </a:ext>
            </a:extLst>
          </p:cNvPr>
          <p:cNvSpPr/>
          <p:nvPr/>
        </p:nvSpPr>
        <p:spPr>
          <a:xfrm>
            <a:off x="140887" y="3258104"/>
            <a:ext cx="3712022" cy="2561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ALIJÄRJESTELMÄ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 Palveluväylä on kunnossa, rekisteröi/lisää liityntäpalvelimelle alijärjestelmä.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Lähetä sitten alijärjestelmän lupahakemus osoitteeseen muutostietopalvelu@dvv.fi.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A2DC803-F0AB-1845-7E4F-ECA154401140}"/>
              </a:ext>
            </a:extLst>
          </p:cNvPr>
          <p:cNvSpPr/>
          <p:nvPr/>
        </p:nvSpPr>
        <p:spPr>
          <a:xfrm>
            <a:off x="4603767" y="1175033"/>
            <a:ext cx="2823940" cy="25141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VTJ-MUUTOSRAJAPINTA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Tutustu VTJ-muutosrajapintaan 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Hi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ekkalaatikko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-sivustolla</a:t>
            </a: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Rajapinnan kuvaus</a:t>
            </a: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Tietoryhmien kuvaukset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A5C7907-40D3-47B6-8FFF-CB58BBDDA993}"/>
              </a:ext>
            </a:extLst>
          </p:cNvPr>
          <p:cNvSpPr/>
          <p:nvPr/>
        </p:nvSpPr>
        <p:spPr>
          <a:xfrm>
            <a:off x="8057222" y="905870"/>
            <a:ext cx="3879542" cy="1757431"/>
          </a:xfrm>
          <a:prstGeom prst="round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VTJ-MUUTOSRAJAPINNAN HAKEMINEN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Täytä hakemus verkkoasioinnissa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Mm. lakiperuste, päivitettävä rekisteri, käyttötarkoitus</a:t>
            </a: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AE56209-A069-3983-810A-8ACB10795042}"/>
              </a:ext>
            </a:extLst>
          </p:cNvPr>
          <p:cNvSpPr/>
          <p:nvPr/>
        </p:nvSpPr>
        <p:spPr>
          <a:xfrm>
            <a:off x="8124175" y="2771318"/>
            <a:ext cx="3812589" cy="1604370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TIETOLUVAN HYVÄKSYMINEN JA TUOTTEEN LUONTI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Saat VTJ-muutosrajapinnan tunnuksen ja salasanan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0A899BE8-1E5C-24A3-8CF7-E18F1ED9BBAB}"/>
              </a:ext>
            </a:extLst>
          </p:cNvPr>
          <p:cNvSpPr/>
          <p:nvPr/>
        </p:nvSpPr>
        <p:spPr>
          <a:xfrm>
            <a:off x="9173958" y="4428139"/>
            <a:ext cx="2569349" cy="936155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Testikäyttö mahdollinen aidolla datalla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FBF05FA2-F76A-B907-D0DB-E84943E43129}"/>
              </a:ext>
            </a:extLst>
          </p:cNvPr>
          <p:cNvSpPr/>
          <p:nvPr/>
        </p:nvSpPr>
        <p:spPr>
          <a:xfrm>
            <a:off x="8208161" y="5848248"/>
            <a:ext cx="3124181" cy="936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TUOTANTOKÄYTTÖ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0BCA441-7425-816F-7862-2BC450D75832}"/>
              </a:ext>
            </a:extLst>
          </p:cNvPr>
          <p:cNvSpPr txBox="1"/>
          <p:nvPr/>
        </p:nvSpPr>
        <p:spPr>
          <a:xfrm>
            <a:off x="140886" y="5872415"/>
            <a:ext cx="3778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Sovi Palveluväylän käyttöönotosta tarkemmin ohjelmistotoimittajasi kanssa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(esim. liityntäpalvelinratkaisu tai välitoimijamalli)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5CA7E91C-4767-27A2-F245-6C656F6231F7}"/>
              </a:ext>
            </a:extLst>
          </p:cNvPr>
          <p:cNvSpPr/>
          <p:nvPr/>
        </p:nvSpPr>
        <p:spPr>
          <a:xfrm>
            <a:off x="4688525" y="3911180"/>
            <a:ext cx="2654423" cy="22089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RÄÄTÄLÖITÄVÄ TUOTE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Tutustu tietoryhmien kuvauksiin ja määrittele tarvitsemasi tietoryhmät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Käytä apuna aiempaa kuvausta/rekisterin tietosuojaselostetta</a:t>
            </a:r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34EC4857-198A-4C3B-6224-23479146A942}"/>
              </a:ext>
            </a:extLst>
          </p:cNvPr>
          <p:cNvSpPr/>
          <p:nvPr/>
        </p:nvSpPr>
        <p:spPr>
          <a:xfrm>
            <a:off x="3671891" y="2914759"/>
            <a:ext cx="1034484" cy="9097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75145896-1C6F-8261-1415-D6AA0ACFDC01}"/>
              </a:ext>
            </a:extLst>
          </p:cNvPr>
          <p:cNvSpPr/>
          <p:nvPr/>
        </p:nvSpPr>
        <p:spPr>
          <a:xfrm>
            <a:off x="7174842" y="935386"/>
            <a:ext cx="1034484" cy="909783"/>
          </a:xfrm>
          <a:prstGeom prst="rightArrow">
            <a:avLst/>
          </a:prstGeom>
          <a:solidFill>
            <a:srgbClr val="50C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641DB951-7A30-3F8C-8100-450F9BF685C1}"/>
              </a:ext>
            </a:extLst>
          </p:cNvPr>
          <p:cNvSpPr/>
          <p:nvPr/>
        </p:nvSpPr>
        <p:spPr>
          <a:xfrm>
            <a:off x="8472718" y="5118361"/>
            <a:ext cx="798894" cy="85078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C05F3A-A852-233D-63E2-556D8C6F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3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9F81B57-6ECC-135B-6AFB-9E2630A3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5" y="-185256"/>
            <a:ext cx="10928410" cy="667557"/>
          </a:xfrm>
        </p:spPr>
        <p:txBody>
          <a:bodyPr>
            <a:noAutofit/>
          </a:bodyPr>
          <a:lstStyle/>
          <a:p>
            <a:r>
              <a:rPr lang="fi-FI" sz="2200" dirty="0"/>
              <a:t>Julkistoimijan ja ohjelmistotoimittajan roolijako käyttöönoton eri vaiheissa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957E9DC-8A48-AD25-5206-8D4D58B9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82430"/>
              </p:ext>
            </p:extLst>
          </p:nvPr>
        </p:nvGraphicFramePr>
        <p:xfrm>
          <a:off x="452761" y="559182"/>
          <a:ext cx="10928410" cy="582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489">
                  <a:extLst>
                    <a:ext uri="{9D8B030D-6E8A-4147-A177-3AD203B41FA5}">
                      <a16:colId xmlns:a16="http://schemas.microsoft.com/office/drawing/2014/main" val="229647585"/>
                    </a:ext>
                  </a:extLst>
                </a:gridCol>
                <a:gridCol w="2240100">
                  <a:extLst>
                    <a:ext uri="{9D8B030D-6E8A-4147-A177-3AD203B41FA5}">
                      <a16:colId xmlns:a16="http://schemas.microsoft.com/office/drawing/2014/main" val="3248235565"/>
                    </a:ext>
                  </a:extLst>
                </a:gridCol>
                <a:gridCol w="2747977">
                  <a:extLst>
                    <a:ext uri="{9D8B030D-6E8A-4147-A177-3AD203B41FA5}">
                      <a16:colId xmlns:a16="http://schemas.microsoft.com/office/drawing/2014/main" val="24606147"/>
                    </a:ext>
                  </a:extLst>
                </a:gridCol>
                <a:gridCol w="2992844">
                  <a:extLst>
                    <a:ext uri="{9D8B030D-6E8A-4147-A177-3AD203B41FA5}">
                      <a16:colId xmlns:a16="http://schemas.microsoft.com/office/drawing/2014/main" val="4161413459"/>
                    </a:ext>
                  </a:extLst>
                </a:gridCol>
              </a:tblGrid>
              <a:tr h="905634">
                <a:tc>
                  <a:txBody>
                    <a:bodyPr/>
                    <a:lstStyle/>
                    <a:p>
                      <a:r>
                        <a:rPr lang="fi-FI" sz="1400" dirty="0"/>
                        <a:t>TEHTÄVÄ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ROOLIJAKO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400" dirty="0"/>
                        <a:t>Julkistoimija (=rekisterinpitäjä)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endParaRPr lang="fi-FI" sz="1400" dirty="0"/>
                    </a:p>
                    <a:p>
                      <a:r>
                        <a:rPr lang="fi-FI" sz="1400" dirty="0"/>
                        <a:t>Ohjelmistotoimittaja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MISSÄ TAPAHTUU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41020"/>
                  </a:ext>
                </a:extLst>
              </a:tr>
              <a:tr h="386223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Palveluväylän käyttölupahakemus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 / Välitoimijamalli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2"/>
                        </a:rPr>
                        <a:t>Suomi.fi -Palveluhallinta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54244"/>
                  </a:ext>
                </a:extLst>
              </a:tr>
              <a:tr h="351006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Alijärjestelmän rekisteröinti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3"/>
                        </a:rPr>
                        <a:t>Suomi.fi -Palveluhallinta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33371"/>
                  </a:ext>
                </a:extLst>
              </a:tr>
              <a:tr h="84089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Alijärjestelmän </a:t>
                      </a:r>
                      <a:r>
                        <a:rPr lang="fi-FI" sz="1200" dirty="0" err="1"/>
                        <a:t>luvittaminen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Alijärjestelmän lupahakemus </a:t>
                      </a:r>
                      <a:r>
                        <a:rPr lang="fi-FI" sz="1200" dirty="0">
                          <a:hlinkClick r:id="rId4"/>
                        </a:rPr>
                        <a:t>VTJ-muutosrajapinnan verkkosivulla</a:t>
                      </a:r>
                      <a:r>
                        <a:rPr lang="fi-FI" sz="1200" dirty="0"/>
                        <a:t>, lähetetään täytettynä: </a:t>
                      </a:r>
                      <a:r>
                        <a:rPr lang="fi-FI" sz="1200" dirty="0">
                          <a:hlinkClick r:id="rId5"/>
                        </a:rPr>
                        <a:t>muutostietopalvelu@dvv.fi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680979"/>
                  </a:ext>
                </a:extLst>
              </a:tr>
              <a:tr h="495346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Testausrajapinta / hiekkalaatikko (rajapinnan ja tietoryhmien kuvaukset)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6"/>
                        </a:rPr>
                        <a:t>Hiekkalaatikko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67139"/>
                  </a:ext>
                </a:extLst>
              </a:tr>
              <a:tr h="121462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Tietoryhmien määrittely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Voit tutustua tietoryhmien kuvauksiin </a:t>
                      </a:r>
                      <a:r>
                        <a:rPr lang="fi-FI" sz="1200" dirty="0">
                          <a:hlinkClick r:id="rId6"/>
                        </a:rPr>
                        <a:t>hiekkalaatikossa</a:t>
                      </a:r>
                      <a:r>
                        <a:rPr lang="fi-FI" sz="1200" dirty="0"/>
                        <a:t>. Aiemman tuotekuvauksen tai rekisterin tietosuojaselosteen pohjalta voidaan myös tehdä tietoryhmävertailu.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62647"/>
                  </a:ext>
                </a:extLst>
              </a:tr>
              <a:tr h="332909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Tietoluvan hakeminen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hlinkClick r:id="rId7"/>
                        </a:rPr>
                        <a:t>Verkkoasiointi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973185"/>
                  </a:ext>
                </a:extLst>
              </a:tr>
              <a:tr h="326560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Tuotteen hyväksyminen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43141"/>
                  </a:ext>
                </a:extLst>
              </a:tr>
              <a:tr h="46716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Tunnus ja salasana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(rekisterinpitäjän luvalla voidaan toimittaa ohjelmistotoimittajalle)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Muutostietopalvelu toimittaa sähköpostitse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22216"/>
                  </a:ext>
                </a:extLst>
              </a:tr>
              <a:tr h="467162">
                <a:tc>
                  <a:txBody>
                    <a:bodyPr/>
                    <a:lstStyle/>
                    <a:p>
                      <a:pPr algn="l"/>
                      <a:r>
                        <a:rPr lang="fi-FI" sz="1200" dirty="0"/>
                        <a:t>Tietojen nouto VTJ-muutosrajapinnasta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(ohjelmistotoimittaja voi noutaa rekisterinpitäjän käsittelijänä)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16440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8BA740B-E810-CA86-61D4-A8633AA4DD59}"/>
              </a:ext>
            </a:extLst>
          </p:cNvPr>
          <p:cNvSpPr txBox="1"/>
          <p:nvPr/>
        </p:nvSpPr>
        <p:spPr>
          <a:xfrm>
            <a:off x="452761" y="6416573"/>
            <a:ext cx="102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Kaikki hakemiseen liittyvät lomakkeet ja linkit löydät 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VTJ-muutosrajapinnan verkkosivuilta</a:t>
            </a:r>
            <a:endParaRPr lang="fi-FI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E1240058-3267-422A-AA50-0299EACA6B07}"/>
    </a:ext>
  </a:extLst>
</a:theme>
</file>

<file path=ppt/theme/theme2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3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4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261</Words>
  <Application>Microsoft Office PowerPoint</Application>
  <PresentationFormat>Laajakuva</PresentationFormat>
  <Paragraphs>94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Courier New</vt:lpstr>
      <vt:lpstr>Microsoft Sans Serif</vt:lpstr>
      <vt:lpstr>Wingdings</vt:lpstr>
      <vt:lpstr>vihreä</vt:lpstr>
      <vt:lpstr>DVV FI</vt:lpstr>
      <vt:lpstr>punainen</vt:lpstr>
      <vt:lpstr>1_vihreä</vt:lpstr>
      <vt:lpstr>VTJ-muutosrajapinnan hakeminen ja käyttöönotto  Julkistoimijat </vt:lpstr>
      <vt:lpstr>VTJ-muutosrajapinnan hakeminen ja käyttöönotto</vt:lpstr>
      <vt:lpstr>Julkistoimijan ja ohjelmistotoimittajan roolijako käyttöönoton eri vaiheissa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VTJ-muutosrajapinnan hakeminen ja käyttöönotto</dc:title>
  <dc:creator>Jukkola Sanna-Maria (DVV)</dc:creator>
  <cp:lastModifiedBy>Jukkola Sanna-Maria (DVV)</cp:lastModifiedBy>
  <cp:revision>23</cp:revision>
  <dcterms:created xsi:type="dcterms:W3CDTF">2023-03-14T13:59:46Z</dcterms:created>
  <dcterms:modified xsi:type="dcterms:W3CDTF">2023-05-31T07:23:27Z</dcterms:modified>
</cp:coreProperties>
</file>