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16" r:id="rId3"/>
    <p:sldMasterId id="2147483744" r:id="rId4"/>
  </p:sldMasterIdLst>
  <p:sldIdLst>
    <p:sldId id="262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1439B7-1638-4211-A07B-966B67D21DDD}" type="datetime1">
              <a:rPr lang="fi-FI" smtClean="0"/>
              <a:t>23.5.2023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&#10;">
            <a:extLst>
              <a:ext uri="{FF2B5EF4-FFF2-40B4-BE49-F238E27FC236}">
                <a16:creationId xmlns:a16="http://schemas.microsoft.com/office/drawing/2014/main" id="{A6073CE3-4005-4710-BA5A-1DF9A3037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294702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7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ACDB55-ABC1-44B7-B6D5-6B6D178C3E7D}" type="datetime1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2213704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D3B2DD7-132D-4166-BD82-CFC741E9E917}" type="datetime1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58656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975-5590-4C96-B82D-6E94A3AC6E25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603476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0295-1111-4D00-B010-00C383A31127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694786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1A-EEBB-435E-AF68-754637121FA8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88908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947F187-5D63-4894-85F9-D1489D186E89}" type="datetime1">
              <a:rPr lang="fi-FI" smtClean="0"/>
              <a:t>23.5.2023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93941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A740278-CAFA-4DB9-BD58-95F566DF7C01}" type="datetime1">
              <a:rPr lang="fi-FI" smtClean="0"/>
              <a:t>23.5.2023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23609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2B326D-07A1-4CB2-98FC-15E10022DC12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69244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183CE0-F123-4BAF-9674-614666D14520}" type="datetime1">
              <a:rPr lang="fi-FI" smtClean="0"/>
              <a:t>23.5.2023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6639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04379E-F966-4959-8372-4D80CA63701F}" type="datetime1">
              <a:rPr lang="fi-FI" smtClean="0"/>
              <a:t>23.5.2023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355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B43C1A-8BA6-42F8-B17A-1B8F6BF9E917}" type="datetime1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3540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74B71B-4C39-45F9-B0FD-D2D68C5B4880}" type="datetime1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64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613C64-8776-4F68-83C1-1E3EBAB77052}" type="datetime1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252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6FBE9C-C914-45EF-97B1-3860BBF6E0F0}" type="datetime1">
              <a:rPr lang="fi-FI" smtClean="0"/>
              <a:t>23.5.2023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5623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C8D74B-362B-4C14-AA72-5DB176CC4355}" type="datetime1">
              <a:rPr lang="fi-FI" smtClean="0"/>
              <a:t>23.5.2023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5570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00D03-2B98-4451-8677-8ACCD6506AA7}" type="datetime1">
              <a:rPr lang="fi-FI" smtClean="0"/>
              <a:t>23.5.2023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316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2B649-9860-43CF-908A-32A2D1D89608}" type="datetime1">
              <a:rPr lang="fi-FI" smtClean="0"/>
              <a:t>23.5.2023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582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8DC882-203F-4254-B4C6-E78B25425CB9}" type="datetime1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552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F7F289-4852-4730-AAF0-4F9F8CF0EDE1}" type="datetime1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43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C4F6-7B38-40C0-B208-0A7262B71F77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949448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A63-95F5-49A4-8161-A2CF0E11B108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50872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2C5C-3A51-4067-BBAE-92218E4217E8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172556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055-C656-4A52-B501-EA760CD771CA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498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6258C8-A385-4863-A5DE-8AEF7C1A8ECA}" type="datetime1">
              <a:rPr lang="fi-FI" smtClean="0"/>
              <a:t>23.5.2023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0515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B4BFE-76D6-4C55-9410-B7968B9E8817}" type="datetime1">
              <a:rPr lang="fi-FI" smtClean="0"/>
              <a:t>23.5.2023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7A2229D5-FCFC-47E3-9A20-2AD1CAE3D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765856" y="2329200"/>
            <a:ext cx="4660289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37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2E7B38-54A3-4794-98E1-3905F4A79B7B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E663F20D-C6ED-478C-97D1-774F1704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5856" y="2327904"/>
            <a:ext cx="466028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14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5CE5A1-02DA-41B2-B4FF-15A7B72B9597}" type="datetime1">
              <a:rPr lang="fi-FI" smtClean="0"/>
              <a:t>23.5.2023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653F3ECC-5F54-43D6-B3FD-D28E12017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556507" y="2880000"/>
            <a:ext cx="5078987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24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E228C2-B776-40F0-890F-A10FD41EE8EF}" type="datetime1">
              <a:rPr lang="fi-FI" smtClean="0"/>
              <a:t>23.5.2023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3AFA998F-66D0-48BD-BE97-FFDB7131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507" y="2880000"/>
            <a:ext cx="5078986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36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1439B7-1638-4211-A07B-966B67D21DDD}" type="datetime1">
              <a:rPr lang="fi-FI" smtClean="0"/>
              <a:t>23.5.2023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979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C4F6-7B38-40C0-B208-0A7262B71F77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3013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AED5-48EF-424E-8435-52FCB3779C17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981471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AED5-48EF-424E-8435-52FCB3779C17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759116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C4A9B5-C14C-452E-815B-A01E3715889A}" type="datetime1">
              <a:rPr lang="fi-FI" smtClean="0"/>
              <a:t>23.5.2023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5814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92F958-0AF2-4290-9A95-4AD6172CAC38}" type="datetime1">
              <a:rPr lang="fi-FI" smtClean="0"/>
              <a:t>23.5.2023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15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D27F-843C-42B1-80C5-EE11FB7CAA17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44743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26969A5-4CBD-4F4F-857F-45071509D3AE}" type="datetime1">
              <a:rPr lang="fi-FI" smtClean="0"/>
              <a:t>23.5.2023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19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5489F-84D4-498B-859A-4A1861BF051B}" type="datetime1">
              <a:rPr lang="fi-FI" smtClean="0"/>
              <a:t>23.5.2023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289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7D667E-E190-4811-9C62-88695749F930}" type="datetime1">
              <a:rPr lang="fi-FI" smtClean="0"/>
              <a:t>23.5.2023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3546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ACDB55-ABC1-44B7-B6D5-6B6D178C3E7D}" type="datetime1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252094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B43C1A-8BA6-42F8-B17A-1B8F6BF9E917}" type="datetime1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027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74B71B-4C39-45F9-B0FD-D2D68C5B4880}" type="datetime1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942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C4A9B5-C14C-452E-815B-A01E3715889A}" type="datetime1">
              <a:rPr lang="fi-FI" smtClean="0"/>
              <a:t>23.5.2023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igi- ja väestötietoviraston tunnus&#10;">
            <a:extLst>
              <a:ext uri="{FF2B5EF4-FFF2-40B4-BE49-F238E27FC236}">
                <a16:creationId xmlns:a16="http://schemas.microsoft.com/office/drawing/2014/main" id="{B0729C71-A417-4DF9-84C9-E597AB681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294702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48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613C64-8776-4F68-83C1-1E3EBAB77052}" type="datetime1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207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6FBE9C-C914-45EF-97B1-3860BBF6E0F0}" type="datetime1">
              <a:rPr lang="fi-FI" smtClean="0"/>
              <a:t>23.5.2023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2408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C8D74B-362B-4C14-AA72-5DB176CC4355}" type="datetime1">
              <a:rPr lang="fi-FI" smtClean="0"/>
              <a:t>23.5.2023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5862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00D03-2B98-4451-8677-8ACCD6506AA7}" type="datetime1">
              <a:rPr lang="fi-FI" smtClean="0"/>
              <a:t>23.5.2023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166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2B649-9860-43CF-908A-32A2D1D89608}" type="datetime1">
              <a:rPr lang="fi-FI" smtClean="0"/>
              <a:t>23.5.2023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115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8DC882-203F-4254-B4C6-E78B25425CB9}" type="datetime1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7706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F7F289-4852-4730-AAF0-4F9F8CF0EDE1}" type="datetime1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462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A63-95F5-49A4-8161-A2CF0E11B108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543541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2C5C-3A51-4067-BBAE-92218E4217E8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3183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055-C656-4A52-B501-EA760CD771CA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0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92F958-0AF2-4290-9A95-4AD6172CAC38}" type="datetime1">
              <a:rPr lang="fi-FI" smtClean="0"/>
              <a:t>23.5.2023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D8A15DDC-4476-42F7-BFD6-210E61437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3903" y="5309376"/>
            <a:ext cx="3404195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623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6258C8-A385-4863-A5DE-8AEF7C1A8ECA}" type="datetime1">
              <a:rPr lang="fi-FI" smtClean="0"/>
              <a:t>23.5.2023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87770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B4BFE-76D6-4C55-9410-B7968B9E8817}" type="datetime1">
              <a:rPr lang="fi-FI" smtClean="0"/>
              <a:t>23.5.2023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66717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2E7B38-54A3-4794-98E1-3905F4A79B7B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2027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5CE5A1-02DA-41B2-B4FF-15A7B72B9597}" type="datetime1">
              <a:rPr lang="fi-FI" smtClean="0"/>
              <a:t>23.5.2023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7187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E228C2-B776-40F0-890F-A10FD41EE8EF}" type="datetime1">
              <a:rPr lang="fi-FI" smtClean="0"/>
              <a:t>23.5.2023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4167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C0AE0B-ED42-4298-84E5-E2D626398E94}" type="datetime1">
              <a:rPr lang="fi-FI" smtClean="0"/>
              <a:t>23.5.2023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9028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D675-82EF-4CED-9F46-B1AEBC2CD4E8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479908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8530-716C-404F-AE48-A4AA0C77314B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2399251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DD361D-BCD2-4363-BF09-396A032DA6CC}" type="datetime1">
              <a:rPr lang="fi-FI" smtClean="0"/>
              <a:t>23.5.2023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9218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BBE7A6-AA23-4780-888E-5D821519551C}" type="datetime1">
              <a:rPr lang="fi-FI" smtClean="0"/>
              <a:t>23.5.2023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4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D27F-843C-42B1-80C5-EE11FB7CAA17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4559124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6AFB-2577-4F30-8136-56F4A8EF6755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8621302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C0AB55-BED1-4676-AE47-8BC76D0C01C7}" type="datetime1">
              <a:rPr lang="fi-FI" smtClean="0"/>
              <a:t>23.5.2023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858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78697B-9BEB-4752-A624-7E60AE6F4E41}" type="datetime1">
              <a:rPr lang="fi-FI" smtClean="0"/>
              <a:t>23.5.2023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86941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080FAD-0F3C-4749-9DB7-F372F73D72E5}" type="datetime1">
              <a:rPr lang="fi-FI" smtClean="0"/>
              <a:t>23.5.2023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84957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3D2537-2F40-449B-833C-06B5806D1C31}" type="datetime1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1463179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6720BA-C8B5-4F36-B197-61525B428D6A}" type="datetime1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19035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32EFC05-46D9-457A-8A4B-584C590AF295}" type="datetime1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39830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F86554-B5D2-4F6D-8A77-375B84025349}" type="datetime1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265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C40270-3105-43C2-9D55-5DA10947DBBB}" type="datetime1">
              <a:rPr lang="fi-FI" smtClean="0"/>
              <a:t>23.5.2023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3214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2AA1A0-AF67-440E-B44E-8568B155BEC3}" type="datetime1">
              <a:rPr lang="fi-FI" smtClean="0"/>
              <a:t>23.5.2023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751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26969A5-4CBD-4F4F-857F-45071509D3AE}" type="datetime1">
              <a:rPr lang="fi-FI" smtClean="0"/>
              <a:t>23.5.2023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1661CFEE-0DE2-411E-9CB1-EF699DC7A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4393902" y="5310000"/>
            <a:ext cx="3404196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554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F7E8C8C-5DE8-4456-A203-5420BB79E824}" type="datetime1">
              <a:rPr lang="fi-FI" smtClean="0"/>
              <a:t>23.5.2023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81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F431AD-63A5-4F4B-AA59-6157ACBD2576}" type="datetime1">
              <a:rPr lang="fi-FI" smtClean="0"/>
              <a:t>23.5.2023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19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EAE38F-820F-4482-B1FA-D5B8731C3EBA}" type="datetime1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70316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3419020-05A3-4CD3-A1CB-770860ED645F}" type="datetime1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50351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C61F-B2FD-46CC-9C60-820A32F2B885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468043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B0C8-A738-4D14-966D-70E0472BB65E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0515287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C004-C54A-4CC0-ADC6-AB6214C2FC45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86458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07A0C-9F6F-4360-975A-F5416BA5CF7D}" type="datetime1">
              <a:rPr lang="fi-FI" smtClean="0"/>
              <a:t>23.5.2023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14865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61CAD7-6A44-420D-81D1-49884CF9A991}" type="datetime1">
              <a:rPr lang="fi-FI" smtClean="0"/>
              <a:t>23.5.2023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43797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83EBC-5CCB-45A1-8B82-823FB0AE5DE7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56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5489F-84D4-498B-859A-4A1861BF051B}" type="datetime1">
              <a:rPr lang="fi-FI" smtClean="0"/>
              <a:t>23.5.2023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1665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C1BBAC-68E4-40BC-B542-BB2A4C902367}" type="datetime1">
              <a:rPr lang="fi-FI" smtClean="0"/>
              <a:t>23.5.2023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7930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E9E3B30-1123-484D-866F-E387826D70E9}" type="datetime1">
              <a:rPr lang="fi-FI" smtClean="0"/>
              <a:t>23.5.2023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02149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5E92AC5-D8E8-401A-AAD5-6686FF13F955}" type="datetime1">
              <a:rPr lang="fi-FI" smtClean="0"/>
              <a:t>23.5.2023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86943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8376-0D5E-4861-B237-5C3E1EE7E2EC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92339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481E-39F3-4D93-B1FB-52CE5B711DE4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709475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BB96DD-A348-4444-910B-2C1DFECF3C52}" type="datetime1">
              <a:rPr lang="fi-FI" smtClean="0"/>
              <a:t>23.5.2023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28613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AA6DD70-419A-4523-8A83-D5B55016CC88}" type="datetime1">
              <a:rPr lang="fi-FI" smtClean="0"/>
              <a:t>23.5.2023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743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9C6D-8B24-445F-B648-35498AFACA57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7760787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600BF-18F4-4FE5-8FC5-7490D5BB6F47}" type="datetime1">
              <a:rPr lang="fi-FI" smtClean="0"/>
              <a:t>23.5.2023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941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601EC3-B2D4-40EF-8379-3A7689A4BA12}" type="datetime1">
              <a:rPr lang="fi-FI" smtClean="0"/>
              <a:t>23.5.2023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984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7D667E-E190-4811-9C62-88695749F930}" type="datetime1">
              <a:rPr lang="fi-FI" smtClean="0"/>
              <a:t>23.5.2023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8324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E97EDE-97C6-4F92-B141-9D1D1E9D59C8}" type="datetime1">
              <a:rPr lang="fi-FI" smtClean="0"/>
              <a:t>23.5.2023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28988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A61DB81-3DB9-4CA7-9330-0B9CEA8F324A}" type="datetime1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3563347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4440F68-15F5-480B-9DE4-7EBB610D316D}" type="datetime1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4084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60E698C-D493-4892-B2EA-9276EC2391AC}" type="datetime1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0066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A64D05-4654-4CA6-B93C-7D8FACA9E66B}" type="datetime1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9859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EB3C44-9F33-4420-B317-BAC711273DBF}" type="datetime1">
              <a:rPr lang="fi-FI" smtClean="0"/>
              <a:t>23.5.2023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1451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BA0A8A-B3FD-4079-8770-E8CC5AB802E6}" type="datetime1">
              <a:rPr lang="fi-FI" smtClean="0"/>
              <a:t>23.5.2023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20254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1AB414-D824-46AE-9E38-FEC27B63AD0D}" type="datetime1">
              <a:rPr lang="fi-FI" smtClean="0"/>
              <a:t>23.5.2023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2873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A5C628-C0A5-40C3-B460-6A49A6DFBB8B}" type="datetime1">
              <a:rPr lang="fi-FI" smtClean="0"/>
              <a:t>23.5.2023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1424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327FF1-3DAE-4AA1-BD03-D42331965355}" type="datetime1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69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5B66-F12E-4BEB-9153-14B55D4E787A}" type="datetime1">
              <a:rPr lang="fi-FI" smtClean="0"/>
              <a:t>23.5.2023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5B66-F12E-4BEB-9153-14B55D4E787A}" type="datetime1">
              <a:rPr lang="fi-FI" smtClean="0"/>
              <a:t>23.5.2023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4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AEA39-ABF7-4501-AAAA-7B6404406B6A}" type="datetime1">
              <a:rPr lang="fi-FI" smtClean="0"/>
              <a:t>23.5.2023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EDAC-0AE3-4DDD-B120-12F57545E7E0}" type="datetime1">
              <a:rPr lang="fi-FI" smtClean="0"/>
              <a:t>23.5.2023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3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lveluhallinta.suomi.fi/fi/tuki/artikkelit/591ac1e314bbb10001966f9c" TargetMode="External"/><Relationship Id="rId7" Type="http://schemas.openxmlformats.org/officeDocument/2006/relationships/hyperlink" Target="https://asiointi.dvv.fi/#!/login" TargetMode="External"/><Relationship Id="rId2" Type="http://schemas.openxmlformats.org/officeDocument/2006/relationships/hyperlink" Target="https://palveluhallinta.suomi.fi/fi/sivut/palveluvayla/esittely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hiekkalaatikko.muutostietopalvelu.cloud.dvv.fi/" TargetMode="External"/><Relationship Id="rId5" Type="http://schemas.openxmlformats.org/officeDocument/2006/relationships/hyperlink" Target="mailto:muutostietopalvelu@dvv.fi" TargetMode="External"/><Relationship Id="rId4" Type="http://schemas.openxmlformats.org/officeDocument/2006/relationships/hyperlink" Target="https://dvv.fi/vtj-muutosrajapin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33ED62-C232-27C2-D313-20816B7651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VTJ-muutosrajapinnan hakeminen ja käyttöönotto</a:t>
            </a:r>
            <a:br>
              <a:rPr lang="fi-FI" dirty="0"/>
            </a:br>
            <a:br>
              <a:rPr lang="fi-FI" dirty="0"/>
            </a:br>
            <a:r>
              <a:rPr lang="fi-FI" sz="4000" dirty="0"/>
              <a:t>Kunnat ja hyvinvointialueet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4E0A5F-1327-7140-4404-6E62BA538F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r>
              <a:rPr lang="fi-FI" sz="2400" dirty="0"/>
              <a:t>Asiantuntijat Sanna-Maria Jukkola ja Hanna Oja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3CAF80-19D3-F1D4-C0A7-8801D516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9B7-1638-4211-A07B-966B67D21DDD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B560D5-A552-ACD7-C2BD-9CBA8C35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36A7CF4-50B6-632D-953E-0D5F943B0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498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8202DC6F-651C-AF90-4FD9-B7DE6F7E4B73}"/>
              </a:ext>
            </a:extLst>
          </p:cNvPr>
          <p:cNvSpPr/>
          <p:nvPr/>
        </p:nvSpPr>
        <p:spPr>
          <a:xfrm>
            <a:off x="7864805" y="745402"/>
            <a:ext cx="4249513" cy="46837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9C587184-3F9E-2585-C54F-0A95AC69B198}"/>
              </a:ext>
            </a:extLst>
          </p:cNvPr>
          <p:cNvSpPr/>
          <p:nvPr/>
        </p:nvSpPr>
        <p:spPr>
          <a:xfrm>
            <a:off x="4486314" y="1003176"/>
            <a:ext cx="3176280" cy="552800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2195F1-1826-90C2-B802-A8ECC750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8" y="184674"/>
            <a:ext cx="10515600" cy="436409"/>
          </a:xfrm>
        </p:spPr>
        <p:txBody>
          <a:bodyPr>
            <a:noAutofit/>
          </a:bodyPr>
          <a:lstStyle/>
          <a:p>
            <a:r>
              <a:rPr lang="fi-FI" sz="3200" dirty="0"/>
              <a:t>VTJ-muutosrajapinnan hakeminen ja käyttöönotto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E69217D1-1FED-11C1-4DBC-33E5336F6ABF}"/>
              </a:ext>
            </a:extLst>
          </p:cNvPr>
          <p:cNvSpPr/>
          <p:nvPr/>
        </p:nvSpPr>
        <p:spPr>
          <a:xfrm>
            <a:off x="77682" y="905870"/>
            <a:ext cx="3906158" cy="59521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57816160-EEB9-5A8D-0010-69075B0C64E4}"/>
              </a:ext>
            </a:extLst>
          </p:cNvPr>
          <p:cNvSpPr/>
          <p:nvPr/>
        </p:nvSpPr>
        <p:spPr>
          <a:xfrm>
            <a:off x="205299" y="1038686"/>
            <a:ext cx="3647610" cy="2086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PALVELUVÄYLÄ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VTJ-muutosrajapintaa käytetään Suomi.fi –Palveluväylän kautta.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Jos kunnalla / hyvinvointialueella ei ole käytössä Palveluväylää, täytä käyttölupahakemus.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BCA98CB9-B63F-3481-E822-301ECB3AFBF4}"/>
              </a:ext>
            </a:extLst>
          </p:cNvPr>
          <p:cNvSpPr/>
          <p:nvPr/>
        </p:nvSpPr>
        <p:spPr>
          <a:xfrm>
            <a:off x="140887" y="3258105"/>
            <a:ext cx="3712024" cy="2561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ALIJÄRJESTELMÄ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 Palveluväylä on kunnossa, rekisteröi/lisää liityntäpalvelimelle alijärjestelmä.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Lähetä sitten alijärjestelmän lupahakemus osoitteeseen muutostietopalvelu@dvv.fi.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DA2DC803-F0AB-1845-7E4F-ECA154401140}"/>
              </a:ext>
            </a:extLst>
          </p:cNvPr>
          <p:cNvSpPr/>
          <p:nvPr/>
        </p:nvSpPr>
        <p:spPr>
          <a:xfrm>
            <a:off x="4603767" y="1175033"/>
            <a:ext cx="2823940" cy="251412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VTJ-MUUTOSRAJAPINTA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Tutustu VTJ-muutosrajapintaan 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H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iekkalaatikko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-sivustolla</a:t>
            </a:r>
          </a:p>
          <a:p>
            <a:pPr marL="285750" marR="0" lvl="0" indent="-28575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Rajapinnan kuvaus</a:t>
            </a:r>
          </a:p>
          <a:p>
            <a:pPr marL="285750" marR="0" lvl="0" indent="-28575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Tietoryhmien kuvaukset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FA5C7907-40D3-47B6-8FFF-CB58BBDDA993}"/>
              </a:ext>
            </a:extLst>
          </p:cNvPr>
          <p:cNvSpPr/>
          <p:nvPr/>
        </p:nvSpPr>
        <p:spPr>
          <a:xfrm>
            <a:off x="8057222" y="905870"/>
            <a:ext cx="3879542" cy="1916478"/>
          </a:xfrm>
          <a:prstGeom prst="roundRect">
            <a:avLst/>
          </a:prstGeom>
          <a:solidFill>
            <a:srgbClr val="E523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VTJ-MUUTOSRAJAPINNAN HAKEMINEN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Täytä hakemus verkkoasioinnissa</a:t>
            </a:r>
          </a:p>
          <a:p>
            <a:pPr marL="285750" marR="0" lvl="0" indent="-28575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Liitä hakemus kuntien / hyvinvointialueiden kattolupaan</a:t>
            </a:r>
          </a:p>
          <a:p>
            <a:pPr marL="285750" marR="0" lvl="0" indent="-28575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0AE56209-A069-3983-810A-8ACB10795042}"/>
              </a:ext>
            </a:extLst>
          </p:cNvPr>
          <p:cNvSpPr/>
          <p:nvPr/>
        </p:nvSpPr>
        <p:spPr>
          <a:xfrm>
            <a:off x="8124175" y="2937607"/>
            <a:ext cx="3812589" cy="1411631"/>
          </a:xfrm>
          <a:prstGeom prst="roundRect">
            <a:avLst/>
          </a:prstGeom>
          <a:solidFill>
            <a:srgbClr val="2FA7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TIETOLUVAN HYVÄKSYMINEN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Saat VTJ-muutosrajapinnan tunnuksen ja salasanan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0A899BE8-1E5C-24A3-8CF7-E18F1ED9BBAB}"/>
              </a:ext>
            </a:extLst>
          </p:cNvPr>
          <p:cNvSpPr/>
          <p:nvPr/>
        </p:nvSpPr>
        <p:spPr>
          <a:xfrm>
            <a:off x="9271612" y="4400203"/>
            <a:ext cx="2569349" cy="936155"/>
          </a:xfrm>
          <a:prstGeom prst="roundRect">
            <a:avLst/>
          </a:prstGeom>
          <a:solidFill>
            <a:srgbClr val="2FA7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Testikäyttö mahdollinen aidolla datalla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FBF05FA2-F76A-B907-D0DB-E84943E43129}"/>
              </a:ext>
            </a:extLst>
          </p:cNvPr>
          <p:cNvSpPr/>
          <p:nvPr/>
        </p:nvSpPr>
        <p:spPr>
          <a:xfrm>
            <a:off x="8208161" y="5848248"/>
            <a:ext cx="3124181" cy="936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TUOTANTOKÄYTTÖ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70BCA441-7425-816F-7862-2BC450D75832}"/>
              </a:ext>
            </a:extLst>
          </p:cNvPr>
          <p:cNvSpPr txBox="1"/>
          <p:nvPr/>
        </p:nvSpPr>
        <p:spPr>
          <a:xfrm>
            <a:off x="140886" y="5872415"/>
            <a:ext cx="3778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Sovi Palveluväylän käyttöönotosta tarkemmin ohjelmistotoimittajasi kanssa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(esim. liityntäpalvelinratkaisu tai välitoimijamalli)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5CA7E91C-4767-27A2-F245-6C656F6231F7}"/>
              </a:ext>
            </a:extLst>
          </p:cNvPr>
          <p:cNvSpPr/>
          <p:nvPr/>
        </p:nvSpPr>
        <p:spPr>
          <a:xfrm>
            <a:off x="4688525" y="3911180"/>
            <a:ext cx="2654423" cy="220897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TUOTTEET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Tutustu kuntien ja hyvinvointialueiden tuotteisiin osoitteessa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www.dvv.fi/vtj-muutosrajapinta</a:t>
            </a:r>
          </a:p>
        </p:txBody>
      </p:sp>
      <p:sp>
        <p:nvSpPr>
          <p:cNvPr id="24" name="Nuoli: Oikea 23">
            <a:extLst>
              <a:ext uri="{FF2B5EF4-FFF2-40B4-BE49-F238E27FC236}">
                <a16:creationId xmlns:a16="http://schemas.microsoft.com/office/drawing/2014/main" id="{34EC4857-198A-4C3B-6224-23479146A942}"/>
              </a:ext>
            </a:extLst>
          </p:cNvPr>
          <p:cNvSpPr/>
          <p:nvPr/>
        </p:nvSpPr>
        <p:spPr>
          <a:xfrm>
            <a:off x="3671891" y="2914759"/>
            <a:ext cx="1034484" cy="90978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Nuoli: Oikea 26">
            <a:extLst>
              <a:ext uri="{FF2B5EF4-FFF2-40B4-BE49-F238E27FC236}">
                <a16:creationId xmlns:a16="http://schemas.microsoft.com/office/drawing/2014/main" id="{75145896-1C6F-8261-1415-D6AA0ACFDC01}"/>
              </a:ext>
            </a:extLst>
          </p:cNvPr>
          <p:cNvSpPr/>
          <p:nvPr/>
        </p:nvSpPr>
        <p:spPr>
          <a:xfrm>
            <a:off x="7174842" y="935386"/>
            <a:ext cx="1034484" cy="909783"/>
          </a:xfrm>
          <a:prstGeom prst="rightArrow">
            <a:avLst/>
          </a:prstGeom>
          <a:solidFill>
            <a:srgbClr val="50C4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Nuoli: Alas 27">
            <a:extLst>
              <a:ext uri="{FF2B5EF4-FFF2-40B4-BE49-F238E27FC236}">
                <a16:creationId xmlns:a16="http://schemas.microsoft.com/office/drawing/2014/main" id="{641DB951-7A30-3F8C-8100-450F9BF685C1}"/>
              </a:ext>
            </a:extLst>
          </p:cNvPr>
          <p:cNvSpPr/>
          <p:nvPr/>
        </p:nvSpPr>
        <p:spPr>
          <a:xfrm>
            <a:off x="8472718" y="5118361"/>
            <a:ext cx="798894" cy="85078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0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FC05F3A-A852-233D-63E2-556D8C6F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3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A9F81B57-6ECC-135B-6AFB-9E2630A3E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63" y="310472"/>
            <a:ext cx="10741981" cy="536371"/>
          </a:xfrm>
        </p:spPr>
        <p:txBody>
          <a:bodyPr>
            <a:noAutofit/>
          </a:bodyPr>
          <a:lstStyle/>
          <a:p>
            <a:r>
              <a:rPr lang="fi-FI" sz="2400" dirty="0"/>
              <a:t>Kunnan/hyvinvointialueen ja ohjelmistotoimittajan roolijako käyttöönoton eri vaiheissa</a:t>
            </a:r>
          </a:p>
        </p:txBody>
      </p:sp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C957E9DC-8A48-AD25-5206-8D4D58B9C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031680"/>
              </p:ext>
            </p:extLst>
          </p:nvPr>
        </p:nvGraphicFramePr>
        <p:xfrm>
          <a:off x="337363" y="932835"/>
          <a:ext cx="11026055" cy="561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0358">
                  <a:extLst>
                    <a:ext uri="{9D8B030D-6E8A-4147-A177-3AD203B41FA5}">
                      <a16:colId xmlns:a16="http://schemas.microsoft.com/office/drawing/2014/main" val="229647585"/>
                    </a:ext>
                  </a:extLst>
                </a:gridCol>
                <a:gridCol w="2059175">
                  <a:extLst>
                    <a:ext uri="{9D8B030D-6E8A-4147-A177-3AD203B41FA5}">
                      <a16:colId xmlns:a16="http://schemas.microsoft.com/office/drawing/2014/main" val="3248235565"/>
                    </a:ext>
                  </a:extLst>
                </a:gridCol>
                <a:gridCol w="2400910">
                  <a:extLst>
                    <a:ext uri="{9D8B030D-6E8A-4147-A177-3AD203B41FA5}">
                      <a16:colId xmlns:a16="http://schemas.microsoft.com/office/drawing/2014/main" val="24606147"/>
                    </a:ext>
                  </a:extLst>
                </a:gridCol>
                <a:gridCol w="3665612">
                  <a:extLst>
                    <a:ext uri="{9D8B030D-6E8A-4147-A177-3AD203B41FA5}">
                      <a16:colId xmlns:a16="http://schemas.microsoft.com/office/drawing/2014/main" val="3535617341"/>
                    </a:ext>
                  </a:extLst>
                </a:gridCol>
              </a:tblGrid>
              <a:tr h="574463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TEHTÄVÄ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ROOLIJAKO</a:t>
                      </a:r>
                    </a:p>
                    <a:p>
                      <a:pPr algn="l"/>
                      <a:endParaRPr lang="fi-FI" sz="1400" dirty="0"/>
                    </a:p>
                    <a:p>
                      <a:pPr algn="l"/>
                      <a:r>
                        <a:rPr lang="fi-FI" sz="1400" dirty="0"/>
                        <a:t>Kunta/hyvinvointialue (=rekisterinpitäjä)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1400" dirty="0"/>
                    </a:p>
                    <a:p>
                      <a:pPr algn="l"/>
                      <a:endParaRPr lang="fi-FI" sz="1400" dirty="0"/>
                    </a:p>
                    <a:p>
                      <a:pPr algn="l"/>
                      <a:r>
                        <a:rPr lang="fi-FI" sz="1400" dirty="0"/>
                        <a:t>Ohjelmistotoimittaja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MISSÄ TAPAHTUU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541020"/>
                  </a:ext>
                </a:extLst>
              </a:tr>
              <a:tr h="352692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Palveluväylän käyttölupahakemus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 / välitoimijamalli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2"/>
                        </a:rPr>
                        <a:t>Suomi.fi -Palveluhallinta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3054244"/>
                  </a:ext>
                </a:extLst>
              </a:tr>
              <a:tr h="359340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Alijärjestelmän rekisteröinti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3"/>
                        </a:rPr>
                        <a:t>Suomi.fi -Palveluhallinta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933371"/>
                  </a:ext>
                </a:extLst>
              </a:tr>
              <a:tr h="526994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Alijärjestelmän </a:t>
                      </a:r>
                      <a:r>
                        <a:rPr lang="fi-FI" sz="1200" dirty="0" err="1"/>
                        <a:t>luvittaminen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Alijärjestelmän lupahakemus </a:t>
                      </a:r>
                      <a:r>
                        <a:rPr lang="fi-FI" sz="1200" dirty="0">
                          <a:hlinkClick r:id="rId4"/>
                        </a:rPr>
                        <a:t>VTJ-muutosrajapinnan verkkosivulla</a:t>
                      </a:r>
                      <a:r>
                        <a:rPr lang="fi-FI" sz="1200" dirty="0"/>
                        <a:t>, lähetetään täytettynä: </a:t>
                      </a:r>
                      <a:r>
                        <a:rPr lang="fi-FI" sz="1200" dirty="0">
                          <a:hlinkClick r:id="rId5"/>
                        </a:rPr>
                        <a:t>muutostietopalvelu@dvv.fi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680979"/>
                  </a:ext>
                </a:extLst>
              </a:tr>
              <a:tr h="502401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Testausrajapinta / hiekkalaatikko (rajapinnan ja tietoryhmien kuvaukset)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6"/>
                        </a:rPr>
                        <a:t>Hiekkalaatikko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8067139"/>
                  </a:ext>
                </a:extLst>
              </a:tr>
              <a:tr h="484069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Tuotteisiin tutustuminen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Tuotekuvaukset löytyvät </a:t>
                      </a:r>
                      <a:r>
                        <a:rPr lang="fi-FI" sz="1200" dirty="0">
                          <a:hlinkClick r:id="rId4"/>
                        </a:rPr>
                        <a:t>VTJ-muutosrajapinnan verkkosivulta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8162647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Tuotteen valinta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844523"/>
                  </a:ext>
                </a:extLst>
              </a:tr>
              <a:tr h="479141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Kuntien / hyvinvointialueiden kattolupaan tutustuminen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Kattolupa nähtävissä  </a:t>
                      </a:r>
                      <a:r>
                        <a:rPr lang="fi-FI" sz="1200" dirty="0">
                          <a:hlinkClick r:id="rId4"/>
                        </a:rPr>
                        <a:t>VTJ-muutosrajapinnan verkkosivulla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74947"/>
                  </a:ext>
                </a:extLst>
              </a:tr>
              <a:tr h="370080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Tietoluvan hakeminen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7"/>
                        </a:rPr>
                        <a:t>Verkkoasiointi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973185"/>
                  </a:ext>
                </a:extLst>
              </a:tr>
              <a:tr h="479141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Tunnus ja salasana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(rekisterinpitäjän luvalla voidaan toimittaa ohjelmistotoimittajalle)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Muutostietopalvelu toimittaa sähköpostitse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857459"/>
                  </a:ext>
                </a:extLst>
              </a:tr>
              <a:tr h="670797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Tietojen nouto VTJ-muutosrajapinnasta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(ohjelmistotoimittaja voi noutaa tietoja rekisterinpitäjän käsittelijänä)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493974"/>
                  </a:ext>
                </a:extLst>
              </a:tr>
            </a:tbl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18BA740B-E810-CA86-61D4-A8633AA4DD59}"/>
              </a:ext>
            </a:extLst>
          </p:cNvPr>
          <p:cNvSpPr txBox="1"/>
          <p:nvPr/>
        </p:nvSpPr>
        <p:spPr>
          <a:xfrm>
            <a:off x="269572" y="6498590"/>
            <a:ext cx="102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000" dirty="0">
                <a:solidFill>
                  <a:schemeClr val="accent6">
                    <a:lumMod val="75000"/>
                  </a:schemeClr>
                </a:solidFill>
              </a:rPr>
              <a:t>Kaikki hakemiseen liittyvät lomakkeet ja linkit löydät 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VTJ-muutosrajapinnan verkkosivuilta</a:t>
            </a:r>
            <a:endParaRPr lang="fi-FI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37291"/>
      </p:ext>
    </p:extLst>
  </p:cSld>
  <p:clrMapOvr>
    <a:masterClrMapping/>
  </p:clrMapOvr>
</p:sld>
</file>

<file path=ppt/theme/theme1.xml><?xml version="1.0" encoding="utf-8"?>
<a:theme xmlns:a="http://schemas.openxmlformats.org/drawingml/2006/main" name="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EN esitysmalli.potx" id="{48EE84FA-CD74-4F47-80DC-1E03E57AED3F}" vid="{E1240058-3267-422A-AA50-0299EACA6B07}"/>
    </a:ext>
  </a:extLst>
</a:theme>
</file>

<file path=ppt/theme/theme2.xml><?xml version="1.0" encoding="utf-8"?>
<a:theme xmlns:a="http://schemas.openxmlformats.org/drawingml/2006/main" name="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FI" id="{ECBDB3BC-A498-439C-B5F6-1240BF05B51F}" vid="{DC54393C-1D62-40C0-8303-4685115CACD9}"/>
    </a:ext>
  </a:extLst>
</a:theme>
</file>

<file path=ppt/theme/theme3.xml><?xml version="1.0" encoding="utf-8"?>
<a:theme xmlns:a="http://schemas.openxmlformats.org/drawingml/2006/main" name="punain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E48C570F-747B-4666-93FB-D601FF4DF62D}" vid="{56287921-3E63-44ED-B3CF-71576A99E275}"/>
    </a:ext>
  </a:extLst>
</a:theme>
</file>

<file path=ppt/theme/theme4.xml><?xml version="1.0" encoding="utf-8"?>
<a:theme xmlns:a="http://schemas.openxmlformats.org/drawingml/2006/main" name="1_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E48C570F-747B-4666-93FB-D601FF4DF62D}" vid="{3FFFCE32-F4AF-4AE4-93C0-2988B3B4BF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261</Words>
  <Application>Microsoft Office PowerPoint</Application>
  <PresentationFormat>Laajakuva</PresentationFormat>
  <Paragraphs>99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3</vt:i4>
      </vt:variant>
    </vt:vector>
  </HeadingPairs>
  <TitlesOfParts>
    <vt:vector size="11" baseType="lpstr">
      <vt:lpstr>Arial</vt:lpstr>
      <vt:lpstr>Courier New</vt:lpstr>
      <vt:lpstr>Microsoft Sans Serif</vt:lpstr>
      <vt:lpstr>Wingdings</vt:lpstr>
      <vt:lpstr>vihreä</vt:lpstr>
      <vt:lpstr>DVV FI</vt:lpstr>
      <vt:lpstr>punainen</vt:lpstr>
      <vt:lpstr>1_vihreä</vt:lpstr>
      <vt:lpstr>VTJ-muutosrajapinnan hakeminen ja käyttöönotto  Kunnat ja hyvinvointialueet</vt:lpstr>
      <vt:lpstr>VTJ-muutosrajapinnan hakeminen ja käyttöönotto</vt:lpstr>
      <vt:lpstr>Kunnan/hyvinvointialueen ja ohjelmistotoimittajan roolijako käyttöönoton eri vaiheissa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VTJ-muutosrajapinnan hakeminen ja käyttöönotto</dc:title>
  <dc:creator>Jukkola Sanna-Maria (DVV)</dc:creator>
  <cp:lastModifiedBy>Jukkola Sanna-Maria (DVV)</cp:lastModifiedBy>
  <cp:revision>60</cp:revision>
  <dcterms:created xsi:type="dcterms:W3CDTF">2023-03-14T14:01:40Z</dcterms:created>
  <dcterms:modified xsi:type="dcterms:W3CDTF">2023-05-23T08:42:49Z</dcterms:modified>
</cp:coreProperties>
</file>