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</p:sldMasterIdLst>
  <p:sldIdLst>
    <p:sldId id="262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FF"/>
    <a:srgbClr val="B66DFF"/>
    <a:srgbClr val="CACED0"/>
    <a:srgbClr val="63C6D3"/>
    <a:srgbClr val="55C0CF"/>
    <a:srgbClr val="35ADBD"/>
    <a:srgbClr val="6B00D6"/>
    <a:srgbClr val="E8D1FF"/>
    <a:srgbClr val="00000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370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6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6034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786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890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94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360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924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63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5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54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4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5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6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57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31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5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4944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5087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5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4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51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97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01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47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1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474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9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54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0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7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4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20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40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62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16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77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46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54354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18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2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777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671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0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8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02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47990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92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18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591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2130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694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317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90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83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65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21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5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5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1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031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35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46804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528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4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86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379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16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79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214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694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233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70947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1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4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76078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8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32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898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334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408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006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8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5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025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42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fi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fi/sivut/palveluvayla/esittel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vtj-muutosrajapin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3ED62-C232-27C2-D313-20816B765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VTJ-muutosrajapinnan hakeminen </a:t>
            </a:r>
            <a:r>
              <a:rPr lang="fi-FI"/>
              <a:t>ja käyttöönotto</a:t>
            </a:r>
            <a:br>
              <a:rPr lang="fi-FI" dirty="0"/>
            </a:br>
            <a:br>
              <a:rPr lang="fi-FI" dirty="0"/>
            </a:br>
            <a:r>
              <a:rPr lang="fi-FI" sz="4000" dirty="0"/>
              <a:t>Kunnat ja hyvinvointialueet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4E0A5F-1327-7140-4404-6E62BA538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fi-FI" sz="2400" dirty="0"/>
              <a:t>Asiantuntijat Sanna-Maria Jukkola ja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CAF80-19D3-F1D4-C0A7-8801D516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B560D5-A552-ACD7-C2BD-9CBA8C3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6A7CF4-50B6-632D-953E-0D5F943B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8104074" y="745402"/>
            <a:ext cx="3947039" cy="39281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851433" y="932366"/>
            <a:ext cx="3156038" cy="45693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8" y="184674"/>
            <a:ext cx="10515600" cy="436409"/>
          </a:xfrm>
        </p:spPr>
        <p:txBody>
          <a:bodyPr>
            <a:noAutofit/>
          </a:bodyPr>
          <a:lstStyle/>
          <a:p>
            <a:r>
              <a:rPr lang="fi-FI" sz="3200" dirty="0"/>
              <a:t>VTJ-muutosrajapinnan hakeminen ja käyttöönotto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50036" y="891650"/>
            <a:ext cx="4687048" cy="56954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140888" y="1095926"/>
            <a:ext cx="4490379" cy="2053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PALVELUVÄYLÄ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VTJ-muutosrajapintaa käytetään Suomi.fi –Palveluväylän kautta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Kunta/hyvinvointialue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perustaa liityntäpalvelimen tai hankkii sen ICT-toimittajalta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168131" y="3277269"/>
            <a:ext cx="4435892" cy="408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964834" y="1225713"/>
            <a:ext cx="2916253" cy="39436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</a:t>
            </a:r>
            <a:endParaRPr lang="fi-FI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914377"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Kunta/hyvinvointialue tutustuu tuotekuvauksiin ja hakemusohjeisiin VTJ-muutosrajapinnan verkkosivulla</a:t>
            </a:r>
          </a:p>
          <a:p>
            <a:pPr algn="ctr" defTabSz="914377"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Kunta/hyvinvointialue ja/tai ICT-toimittaja t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palvelua ja tutustuu tietoryhmiin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hiekkalaatiko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ssa</a:t>
            </a: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297280" y="905870"/>
            <a:ext cx="3639484" cy="1907417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VTJ-MUUTOSRAJAPINNAN HAKEMINEN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Kunta/hyvinvointialue hakee tietolupaa verkkoasioinnissa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H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akemus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liitetään kuntien / hyvinvointialueiden kattolupaan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297280" y="2937607"/>
            <a:ext cx="3639484" cy="1547967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TIETOLUVAN HYVÄKSYMINEN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DVV toimittaa VTJ-muutosrajapinnan tunnuksen ja salasanan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297280" y="5093050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TUOTANTOKÄYTTÖ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4203650" y="932366"/>
            <a:ext cx="1034484" cy="9097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586832" y="1214158"/>
            <a:ext cx="1034484" cy="909783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802521" y="4310367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FED2D0F-CD4C-0E37-FDC0-99E43EB999FD}"/>
              </a:ext>
            </a:extLst>
          </p:cNvPr>
          <p:cNvSpPr/>
          <p:nvPr/>
        </p:nvSpPr>
        <p:spPr>
          <a:xfrm>
            <a:off x="100467" y="3708939"/>
            <a:ext cx="2037685" cy="26504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TESTIYMPÄRISTÖ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Testi-alijärjestelmän lisääminen liityntäpalvelimelle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Testi-alijärjestelmän käyttöluvan hakeminen</a:t>
            </a:r>
            <a:endParaRPr lang="fi-FI" sz="2200" dirty="0"/>
          </a:p>
          <a:p>
            <a:pPr algn="ctr"/>
            <a:endParaRPr lang="fi-FI" sz="2200" dirty="0" err="1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CCEFB9F7-304C-5B4F-2B01-34161CEC53C6}"/>
              </a:ext>
            </a:extLst>
          </p:cNvPr>
          <p:cNvSpPr/>
          <p:nvPr/>
        </p:nvSpPr>
        <p:spPr>
          <a:xfrm>
            <a:off x="2188583" y="3708940"/>
            <a:ext cx="2536466" cy="26504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TUOTANTOYMPÄRISTÖ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Alijärjestelmän lisääminen liityntäpalvelimelle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Alijärjestelmän käyttöluvan hakeminen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1" y="-15981"/>
            <a:ext cx="10741981" cy="536371"/>
          </a:xfrm>
        </p:spPr>
        <p:txBody>
          <a:bodyPr>
            <a:noAutofit/>
          </a:bodyPr>
          <a:lstStyle/>
          <a:p>
            <a:r>
              <a:rPr lang="fi-FI" sz="2000" dirty="0"/>
              <a:t>Kunnan/hyvinvointialueen ja ICT-toimittajan roolijako käyttöönotossa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69628"/>
              </p:ext>
            </p:extLst>
          </p:nvPr>
        </p:nvGraphicFramePr>
        <p:xfrm>
          <a:off x="143737" y="445222"/>
          <a:ext cx="11026055" cy="639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8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059175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400910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3665612">
                  <a:extLst>
                    <a:ext uri="{9D8B030D-6E8A-4147-A177-3AD203B41FA5}">
                      <a16:colId xmlns:a16="http://schemas.microsoft.com/office/drawing/2014/main" val="3535617341"/>
                    </a:ext>
                  </a:extLst>
                </a:gridCol>
              </a:tblGrid>
              <a:tr h="574463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TEHTÄVÄ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ROOLIJAKO</a:t>
                      </a:r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Kunta/hyvinvointialue (=rekisterinpitäjä)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ICT-toimittaja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MISSÄ TAPAHTUU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5269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1. Palveluväylän käyttölupahakemus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2. Alijärjestelmän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lisäys/rekisteröinti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526994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3. Alijärjestelmän </a:t>
                      </a:r>
                      <a:r>
                        <a:rPr lang="fi-FI" sz="1200" strike="noStrike" dirty="0">
                          <a:solidFill>
                            <a:schemeClr val="tx1"/>
                          </a:solidFill>
                        </a:rPr>
                        <a:t>käyttölupahakemus</a:t>
                      </a:r>
                      <a:endParaRPr lang="fi-FI" sz="12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hoitaa välitoimijana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käyttöl</a:t>
                      </a:r>
                      <a:r>
                        <a:rPr lang="fi-FI" sz="1200" dirty="0"/>
                        <a:t>upahakemus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r>
                        <a:rPr lang="fi-FI" sz="1200" dirty="0"/>
                        <a:t>, lähetetään täytettynä: </a:t>
                      </a:r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50240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4. Testausrajapinta / hiekkalaatikko (rajapinnan ja tietoryhmien kuvaukset, palvelun testaaminen)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49031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5. Tuotteisiin tutustuminen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D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Tuotekuvaukset löytyvät </a:t>
                      </a:r>
                      <a:r>
                        <a:rPr lang="fi-FI" sz="1200" dirty="0">
                          <a:hlinkClick r:id="rId4"/>
                        </a:rPr>
                        <a:t>VTJ-muutosrajapinnan verkkosivulta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6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6. Tuotteen valinta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B66D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6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44523"/>
                  </a:ext>
                </a:extLst>
              </a:tr>
              <a:tr h="47914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7. Kuntien / hyvinvointialueiden kattolupaan tutustuminen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Kattolupa nähtävissä 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4947"/>
                  </a:ext>
                </a:extLst>
              </a:tr>
              <a:tr h="37008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8. Tietoluvan hakeminen (ks. ensin hakemusohjeet </a:t>
                      </a:r>
                      <a:r>
                        <a:rPr lang="fi-FI" sz="1200" dirty="0">
                          <a:hlinkClick r:id="rId4"/>
                        </a:rPr>
                        <a:t>VTJ-muutosrajapinnan verkkosivulta</a:t>
                      </a:r>
                      <a:r>
                        <a:rPr lang="fi-FI" sz="12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7"/>
                        </a:rPr>
                        <a:t>Verkkoasiointi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47914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9. Tunnus ja salasana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Rekisterinpitäjän luvalla voidaan toimittaa ICT-toimittajan yhteyshenkilölle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Digi- ja väestötietovirasto toimittaa sähköpostitse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57459"/>
                  </a:ext>
                </a:extLst>
              </a:tr>
              <a:tr h="670797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10. Tietojen nouto VTJ-muutosrajapinnasta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ICT-toimittaja voi noutaa tietoja rekisterinpitäjän käsittelijänä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93974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336684" y="6545313"/>
            <a:ext cx="102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Kaikki hakemiseen liittyvät lomakkeet ja linkit löydät 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VTJ-muutosrajapinnan verkkosivuilta</a:t>
            </a:r>
            <a:endParaRPr lang="fi-F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273</Words>
  <Application>Microsoft Office PowerPoint</Application>
  <PresentationFormat>Laajakuva</PresentationFormat>
  <Paragraphs>98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VTJ-muutosrajapinnan hakeminen ja käyttöönotto  Kunnat ja hyvinvointialueet</vt:lpstr>
      <vt:lpstr>VTJ-muutosrajapinnan hakeminen ja käyttöönotto</vt:lpstr>
      <vt:lpstr>Kunnan/hyvinvointialueen ja ICT-toimittajan roolijako käyttöönotossa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82</cp:revision>
  <dcterms:created xsi:type="dcterms:W3CDTF">2023-03-14T14:01:40Z</dcterms:created>
  <dcterms:modified xsi:type="dcterms:W3CDTF">2024-03-22T13:03:43Z</dcterms:modified>
</cp:coreProperties>
</file>