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3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8" r:id="rId2"/>
    <p:sldMasterId id="2147483716" r:id="rId3"/>
    <p:sldMasterId id="2147483744" r:id="rId4"/>
  </p:sldMasterIdLst>
  <p:sldIdLst>
    <p:sldId id="263" r:id="rId5"/>
    <p:sldId id="260" r:id="rId6"/>
    <p:sldId id="262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3FF"/>
    <a:srgbClr val="63C6D3"/>
    <a:srgbClr val="B66DE1"/>
    <a:srgbClr val="9FA0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4" autoAdjust="0"/>
    <p:restoredTop sz="94660"/>
  </p:normalViewPr>
  <p:slideViewPr>
    <p:cSldViewPr snapToGrid="0">
      <p:cViewPr varScale="1">
        <p:scale>
          <a:sx n="91" d="100"/>
          <a:sy n="91" d="100"/>
        </p:scale>
        <p:origin x="16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A1439B7-1638-4211-A07B-966B67D21DDD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Kuva 12" descr="Digi- ja väestötietoviraston tunnus&#10;">
            <a:extLst>
              <a:ext uri="{FF2B5EF4-FFF2-40B4-BE49-F238E27FC236}">
                <a16:creationId xmlns:a16="http://schemas.microsoft.com/office/drawing/2014/main" id="{A6073CE3-4005-4710-BA5A-1DF9A30370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66800" y="5223600"/>
            <a:ext cx="3294702" cy="12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310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8ACDB55-ABC1-44B7-B6D5-6B6D178C3E7D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75082068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D3B2DD7-132D-4166-BD82-CFC741E9E917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47309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975-5590-4C96-B82D-6E94A3AC6E25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771823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0295-1111-4D00-B010-00C383A31127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33553193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DF1A-EEBB-435E-AF68-754637121FA8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750279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947F187-5D63-4894-85F9-D1489D186E89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580081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771421" y="2328672"/>
            <a:ext cx="6649152" cy="921794"/>
          </a:xfrm>
          <a:prstGeom prst="rect">
            <a:avLst/>
          </a:prstGeom>
        </p:spPr>
      </p:pic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A740278-CAFA-4DB9-BD58-95F566DF7C01}" type="datetime1">
              <a:rPr lang="fi-FI" smtClean="0"/>
              <a:t>22.3.2024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632260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pic>
        <p:nvPicPr>
          <p:cNvPr id="8" name="Kuva 7" descr="Digi- ja väestötietoviraston tunnus">
            <a:extLst>
              <a:ext uri="{FF2B5EF4-FFF2-40B4-BE49-F238E27FC236}">
                <a16:creationId xmlns:a16="http://schemas.microsoft.com/office/drawing/2014/main" id="{CBB20E0A-0CCD-46B1-8EB6-1942AD1A3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71426" y="2328672"/>
            <a:ext cx="6649148" cy="92179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72B326D-07A1-4CB2-98FC-15E10022DC12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368149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ltGray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ltGray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183CE0-F123-4BAF-9674-614666D14520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455844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05042997-B44A-4E29-AFED-06FB9D743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F04379E-F966-4959-8372-4D80CA63701F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2412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CB43C1A-8BA6-42F8-B17A-1B8F6BF9E917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4511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E74B71B-4C39-45F9-B0FD-D2D68C5B4880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02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2613C64-8776-4F68-83C1-1E3EBAB77052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0194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16FBE9C-C914-45EF-97B1-3860BBF6E0F0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6237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AC8D74B-362B-4C14-AA72-5DB176CC4355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0022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7900D03-2B98-4451-8677-8ACCD6506AA7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5191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9C2B649-9860-43CF-908A-32A2D1D89608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0432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E8DC882-203F-4254-B4C6-E78B25425CB9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0876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8F7F289-4852-4730-AAF0-4F9F8CF0EDE1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9762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C4F6-7B38-40C0-B208-0A7262B71F77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9339404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5A63-95F5-49A4-8161-A2CF0E11B108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7815798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72C5C-3A51-4067-BBAE-92218E4217E8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9397908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5055-C656-4A52-B501-EA760CD771CA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46935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B6258C8-A385-4863-A5DE-8AEF7C1A8ECA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14171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8AB4BFE-76D6-4C55-9410-B7968B9E8817}" type="datetime1">
              <a:rPr lang="fi-FI" smtClean="0"/>
              <a:t>22.3.2024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7A2229D5-FCFC-47E3-9A20-2AD1CAE3D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3765856" y="2329200"/>
            <a:ext cx="4660289" cy="9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450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2E7B38-54A3-4794-98E1-3905F4A79B7B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E663F20D-C6ED-478C-97D1-774F17047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65856" y="2327904"/>
            <a:ext cx="4660288" cy="9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619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ltGray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ltGray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75CE5A1-02DA-41B2-B4FF-15A7B72B9597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653F3ECC-5F54-43D6-B3FD-D28E12017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3556507" y="2880000"/>
            <a:ext cx="5078987" cy="10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7451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DE228C2-B776-40F0-890F-A10FD41EE8EF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3AFA998F-66D0-48BD-BE97-FFDB71313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6507" y="2880000"/>
            <a:ext cx="5078986" cy="10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7015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BACF3387-9082-4943-9AF5-7388D9A3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65969" y="5224614"/>
            <a:ext cx="2787211" cy="1278482"/>
          </a:xfrm>
          <a:prstGeom prst="rect">
            <a:avLst/>
          </a:prstGeom>
        </p:spPr>
      </p:pic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A1439B7-1638-4211-A07B-966B67D21DDD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53462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C4F6-7B38-40C0-B208-0A7262B71F77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167668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AED5-48EF-424E-8435-52FCB3779C17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3053554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AED5-48EF-424E-8435-52FCB3779C17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5994313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1AAE8461-27C3-48BB-884E-254EC69565A4}"/>
              </a:ext>
            </a:extLst>
          </p:cNvPr>
          <p:cNvGrpSpPr/>
          <p:nvPr/>
        </p:nvGrpSpPr>
        <p:grpSpPr bwMode="hidden">
          <a:xfrm>
            <a:off x="-3349" y="4984860"/>
            <a:ext cx="6099349" cy="1901629"/>
            <a:chOff x="6092650" y="4984860"/>
            <a:chExt cx="6099349" cy="1901629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DDD24831-56B3-4858-8245-BDBC00D34678}"/>
                </a:ext>
              </a:extLst>
            </p:cNvPr>
            <p:cNvSpPr/>
            <p:nvPr/>
          </p:nvSpPr>
          <p:spPr bwMode="hidden">
            <a:xfrm>
              <a:off x="6092650" y="4984860"/>
              <a:ext cx="6099349" cy="1901629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3980747E-B0CF-43D8-8074-5A74416AE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hidden">
            <a:xfrm>
              <a:off x="7773544" y="5224614"/>
              <a:ext cx="2787211" cy="1278482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A69693A0-DB37-4870-BE10-D8B37247F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677545" y="5224614"/>
            <a:ext cx="2787211" cy="1278482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0C4A9B5-C14C-452E-815B-A01E3715889A}" type="datetime1">
              <a:rPr lang="fi-FI" smtClean="0"/>
              <a:t>22.3.2024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85319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B92F958-0AF2-4290-9A95-4AD6172CAC38}" type="datetime1">
              <a:rPr lang="fi-FI" smtClean="0"/>
              <a:t>22.3.2024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AE1B0A49-214F-46E7-B3A9-211103547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66268" y="5308892"/>
            <a:ext cx="4859464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585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FD27F-843C-42B1-80C5-EE11FB7CAA17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7216154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26969A5-4CBD-4F4F-857F-45071509D3AE}" type="datetime1">
              <a:rPr lang="fi-FI" smtClean="0"/>
              <a:t>22.3.2024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F17563C3-911C-480B-BA3B-982F8BB12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6267" y="5308892"/>
            <a:ext cx="4859467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645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C5489F-84D4-498B-859A-4A1861BF051B}" type="datetime1">
              <a:rPr lang="fi-FI" smtClean="0"/>
              <a:t>22.3.2024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7315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7D667E-E190-4811-9C62-88695749F930}" type="datetime1">
              <a:rPr lang="fi-FI" smtClean="0"/>
              <a:t>22.3.2024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41204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8ACDB55-ABC1-44B7-B6D5-6B6D178C3E7D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099913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CB43C1A-8BA6-42F8-B17A-1B8F6BF9E917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65376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E74B71B-4C39-45F9-B0FD-D2D68C5B4880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0035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DDD24831-56B3-4858-8245-BDBC00D34678}"/>
              </a:ext>
            </a:extLst>
          </p:cNvPr>
          <p:cNvSpPr/>
          <p:nvPr/>
        </p:nvSpPr>
        <p:spPr bwMode="hidden">
          <a:xfrm>
            <a:off x="-3349" y="4984860"/>
            <a:ext cx="6099349" cy="1901629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0C4A9B5-C14C-452E-815B-A01E3715889A}" type="datetime1">
              <a:rPr lang="fi-FI" smtClean="0"/>
              <a:t>22.3.2024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5" name="Kuva 14" descr="Digi- ja väestötietoviraston tunnus&#10;">
            <a:extLst>
              <a:ext uri="{FF2B5EF4-FFF2-40B4-BE49-F238E27FC236}">
                <a16:creationId xmlns:a16="http://schemas.microsoft.com/office/drawing/2014/main" id="{B0729C71-A417-4DF9-84C9-E597AB681F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invGray">
          <a:xfrm>
            <a:off x="1666800" y="5223600"/>
            <a:ext cx="3294702" cy="12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297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2613C64-8776-4F68-83C1-1E3EBAB77052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61952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16FBE9C-C914-45EF-97B1-3860BBF6E0F0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15003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AC8D74B-362B-4C14-AA72-5DB176CC4355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05301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7900D03-2B98-4451-8677-8ACCD6506AA7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3343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003479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9C2B649-9860-43CF-908A-32A2D1D89608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4308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E8DC882-203F-4254-B4C6-E78B25425CB9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55033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8F7F289-4852-4730-AAF0-4F9F8CF0EDE1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69356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5A63-95F5-49A4-8161-A2CF0E11B108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6505074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72C5C-3A51-4067-BBAE-92218E4217E8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3712921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5055-C656-4A52-B501-EA760CD771CA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834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B92F958-0AF2-4290-9A95-4AD6172CAC38}" type="datetime1">
              <a:rPr lang="fi-FI" smtClean="0"/>
              <a:t>22.3.2024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D8A15DDC-4476-42F7-BFD6-210E61437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93903" y="5309376"/>
            <a:ext cx="3404195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1286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B6258C8-A385-4863-A5DE-8AEF7C1A8ECA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10575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771421" y="2328672"/>
            <a:ext cx="6649152" cy="921794"/>
          </a:xfrm>
          <a:prstGeom prst="rect">
            <a:avLst/>
          </a:prstGeom>
        </p:spPr>
      </p:pic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8AB4BFE-76D6-4C55-9410-B7968B9E8817}" type="datetime1">
              <a:rPr lang="fi-FI" smtClean="0"/>
              <a:t>22.3.2024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62354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pic>
        <p:nvPicPr>
          <p:cNvPr id="8" name="Kuva 7" descr="Digi- ja väestötietoviraston tunnus">
            <a:extLst>
              <a:ext uri="{FF2B5EF4-FFF2-40B4-BE49-F238E27FC236}">
                <a16:creationId xmlns:a16="http://schemas.microsoft.com/office/drawing/2014/main" id="{CBB20E0A-0CCD-46B1-8EB6-1942AD1A3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71426" y="2328672"/>
            <a:ext cx="6649148" cy="92179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2E7B38-54A3-4794-98E1-3905F4A79B7B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80496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white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white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white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white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75CE5A1-02DA-41B2-B4FF-15A7B72B9597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66756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05042997-B44A-4E29-AFED-06FB9D743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DE228C2-B776-40F0-890F-A10FD41EE8EF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34641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BACF3387-9082-4943-9AF5-7388D9A3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65969" y="5224614"/>
            <a:ext cx="2787211" cy="1278482"/>
          </a:xfrm>
          <a:prstGeom prst="rect">
            <a:avLst/>
          </a:prstGeom>
        </p:spPr>
      </p:pic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CC0AE0B-ED42-4298-84E5-E2D626398E94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2172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D675-82EF-4CED-9F46-B1AEBC2CD4E8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937876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8530-716C-404F-AE48-A4AA0C77314B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3877973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1AAE8461-27C3-48BB-884E-254EC69565A4}"/>
              </a:ext>
            </a:extLst>
          </p:cNvPr>
          <p:cNvGrpSpPr/>
          <p:nvPr/>
        </p:nvGrpSpPr>
        <p:grpSpPr bwMode="hidden">
          <a:xfrm>
            <a:off x="-3349" y="4984860"/>
            <a:ext cx="6099349" cy="1901629"/>
            <a:chOff x="6092650" y="4984860"/>
            <a:chExt cx="6099349" cy="1901629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DDD24831-56B3-4858-8245-BDBC00D34678}"/>
                </a:ext>
              </a:extLst>
            </p:cNvPr>
            <p:cNvSpPr/>
            <p:nvPr/>
          </p:nvSpPr>
          <p:spPr bwMode="hidden">
            <a:xfrm>
              <a:off x="6092650" y="4984860"/>
              <a:ext cx="6099349" cy="1901629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3980747E-B0CF-43D8-8074-5A74416AE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hidden">
            <a:xfrm>
              <a:off x="7773544" y="5224614"/>
              <a:ext cx="2787211" cy="1278482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A69693A0-DB37-4870-BE10-D8B37247F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677545" y="5224614"/>
            <a:ext cx="2787211" cy="1278482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2DD361D-BCD2-4363-BF09-396A032DA6CC}" type="datetime1">
              <a:rPr lang="fi-FI" smtClean="0"/>
              <a:t>22.3.2024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34228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3BBE7A6-AA23-4780-888E-5D821519551C}" type="datetime1">
              <a:rPr lang="fi-FI" smtClean="0"/>
              <a:t>22.3.2024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AE1B0A49-214F-46E7-B3A9-211103547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66268" y="5308892"/>
            <a:ext cx="4859464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568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FD27F-843C-42B1-80C5-EE11FB7CAA17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9685142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6AFB-2577-4F30-8136-56F4A8EF6755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42721740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8C0AB55-BED1-4676-AE47-8BC76D0C01C7}" type="datetime1">
              <a:rPr lang="fi-FI" smtClean="0"/>
              <a:t>22.3.2024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F17563C3-911C-480B-BA3B-982F8BB12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6267" y="5308892"/>
            <a:ext cx="4859467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026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78697B-9BEB-4752-A624-7E60AE6F4E41}" type="datetime1">
              <a:rPr lang="fi-FI" smtClean="0"/>
              <a:t>22.3.2024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12489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080FAD-0F3C-4749-9DB7-F372F73D72E5}" type="datetime1">
              <a:rPr lang="fi-FI" smtClean="0"/>
              <a:t>22.3.2024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38316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B3D2537-2F40-449B-833C-06B5806D1C31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414466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96720BA-C8B5-4F36-B197-61525B428D6A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84050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32EFC05-46D9-457A-8A4B-584C590AF295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42262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8F86554-B5D2-4F6D-8A77-375B84025349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77107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EC40270-3105-43C2-9D55-5DA10947DBBB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3310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62AA1A0-AF67-440E-B44E-8568B155BEC3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6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26969A5-4CBD-4F4F-857F-45071509D3AE}" type="datetime1">
              <a:rPr lang="fi-FI" smtClean="0"/>
              <a:t>22.3.2024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1661CFEE-0DE2-411E-9CB1-EF699DC7A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4393902" y="5310000"/>
            <a:ext cx="3404196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3854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F7E8C8C-5DE8-4456-A203-5420BB79E824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736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1F431AD-63A5-4F4B-AA59-6157ACBD2576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2168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EEAE38F-820F-4482-B1FA-D5B8731C3EBA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3477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3419020-05A3-4CD3-A1CB-770860ED645F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74683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1C61F-B2FD-46CC-9C60-820A32F2B885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0540731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B0C8-A738-4D14-966D-70E0472BB65E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2802752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C004-C54A-4CC0-ADC6-AB6214C2FC45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48805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FE07A0C-9F6F-4360-975A-F5416BA5CF7D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75343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771421" y="2328672"/>
            <a:ext cx="6649152" cy="921794"/>
          </a:xfrm>
          <a:prstGeom prst="rect">
            <a:avLst/>
          </a:prstGeom>
        </p:spPr>
      </p:pic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C61CAD7-6A44-420D-81D1-49884CF9A991}" type="datetime1">
              <a:rPr lang="fi-FI" smtClean="0"/>
              <a:t>22.3.2024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99046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pic>
        <p:nvPicPr>
          <p:cNvPr id="8" name="Kuva 7" descr="Digi- ja väestötietoviraston tunnus">
            <a:extLst>
              <a:ext uri="{FF2B5EF4-FFF2-40B4-BE49-F238E27FC236}">
                <a16:creationId xmlns:a16="http://schemas.microsoft.com/office/drawing/2014/main" id="{CBB20E0A-0CCD-46B1-8EB6-1942AD1A3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71426" y="2328672"/>
            <a:ext cx="6649148" cy="92179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9183EBC-5CCB-45A1-8B82-823FB0AE5DE7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4121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C5489F-84D4-498B-859A-4A1861BF051B}" type="datetime1">
              <a:rPr lang="fi-FI" smtClean="0"/>
              <a:t>22.3.2024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hidden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hidden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hidden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hidden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3710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white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white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white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white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C1BBAC-68E4-40BC-B542-BB2A4C902367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76959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05042997-B44A-4E29-AFED-06FB9D743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E9E3B30-1123-484D-866F-E387826D70E9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50825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BACF3387-9082-4943-9AF5-7388D9A3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65969" y="5224614"/>
            <a:ext cx="2787211" cy="1278482"/>
          </a:xfrm>
          <a:prstGeom prst="rect">
            <a:avLst/>
          </a:prstGeom>
        </p:spPr>
      </p:pic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5E92AC5-D8E8-401A-AAD5-6686FF13F955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650058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8376-0D5E-4861-B237-5C3E1EE7E2EC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00806519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C481E-39F3-4D93-B1FB-52CE5B711DE4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71252867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1AAE8461-27C3-48BB-884E-254EC69565A4}"/>
              </a:ext>
            </a:extLst>
          </p:cNvPr>
          <p:cNvGrpSpPr/>
          <p:nvPr/>
        </p:nvGrpSpPr>
        <p:grpSpPr bwMode="hidden">
          <a:xfrm>
            <a:off x="-3349" y="4984860"/>
            <a:ext cx="6099349" cy="1901629"/>
            <a:chOff x="6092650" y="4984860"/>
            <a:chExt cx="6099349" cy="1901629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DDD24831-56B3-4858-8245-BDBC00D34678}"/>
                </a:ext>
              </a:extLst>
            </p:cNvPr>
            <p:cNvSpPr/>
            <p:nvPr/>
          </p:nvSpPr>
          <p:spPr bwMode="hidden">
            <a:xfrm>
              <a:off x="6092650" y="4984860"/>
              <a:ext cx="6099349" cy="1901629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3980747E-B0CF-43D8-8074-5A74416AE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hidden">
            <a:xfrm>
              <a:off x="7773544" y="5224614"/>
              <a:ext cx="2787211" cy="1278482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A69693A0-DB37-4870-BE10-D8B37247F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677545" y="5224614"/>
            <a:ext cx="2787211" cy="1278482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0BB96DD-A348-4444-910B-2C1DFECF3C52}" type="datetime1">
              <a:rPr lang="fi-FI" smtClean="0"/>
              <a:t>22.3.2024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95559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AA6DD70-419A-4523-8A83-D5B55016CC88}" type="datetime1">
              <a:rPr lang="fi-FI" smtClean="0"/>
              <a:t>22.3.2024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AE1B0A49-214F-46E7-B3A9-211103547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66268" y="5308892"/>
            <a:ext cx="4859464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38899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9C6D-8B24-445F-B648-35498AFACA57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54135081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9C600BF-18F4-4FE5-8FC5-7490D5BB6F47}" type="datetime1">
              <a:rPr lang="fi-FI" smtClean="0"/>
              <a:t>22.3.2024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F17563C3-911C-480B-BA3B-982F8BB12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6267" y="5308892"/>
            <a:ext cx="4859467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7709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601EC3-B2D4-40EF-8379-3A7689A4BA12}" type="datetime1">
              <a:rPr lang="fi-FI" smtClean="0"/>
              <a:t>22.3.2024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hidden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hidden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hidden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hidden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252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7D667E-E190-4811-9C62-88695749F930}" type="datetime1">
              <a:rPr lang="fi-FI" smtClean="0"/>
              <a:t>22.3.2024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7687208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E97EDE-97C6-4F92-B141-9D1D1E9D59C8}" type="datetime1">
              <a:rPr lang="fi-FI" smtClean="0"/>
              <a:t>22.3.2024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180225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A61DB81-3DB9-4CA7-9330-0B9CEA8F324A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48234317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4440F68-15F5-480B-9DE4-7EBB610D316D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061275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60E698C-D493-4892-B2EA-9276EC2391AC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896709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CA64D05-4654-4CA6-B93C-7D8FACA9E66B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699680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7EB3C44-9F33-4420-B317-BAC711273DBF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2364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0BA0A8A-B3FD-4079-8770-E8CC5AB802E6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666832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81AB414-D824-46AE-9E38-FEC27B63AD0D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8615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BA5C628-C0A5-40C3-B460-6A49A6DFBB8B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7672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5327FF1-3DAE-4AA1-BD03-D42331965355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3503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Relationship Id="rId30" Type="http://schemas.openxmlformats.org/officeDocument/2006/relationships/image" Target="../media/image2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26" Type="http://schemas.openxmlformats.org/officeDocument/2006/relationships/slideLayout" Target="../slideLayouts/slideLayout80.xml"/><Relationship Id="rId3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75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9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78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Relationship Id="rId27" Type="http://schemas.openxmlformats.org/officeDocument/2006/relationships/slideLayout" Target="../slideLayouts/slideLayout81.xml"/><Relationship Id="rId30" Type="http://schemas.openxmlformats.org/officeDocument/2006/relationships/image" Target="../media/image2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slideLayout" Target="../slideLayouts/slideLayout99.xml"/><Relationship Id="rId26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84.xml"/><Relationship Id="rId21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5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20" Type="http://schemas.openxmlformats.org/officeDocument/2006/relationships/slideLayout" Target="../slideLayouts/slideLayout101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24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23" Type="http://schemas.openxmlformats.org/officeDocument/2006/relationships/slideLayout" Target="../slideLayouts/slideLayout104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91.xml"/><Relationship Id="rId19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103.xml"/><Relationship Id="rId27" Type="http://schemas.openxmlformats.org/officeDocument/2006/relationships/slideLayout" Target="../slideLayouts/slideLayout108.xml"/><Relationship Id="rId30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C5B66-F12E-4BEB-9153-14B55D4E787A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18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rgbClr val="007770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C5B66-F12E-4BEB-9153-14B55D4E787A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689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AEA39-ABF7-4501-AAAA-7B6404406B6A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  <p:sldLayoutId id="2147483738" r:id="rId22"/>
    <p:sldLayoutId id="2147483739" r:id="rId23"/>
    <p:sldLayoutId id="2147483740" r:id="rId24"/>
    <p:sldLayoutId id="2147483741" r:id="rId25"/>
    <p:sldLayoutId id="2147483742" r:id="rId26"/>
    <p:sldLayoutId id="2147483743" r:id="rId27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rgbClr val="E30450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BEDAC-0AE3-4DDD-B120-12F57545E7E0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579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  <p:sldLayoutId id="2147483765" r:id="rId21"/>
    <p:sldLayoutId id="2147483766" r:id="rId22"/>
    <p:sldLayoutId id="2147483767" r:id="rId23"/>
    <p:sldLayoutId id="2147483768" r:id="rId24"/>
    <p:sldLayoutId id="2147483769" r:id="rId25"/>
    <p:sldLayoutId id="2147483770" r:id="rId26"/>
    <p:sldLayoutId id="2147483771" r:id="rId27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rgbClr val="007770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alveluhallinta.suomi.fi/fi/tuki/artikkelit/591ac1e314bbb10001966f9c" TargetMode="External"/><Relationship Id="rId7" Type="http://schemas.openxmlformats.org/officeDocument/2006/relationships/hyperlink" Target="https://asiointi.dvv.fi/#!/login" TargetMode="External"/><Relationship Id="rId2" Type="http://schemas.openxmlformats.org/officeDocument/2006/relationships/hyperlink" Target="https://palveluhallinta.suomi.fi/fi/sivut/palveluvayla/esittely" TargetMode="Externa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hiekkalaatikko.muutostietopalvelu.cloud.dvv.fi/" TargetMode="External"/><Relationship Id="rId5" Type="http://schemas.openxmlformats.org/officeDocument/2006/relationships/hyperlink" Target="mailto:muutostietopalvelu@dvv.fi" TargetMode="External"/><Relationship Id="rId4" Type="http://schemas.openxmlformats.org/officeDocument/2006/relationships/hyperlink" Target="https://dvv.fi/vtj-muutosrajapint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201FCE-5FA4-24EC-33A9-C83180EB55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VTJ-muutosrajapinnan hakeminen </a:t>
            </a:r>
            <a:r>
              <a:rPr lang="fi-FI"/>
              <a:t>ja käyttöönotto </a:t>
            </a:r>
            <a:br>
              <a:rPr lang="fi-FI" dirty="0"/>
            </a:br>
            <a:br>
              <a:rPr lang="fi-FI"/>
            </a:br>
            <a:r>
              <a:rPr lang="fi-FI" sz="4000"/>
              <a:t>Julkistoimijat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BD5BADC-2237-06D2-091F-A1635082A2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b"/>
          <a:lstStyle/>
          <a:p>
            <a:r>
              <a:rPr lang="fi-FI" dirty="0"/>
              <a:t>Asiantuntijat Sanna-Maria Jukkola ja Hanna Oja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AE71711-25A4-80C3-6261-047BD4821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39B7-1638-4211-A07B-966B67D21DDD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9BCA54-F699-3DCA-40CF-8676CF580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A543042-10F0-5CEF-57F1-30479DCA7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326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orakulmio: Pyöristetyt kulmat 22">
            <a:extLst>
              <a:ext uri="{FF2B5EF4-FFF2-40B4-BE49-F238E27FC236}">
                <a16:creationId xmlns:a16="http://schemas.microsoft.com/office/drawing/2014/main" id="{8202DC6F-651C-AF90-4FD9-B7DE6F7E4B73}"/>
              </a:ext>
            </a:extLst>
          </p:cNvPr>
          <p:cNvSpPr/>
          <p:nvPr/>
        </p:nvSpPr>
        <p:spPr>
          <a:xfrm>
            <a:off x="7864805" y="745402"/>
            <a:ext cx="4231933" cy="381315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Suorakulmio: Pyöristetyt kulmat 21">
            <a:extLst>
              <a:ext uri="{FF2B5EF4-FFF2-40B4-BE49-F238E27FC236}">
                <a16:creationId xmlns:a16="http://schemas.microsoft.com/office/drawing/2014/main" id="{9C587184-3F9E-2585-C54F-0A95AC69B198}"/>
              </a:ext>
            </a:extLst>
          </p:cNvPr>
          <p:cNvSpPr/>
          <p:nvPr/>
        </p:nvSpPr>
        <p:spPr>
          <a:xfrm>
            <a:off x="4784726" y="1003175"/>
            <a:ext cx="2964888" cy="555002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B2195F1-1826-90C2-B802-A8ECC7503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705" y="104338"/>
            <a:ext cx="10515600" cy="436409"/>
          </a:xfrm>
        </p:spPr>
        <p:txBody>
          <a:bodyPr>
            <a:noAutofit/>
          </a:bodyPr>
          <a:lstStyle/>
          <a:p>
            <a:r>
              <a:rPr lang="fi-FI" sz="3200" dirty="0"/>
              <a:t>VTJ-muutosrajapinnan hakeminen ja käyttöönotto</a:t>
            </a:r>
          </a:p>
        </p:txBody>
      </p:sp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id="{DA2DC803-F0AB-1845-7E4F-ECA154401140}"/>
              </a:ext>
            </a:extLst>
          </p:cNvPr>
          <p:cNvSpPr/>
          <p:nvPr/>
        </p:nvSpPr>
        <p:spPr>
          <a:xfrm>
            <a:off x="4885404" y="1099221"/>
            <a:ext cx="2814217" cy="520844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VTJ-MUUTOSRAJAPINTA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algn="ctr" defTabSz="914377">
              <a:defRPr/>
            </a:pPr>
            <a:r>
              <a:rPr lang="fi-FI" sz="1600" dirty="0">
                <a:solidFill>
                  <a:prstClr val="white"/>
                </a:solidFill>
                <a:latin typeface="Arial" panose="020B0604020202020204"/>
              </a:rPr>
              <a:t>Julkistoimija tutustuu tietoryhmien kuvauksiin hiekkalaatikossa ja määrittelee tarvitsemansa tietoryhmät – apuna aiempi tuote</a:t>
            </a:r>
            <a:r>
              <a:rPr kumimoji="0" lang="fi-FI" sz="16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kuvaus/päivitettävän rekisterin tietosuojaseloste</a:t>
            </a:r>
          </a:p>
          <a:p>
            <a:pPr algn="ctr" defTabSz="914377">
              <a:defRPr/>
            </a:pPr>
            <a:endParaRPr lang="fi-FI" sz="1600" dirty="0">
              <a:solidFill>
                <a:prstClr val="white"/>
              </a:solidFill>
              <a:latin typeface="Arial" panose="020B0604020202020204"/>
            </a:endParaRPr>
          </a:p>
          <a:p>
            <a:pPr algn="ctr" defTabSz="914377">
              <a:defRPr/>
            </a:pPr>
            <a:r>
              <a:rPr lang="fi-FI" sz="1600" dirty="0">
                <a:solidFill>
                  <a:prstClr val="white"/>
                </a:solidFill>
                <a:latin typeface="Arial" panose="020B0604020202020204"/>
              </a:rPr>
              <a:t> Julkistoimija tutustuu hakemusohjeisiin VTJ-muutosrajapinnan verkkosivulla</a:t>
            </a:r>
          </a:p>
          <a:p>
            <a:pPr algn="ctr" defTabSz="914377"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R="0" lvl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sz="1600" dirty="0">
                <a:solidFill>
                  <a:prstClr val="white"/>
                </a:solidFill>
                <a:latin typeface="Arial" panose="020B0604020202020204"/>
              </a:rPr>
              <a:t>Julkistoimija ja/tai ICT-toimittaja t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estaa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palvelua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hiekkalaatiko</a:t>
            </a:r>
            <a:r>
              <a:rPr lang="fi-FI" sz="1600" dirty="0" err="1">
                <a:solidFill>
                  <a:prstClr val="white"/>
                </a:solidFill>
                <a:latin typeface="Arial" panose="020B0604020202020204"/>
              </a:rPr>
              <a:t>ssa</a:t>
            </a:r>
            <a:endParaRPr lang="fi-FI" sz="1600" dirty="0">
              <a:solidFill>
                <a:prstClr val="white"/>
              </a:solidFill>
              <a:latin typeface="Arial" panose="020B0604020202020204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Suorakulmio: Pyöristetyt kulmat 13">
            <a:extLst>
              <a:ext uri="{FF2B5EF4-FFF2-40B4-BE49-F238E27FC236}">
                <a16:creationId xmlns:a16="http://schemas.microsoft.com/office/drawing/2014/main" id="{FA5C7907-40D3-47B6-8FFF-CB58BBDDA993}"/>
              </a:ext>
            </a:extLst>
          </p:cNvPr>
          <p:cNvSpPr/>
          <p:nvPr/>
        </p:nvSpPr>
        <p:spPr>
          <a:xfrm>
            <a:off x="8090698" y="879645"/>
            <a:ext cx="3879542" cy="1757431"/>
          </a:xfrm>
          <a:prstGeom prst="roundRect">
            <a:avLst/>
          </a:prstGeom>
          <a:solidFill>
            <a:srgbClr val="E523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VTJ-MUUTOSRAJAPINNAN HAKEMINEN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600" dirty="0">
                <a:solidFill>
                  <a:prstClr val="white"/>
                </a:solidFill>
                <a:latin typeface="Arial" panose="020B0604020202020204"/>
              </a:rPr>
              <a:t>Julkistoimija hakee tietolupaa 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verkkoasioinnissa</a:t>
            </a:r>
          </a:p>
        </p:txBody>
      </p:sp>
      <p:sp>
        <p:nvSpPr>
          <p:cNvPr id="15" name="Suorakulmio: Pyöristetyt kulmat 14">
            <a:extLst>
              <a:ext uri="{FF2B5EF4-FFF2-40B4-BE49-F238E27FC236}">
                <a16:creationId xmlns:a16="http://schemas.microsoft.com/office/drawing/2014/main" id="{0AE56209-A069-3983-810A-8ACB10795042}"/>
              </a:ext>
            </a:extLst>
          </p:cNvPr>
          <p:cNvSpPr/>
          <p:nvPr/>
        </p:nvSpPr>
        <p:spPr>
          <a:xfrm>
            <a:off x="8124175" y="2771318"/>
            <a:ext cx="3812589" cy="1604370"/>
          </a:xfrm>
          <a:prstGeom prst="roundRect">
            <a:avLst/>
          </a:prstGeom>
          <a:solidFill>
            <a:srgbClr val="2FA7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TIETOLUVAN HYVÄKSYMINEN</a:t>
            </a: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DVV toimittaa VTJ-muutosrajapinnan tunnuksen ja salasanan</a:t>
            </a: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FBF05FA2-F76A-B907-D0DB-E84943E43129}"/>
              </a:ext>
            </a:extLst>
          </p:cNvPr>
          <p:cNvSpPr/>
          <p:nvPr/>
        </p:nvSpPr>
        <p:spPr>
          <a:xfrm>
            <a:off x="8418680" y="5051214"/>
            <a:ext cx="3124181" cy="936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TUOTANTOKÄYTTÖ</a:t>
            </a:r>
          </a:p>
        </p:txBody>
      </p:sp>
      <p:sp>
        <p:nvSpPr>
          <p:cNvPr id="24" name="Nuoli: Oikea 23">
            <a:extLst>
              <a:ext uri="{FF2B5EF4-FFF2-40B4-BE49-F238E27FC236}">
                <a16:creationId xmlns:a16="http://schemas.microsoft.com/office/drawing/2014/main" id="{34EC4857-198A-4C3B-6224-23479146A942}"/>
              </a:ext>
            </a:extLst>
          </p:cNvPr>
          <p:cNvSpPr/>
          <p:nvPr/>
        </p:nvSpPr>
        <p:spPr>
          <a:xfrm>
            <a:off x="3671891" y="2914759"/>
            <a:ext cx="1034484" cy="909783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Nuoli: Oikea 26">
            <a:extLst>
              <a:ext uri="{FF2B5EF4-FFF2-40B4-BE49-F238E27FC236}">
                <a16:creationId xmlns:a16="http://schemas.microsoft.com/office/drawing/2014/main" id="{75145896-1C6F-8261-1415-D6AA0ACFDC01}"/>
              </a:ext>
            </a:extLst>
          </p:cNvPr>
          <p:cNvSpPr/>
          <p:nvPr/>
        </p:nvSpPr>
        <p:spPr>
          <a:xfrm>
            <a:off x="7373106" y="916367"/>
            <a:ext cx="1012425" cy="841993"/>
          </a:xfrm>
          <a:prstGeom prst="rightArrow">
            <a:avLst/>
          </a:prstGeom>
          <a:solidFill>
            <a:srgbClr val="50C4FF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Nuoli: Alas 27">
            <a:extLst>
              <a:ext uri="{FF2B5EF4-FFF2-40B4-BE49-F238E27FC236}">
                <a16:creationId xmlns:a16="http://schemas.microsoft.com/office/drawing/2014/main" id="{641DB951-7A30-3F8C-8100-450F9BF685C1}"/>
              </a:ext>
            </a:extLst>
          </p:cNvPr>
          <p:cNvSpPr/>
          <p:nvPr/>
        </p:nvSpPr>
        <p:spPr>
          <a:xfrm>
            <a:off x="8536466" y="4189589"/>
            <a:ext cx="798894" cy="850784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8C2DCB50-188B-2D24-8F9D-EF3C8F3F4588}"/>
              </a:ext>
            </a:extLst>
          </p:cNvPr>
          <p:cNvSpPr/>
          <p:nvPr/>
        </p:nvSpPr>
        <p:spPr>
          <a:xfrm>
            <a:off x="50036" y="891650"/>
            <a:ext cx="4666274" cy="58620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8B51E443-8861-11F1-27D4-96FCD85BF08F}"/>
              </a:ext>
            </a:extLst>
          </p:cNvPr>
          <p:cNvSpPr/>
          <p:nvPr/>
        </p:nvSpPr>
        <p:spPr>
          <a:xfrm>
            <a:off x="165227" y="1173871"/>
            <a:ext cx="4435892" cy="20089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PALVELUVÄYLÄ</a:t>
            </a:r>
            <a:endParaRPr kumimoji="0" lang="fi-FI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VTJ-muutosrajapintaa käytetään Suomi.fi –Palveluväylän kautta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600" dirty="0">
              <a:solidFill>
                <a:prstClr val="white"/>
              </a:solidFill>
              <a:latin typeface="Arial" panose="020B0604020202020204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Julkistoimija perustaa liityntäpalvelimen tai hankkii sen ICT-toimittajalta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439BEBC4-91FE-D6C5-18A9-E45A77A95B73}"/>
              </a:ext>
            </a:extLst>
          </p:cNvPr>
          <p:cNvSpPr/>
          <p:nvPr/>
        </p:nvSpPr>
        <p:spPr>
          <a:xfrm>
            <a:off x="165227" y="3339764"/>
            <a:ext cx="4435892" cy="4080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ALIJÄRJESTELMÄ</a:t>
            </a:r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F4995AA6-C37A-4916-28B0-788EAA07186D}"/>
              </a:ext>
            </a:extLst>
          </p:cNvPr>
          <p:cNvSpPr/>
          <p:nvPr/>
        </p:nvSpPr>
        <p:spPr>
          <a:xfrm>
            <a:off x="95263" y="3764565"/>
            <a:ext cx="1934755" cy="265046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/>
              <a:t>TESTIYMPÄRISTÖ</a:t>
            </a:r>
          </a:p>
          <a:p>
            <a:pPr algn="ctr"/>
            <a:endParaRPr lang="fi-FI" sz="1400" dirty="0"/>
          </a:p>
          <a:p>
            <a:pPr algn="ctr"/>
            <a:r>
              <a:rPr lang="fi-FI" sz="1400" dirty="0"/>
              <a:t>Testi-alijärjestelmän lisääminen liityntäpalvelimelle</a:t>
            </a:r>
          </a:p>
          <a:p>
            <a:pPr algn="ctr"/>
            <a:endParaRPr lang="fi-FI" sz="1400" dirty="0"/>
          </a:p>
          <a:p>
            <a:pPr algn="ctr"/>
            <a:r>
              <a:rPr lang="fi-FI" sz="1400" dirty="0"/>
              <a:t>Testi-alijärjestelmän käyttöluvan hakeminen</a:t>
            </a:r>
            <a:endParaRPr lang="fi-FI" sz="2200" dirty="0"/>
          </a:p>
        </p:txBody>
      </p:sp>
      <p:sp>
        <p:nvSpPr>
          <p:cNvPr id="11" name="Suorakulmio: Pyöristetyt kulmat 10">
            <a:extLst>
              <a:ext uri="{FF2B5EF4-FFF2-40B4-BE49-F238E27FC236}">
                <a16:creationId xmlns:a16="http://schemas.microsoft.com/office/drawing/2014/main" id="{18641719-FDF7-E6B9-3C8A-370D9D244D8D}"/>
              </a:ext>
            </a:extLst>
          </p:cNvPr>
          <p:cNvSpPr/>
          <p:nvPr/>
        </p:nvSpPr>
        <p:spPr>
          <a:xfrm>
            <a:off x="2098434" y="3761841"/>
            <a:ext cx="2452692" cy="266351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TUOTANTOYMPÄRISTÖ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Alijärjestelmän lisääminen liityntäpalvelimelle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400" dirty="0">
              <a:solidFill>
                <a:prstClr val="white"/>
              </a:solidFill>
              <a:latin typeface="Arial" panose="020B0604020202020204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Alijärjestelmän käyttöluvan hakeminen</a:t>
            </a:r>
            <a:endParaRPr lang="fi-FI" sz="1400" dirty="0">
              <a:solidFill>
                <a:prstClr val="white"/>
              </a:solidFill>
              <a:latin typeface="Arial" panose="020B0604020202020204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Nuoli: Oikea 12">
            <a:extLst>
              <a:ext uri="{FF2B5EF4-FFF2-40B4-BE49-F238E27FC236}">
                <a16:creationId xmlns:a16="http://schemas.microsoft.com/office/drawing/2014/main" id="{158D0FBC-D613-E484-2FB6-2E81756DC3B1}"/>
              </a:ext>
            </a:extLst>
          </p:cNvPr>
          <p:cNvSpPr/>
          <p:nvPr/>
        </p:nvSpPr>
        <p:spPr>
          <a:xfrm>
            <a:off x="4195584" y="874058"/>
            <a:ext cx="1012425" cy="88430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701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FC05F3A-A852-233D-63E2-556D8C6FD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3</a:t>
            </a:fld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A9F81B57-6ECC-135B-6AFB-9E2630A3E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005" y="-185256"/>
            <a:ext cx="10928410" cy="667557"/>
          </a:xfrm>
        </p:spPr>
        <p:txBody>
          <a:bodyPr>
            <a:noAutofit/>
          </a:bodyPr>
          <a:lstStyle/>
          <a:p>
            <a:r>
              <a:rPr lang="fi-FI" sz="2200" dirty="0"/>
              <a:t>Julkistoimijan ja ohjelmistotoimittajan roolijako käyttöönoton eri vaiheissa</a:t>
            </a:r>
          </a:p>
        </p:txBody>
      </p:sp>
      <p:graphicFrame>
        <p:nvGraphicFramePr>
          <p:cNvPr id="7" name="Taulukko 7">
            <a:extLst>
              <a:ext uri="{FF2B5EF4-FFF2-40B4-BE49-F238E27FC236}">
                <a16:creationId xmlns:a16="http://schemas.microsoft.com/office/drawing/2014/main" id="{C957E9DC-8A48-AD25-5206-8D4D58B9C5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703130"/>
              </p:ext>
            </p:extLst>
          </p:nvPr>
        </p:nvGraphicFramePr>
        <p:xfrm>
          <a:off x="452761" y="559182"/>
          <a:ext cx="10928410" cy="5916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7489">
                  <a:extLst>
                    <a:ext uri="{9D8B030D-6E8A-4147-A177-3AD203B41FA5}">
                      <a16:colId xmlns:a16="http://schemas.microsoft.com/office/drawing/2014/main" val="229647585"/>
                    </a:ext>
                  </a:extLst>
                </a:gridCol>
                <a:gridCol w="2240100">
                  <a:extLst>
                    <a:ext uri="{9D8B030D-6E8A-4147-A177-3AD203B41FA5}">
                      <a16:colId xmlns:a16="http://schemas.microsoft.com/office/drawing/2014/main" val="3248235565"/>
                    </a:ext>
                  </a:extLst>
                </a:gridCol>
                <a:gridCol w="2747977">
                  <a:extLst>
                    <a:ext uri="{9D8B030D-6E8A-4147-A177-3AD203B41FA5}">
                      <a16:colId xmlns:a16="http://schemas.microsoft.com/office/drawing/2014/main" val="24606147"/>
                    </a:ext>
                  </a:extLst>
                </a:gridCol>
                <a:gridCol w="2992844">
                  <a:extLst>
                    <a:ext uri="{9D8B030D-6E8A-4147-A177-3AD203B41FA5}">
                      <a16:colId xmlns:a16="http://schemas.microsoft.com/office/drawing/2014/main" val="4161413459"/>
                    </a:ext>
                  </a:extLst>
                </a:gridCol>
              </a:tblGrid>
              <a:tr h="905634">
                <a:tc>
                  <a:txBody>
                    <a:bodyPr/>
                    <a:lstStyle/>
                    <a:p>
                      <a:r>
                        <a:rPr lang="fi-FI" sz="1400" dirty="0"/>
                        <a:t>TEHTÄVÄ</a:t>
                      </a:r>
                    </a:p>
                    <a:p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ROOLIJAKO</a:t>
                      </a:r>
                    </a:p>
                    <a:p>
                      <a:endParaRPr lang="fi-FI" sz="1400" dirty="0"/>
                    </a:p>
                    <a:p>
                      <a:r>
                        <a:rPr lang="fi-FI" sz="1400" dirty="0"/>
                        <a:t>Julkistoimija (=rekisterinpitäjä)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  <a:p>
                      <a:endParaRPr lang="fi-FI" sz="1400" dirty="0"/>
                    </a:p>
                    <a:p>
                      <a:r>
                        <a:rPr lang="fi-FI" sz="1400" dirty="0"/>
                        <a:t>Ohjelmistotoimittaja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MISSÄ TAPAHTUU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541020"/>
                  </a:ext>
                </a:extLst>
              </a:tr>
              <a:tr h="386223">
                <a:tc>
                  <a:txBody>
                    <a:bodyPr/>
                    <a:lstStyle/>
                    <a:p>
                      <a:pPr algn="l"/>
                      <a:r>
                        <a:rPr lang="fi-FI" sz="1200" dirty="0"/>
                        <a:t>1. Palveluväylän käyttölupahakemus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/>
                        <a:t>X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ICT-toimittaja voi hoitaa välitoimijana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200" dirty="0">
                          <a:hlinkClick r:id="rId2"/>
                        </a:rPr>
                        <a:t>Suomi.fi -Palveluhallinta</a:t>
                      </a:r>
                      <a:endParaRPr lang="fi-FI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054244"/>
                  </a:ext>
                </a:extLst>
              </a:tr>
              <a:tr h="351006">
                <a:tc>
                  <a:txBody>
                    <a:bodyPr/>
                    <a:lstStyle/>
                    <a:p>
                      <a:pPr algn="l"/>
                      <a:r>
                        <a:rPr lang="fi-FI" sz="1200" dirty="0"/>
                        <a:t>2. Alijärjestelmän </a:t>
                      </a:r>
                      <a:r>
                        <a:rPr lang="fi-FI" sz="1200" dirty="0">
                          <a:solidFill>
                            <a:schemeClr val="tx1"/>
                          </a:solidFill>
                        </a:rPr>
                        <a:t>lisäys</a:t>
                      </a:r>
                      <a:r>
                        <a:rPr lang="fi-FI" sz="1200" dirty="0"/>
                        <a:t>/rekisteröinti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/>
                        <a:t>X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ICT-toimittaja voi hoitaa välitoimijana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200" dirty="0">
                          <a:hlinkClick r:id="rId3"/>
                        </a:rPr>
                        <a:t>Suomi.fi -Palveluhallinta</a:t>
                      </a:r>
                      <a:endParaRPr lang="fi-FI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33371"/>
                  </a:ext>
                </a:extLst>
              </a:tr>
              <a:tr h="840892">
                <a:tc>
                  <a:txBody>
                    <a:bodyPr/>
                    <a:lstStyle/>
                    <a:p>
                      <a:pPr algn="l"/>
                      <a:r>
                        <a:rPr lang="fi-FI" sz="1200" dirty="0"/>
                        <a:t>3. Alijärjestelmän </a:t>
                      </a:r>
                      <a:r>
                        <a:rPr lang="fi-FI" sz="1200" strike="noStrike" dirty="0">
                          <a:solidFill>
                            <a:schemeClr val="tx1"/>
                          </a:solidFill>
                        </a:rPr>
                        <a:t>käyttölupahakemus</a:t>
                      </a:r>
                      <a:endParaRPr lang="fi-FI" sz="120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/>
                        <a:t>X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ICT-toimittaja voi hoitaa välitoimijana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200" dirty="0"/>
                        <a:t>Alijärjestelmän</a:t>
                      </a:r>
                      <a:r>
                        <a:rPr lang="fi-FI" sz="1200" dirty="0">
                          <a:solidFill>
                            <a:schemeClr val="tx1"/>
                          </a:solidFill>
                        </a:rPr>
                        <a:t> käyttölupahakemus </a:t>
                      </a:r>
                      <a:r>
                        <a:rPr lang="fi-FI" sz="1200" dirty="0">
                          <a:hlinkClick r:id="rId4"/>
                        </a:rPr>
                        <a:t>VTJ-muutosrajapinnan verkkosivulla</a:t>
                      </a:r>
                      <a:r>
                        <a:rPr lang="fi-FI" sz="1200" dirty="0"/>
                        <a:t>, lähetetään täytettynä: </a:t>
                      </a:r>
                      <a:r>
                        <a:rPr lang="fi-FI" sz="1200" dirty="0">
                          <a:hlinkClick r:id="rId5"/>
                        </a:rPr>
                        <a:t>muutostietopalvelu@dvv.fi</a:t>
                      </a:r>
                      <a:endParaRPr lang="fi-FI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680979"/>
                  </a:ext>
                </a:extLst>
              </a:tr>
              <a:tr h="495346">
                <a:tc>
                  <a:txBody>
                    <a:bodyPr/>
                    <a:lstStyle/>
                    <a:p>
                      <a:pPr algn="l"/>
                      <a:r>
                        <a:rPr lang="fi-FI" sz="1200" dirty="0"/>
                        <a:t>4. Testausrajapinta / hiekkalaatikko (rajapinnan ja tietoryhmien kuvaukset, palvelun testaaminen)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/>
                        <a:t>X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/>
                        <a:t>X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200" dirty="0">
                          <a:hlinkClick r:id="rId6"/>
                        </a:rPr>
                        <a:t>Hiekkalaatikko</a:t>
                      </a:r>
                      <a:endParaRPr lang="fi-FI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067139"/>
                  </a:ext>
                </a:extLst>
              </a:tr>
              <a:tr h="1002137">
                <a:tc>
                  <a:txBody>
                    <a:bodyPr/>
                    <a:lstStyle/>
                    <a:p>
                      <a:pPr algn="l"/>
                      <a:r>
                        <a:rPr lang="fi-FI" sz="1200" dirty="0"/>
                        <a:t>5. Tietoryhmien määrittely</a:t>
                      </a:r>
                    </a:p>
                  </a:txBody>
                  <a:tcPr>
                    <a:solidFill>
                      <a:srgbClr val="B66D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X</a:t>
                      </a:r>
                    </a:p>
                  </a:txBody>
                  <a:tcPr>
                    <a:solidFill>
                      <a:srgbClr val="B66D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 dirty="0"/>
                    </a:p>
                  </a:txBody>
                  <a:tcPr>
                    <a:pattFill prst="pct70">
                      <a:fgClr>
                        <a:srgbClr val="B66DE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200" dirty="0"/>
                        <a:t>Voit tutustua tietoryhmien kuvauksiin </a:t>
                      </a:r>
                      <a:r>
                        <a:rPr lang="fi-FI" sz="1200" dirty="0">
                          <a:hlinkClick r:id="rId6"/>
                        </a:rPr>
                        <a:t>hiekkalaatikossa</a:t>
                      </a:r>
                      <a:r>
                        <a:rPr lang="fi-FI" sz="1200" dirty="0"/>
                        <a:t>. Aiemman tuotekuvauksen tai rekisterin tietosuojaselosteen pohjalta voidaan myös tehdä tietoryhmävertailu.</a:t>
                      </a:r>
                    </a:p>
                  </a:txBody>
                  <a:tcPr>
                    <a:solidFill>
                      <a:srgbClr val="B66D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162647"/>
                  </a:ext>
                </a:extLst>
              </a:tr>
              <a:tr h="332909">
                <a:tc>
                  <a:txBody>
                    <a:bodyPr/>
                    <a:lstStyle/>
                    <a:p>
                      <a:pPr algn="l"/>
                      <a:r>
                        <a:rPr lang="fi-FI" sz="1200" dirty="0"/>
                        <a:t>6. Tietoluvan hakeminen (ks. ensin hakemusohjeet </a:t>
                      </a:r>
                      <a:r>
                        <a:rPr lang="fi-FI" sz="1200" dirty="0">
                          <a:hlinkClick r:id="rId4"/>
                        </a:rPr>
                        <a:t>VTJ-muutosrajapinnan verkkosivulta</a:t>
                      </a:r>
                      <a:r>
                        <a:rPr lang="fi-FI" sz="1200" dirty="0"/>
                        <a:t>)</a:t>
                      </a:r>
                    </a:p>
                  </a:txBody>
                  <a:tcPr>
                    <a:solidFill>
                      <a:srgbClr val="FF4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X</a:t>
                      </a:r>
                    </a:p>
                  </a:txBody>
                  <a:tcPr>
                    <a:solidFill>
                      <a:srgbClr val="FF4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 dirty="0"/>
                    </a:p>
                  </a:txBody>
                  <a:tcPr>
                    <a:pattFill prst="pct70">
                      <a:fgClr>
                        <a:srgbClr val="FF43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dirty="0">
                          <a:hlinkClick r:id="rId7"/>
                        </a:rPr>
                        <a:t>Verkkoasiointi</a:t>
                      </a:r>
                      <a:endParaRPr lang="fi-FI" sz="1200" dirty="0"/>
                    </a:p>
                  </a:txBody>
                  <a:tcPr>
                    <a:solidFill>
                      <a:srgbClr val="FF4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973185"/>
                  </a:ext>
                </a:extLst>
              </a:tr>
              <a:tr h="467162">
                <a:tc>
                  <a:txBody>
                    <a:bodyPr/>
                    <a:lstStyle/>
                    <a:p>
                      <a:pPr algn="l"/>
                      <a:r>
                        <a:rPr lang="fi-FI" sz="1200" dirty="0"/>
                        <a:t>7. Tunnus ja salasana</a:t>
                      </a:r>
                    </a:p>
                  </a:txBody>
                  <a:tcPr>
                    <a:solidFill>
                      <a:srgbClr val="63C6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/>
                        <a:t>X</a:t>
                      </a:r>
                    </a:p>
                  </a:txBody>
                  <a:tcPr>
                    <a:solidFill>
                      <a:srgbClr val="63C6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Rekisterinpitäjän luvalla voidaan toimittaa ICT-toimittajan yhteyshenkilölle</a:t>
                      </a:r>
                    </a:p>
                  </a:txBody>
                  <a:tcPr>
                    <a:solidFill>
                      <a:srgbClr val="63C6D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200" dirty="0"/>
                        <a:t>Digi- ja väestötietovirasto toimittaa sähköpostitse</a:t>
                      </a:r>
                    </a:p>
                  </a:txBody>
                  <a:tcPr>
                    <a:solidFill>
                      <a:srgbClr val="63C6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922216"/>
                  </a:ext>
                </a:extLst>
              </a:tr>
              <a:tr h="467162">
                <a:tc>
                  <a:txBody>
                    <a:bodyPr/>
                    <a:lstStyle/>
                    <a:p>
                      <a:pPr algn="l"/>
                      <a:r>
                        <a:rPr lang="fi-FI" sz="1200" dirty="0"/>
                        <a:t>8. Tietojen nouto VTJ-muutosrajapinnasta</a:t>
                      </a:r>
                    </a:p>
                  </a:txBody>
                  <a:tcPr>
                    <a:solidFill>
                      <a:srgbClr val="63C6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/>
                        <a:t>X</a:t>
                      </a:r>
                    </a:p>
                  </a:txBody>
                  <a:tcPr>
                    <a:solidFill>
                      <a:srgbClr val="63C6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ICT-toimittaja voi noutaa tietoja rekisterinpitäjän käsittelijänä</a:t>
                      </a:r>
                    </a:p>
                  </a:txBody>
                  <a:tcPr>
                    <a:solidFill>
                      <a:srgbClr val="63C6D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i-FI" sz="1200" dirty="0"/>
                    </a:p>
                  </a:txBody>
                  <a:tcPr>
                    <a:solidFill>
                      <a:srgbClr val="63C6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316440"/>
                  </a:ext>
                </a:extLst>
              </a:tr>
            </a:tbl>
          </a:graphicData>
        </a:graphic>
      </p:graphicFrame>
      <p:sp>
        <p:nvSpPr>
          <p:cNvPr id="10" name="Tekstiruutu 9">
            <a:extLst>
              <a:ext uri="{FF2B5EF4-FFF2-40B4-BE49-F238E27FC236}">
                <a16:creationId xmlns:a16="http://schemas.microsoft.com/office/drawing/2014/main" id="{18BA740B-E810-CA86-61D4-A8633AA4DD59}"/>
              </a:ext>
            </a:extLst>
          </p:cNvPr>
          <p:cNvSpPr txBox="1"/>
          <p:nvPr/>
        </p:nvSpPr>
        <p:spPr>
          <a:xfrm>
            <a:off x="368093" y="6470295"/>
            <a:ext cx="10757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600" dirty="0">
                <a:solidFill>
                  <a:schemeClr val="accent6">
                    <a:lumMod val="75000"/>
                  </a:schemeClr>
                </a:solidFill>
              </a:rPr>
              <a:t>Kaikki hakemiseen liittyvät lomakkeet ja linkit löydät </a:t>
            </a:r>
            <a:r>
              <a:rPr lang="fi-FI" sz="1600" dirty="0">
                <a:solidFill>
                  <a:schemeClr val="accent6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VTJ-muutosrajapinnan verkkosivuilta</a:t>
            </a:r>
            <a:endParaRPr lang="fi-FI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337291"/>
      </p:ext>
    </p:extLst>
  </p:cSld>
  <p:clrMapOvr>
    <a:masterClrMapping/>
  </p:clrMapOvr>
</p:sld>
</file>

<file path=ppt/theme/theme1.xml><?xml version="1.0" encoding="utf-8"?>
<a:theme xmlns:a="http://schemas.openxmlformats.org/drawingml/2006/main" name="vihreä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_EN esitysmalli.potx" id="{48EE84FA-CD74-4F47-80DC-1E03E57AED3F}" vid="{E1240058-3267-422A-AA50-0299EACA6B07}"/>
    </a:ext>
  </a:extLst>
</a:theme>
</file>

<file path=ppt/theme/theme2.xml><?xml version="1.0" encoding="utf-8"?>
<a:theme xmlns:a="http://schemas.openxmlformats.org/drawingml/2006/main" name="DVV FI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 FI" id="{ECBDB3BC-A498-439C-B5F6-1240BF05B51F}" vid="{DC54393C-1D62-40C0-8303-4685115CACD9}"/>
    </a:ext>
  </a:extLst>
</a:theme>
</file>

<file path=ppt/theme/theme3.xml><?xml version="1.0" encoding="utf-8"?>
<a:theme xmlns:a="http://schemas.openxmlformats.org/drawingml/2006/main" name="punainen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 esitysmalli.potx" id="{E48C570F-747B-4666-93FB-D601FF4DF62D}" vid="{56287921-3E63-44ED-B3CF-71576A99E275}"/>
    </a:ext>
  </a:extLst>
</a:theme>
</file>

<file path=ppt/theme/theme4.xml><?xml version="1.0" encoding="utf-8"?>
<a:theme xmlns:a="http://schemas.openxmlformats.org/drawingml/2006/main" name="1_vihreä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 esitysmalli.potx" id="{E48C570F-747B-4666-93FB-D601FF4DF62D}" vid="{3FFFCE32-F4AF-4AE4-93C0-2988B3B4BF6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263</Words>
  <Application>Microsoft Office PowerPoint</Application>
  <PresentationFormat>Laajakuva</PresentationFormat>
  <Paragraphs>93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3</vt:i4>
      </vt:variant>
    </vt:vector>
  </HeadingPairs>
  <TitlesOfParts>
    <vt:vector size="11" baseType="lpstr">
      <vt:lpstr>Arial</vt:lpstr>
      <vt:lpstr>Courier New</vt:lpstr>
      <vt:lpstr>Microsoft Sans Serif</vt:lpstr>
      <vt:lpstr>Wingdings</vt:lpstr>
      <vt:lpstr>vihreä</vt:lpstr>
      <vt:lpstr>DVV FI</vt:lpstr>
      <vt:lpstr>punainen</vt:lpstr>
      <vt:lpstr>1_vihreä</vt:lpstr>
      <vt:lpstr>VTJ-muutosrajapinnan hakeminen ja käyttöönotto   Julkistoimijat</vt:lpstr>
      <vt:lpstr>VTJ-muutosrajapinnan hakeminen ja käyttöönotto</vt:lpstr>
      <vt:lpstr>Julkistoimijan ja ohjelmistotoimittajan roolijako käyttöönoton eri vaiheissa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VTJ-muutosrajapinnan hakeminen ja käyttöönotto</dc:title>
  <dc:creator>Jukkola Sanna-Maria (DVV)</dc:creator>
  <cp:lastModifiedBy>Jukkola Sanna-Maria (DVV)</cp:lastModifiedBy>
  <cp:revision>42</cp:revision>
  <dcterms:created xsi:type="dcterms:W3CDTF">2023-03-14T13:59:46Z</dcterms:created>
  <dcterms:modified xsi:type="dcterms:W3CDTF">2024-03-22T13:03:08Z</dcterms:modified>
</cp:coreProperties>
</file>