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8" r:id="rId2"/>
    <p:sldMasterId id="2147483716" r:id="rId3"/>
  </p:sldMasterIdLst>
  <p:sldIdLst>
    <p:sldId id="256" r:id="rId4"/>
    <p:sldId id="257" r:id="rId5"/>
    <p:sldId id="258" r:id="rId6"/>
  </p:sldIdLst>
  <p:sldSz cx="12192000" cy="6858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658"/>
    <a:srgbClr val="69D8D7"/>
    <a:srgbClr val="003479"/>
    <a:srgbClr val="9F60CE"/>
    <a:srgbClr val="B07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1" autoAdjust="0"/>
    <p:restoredTop sz="94660"/>
  </p:normalViewPr>
  <p:slideViewPr>
    <p:cSldViewPr snapToGrid="0">
      <p:cViewPr varScale="1">
        <p:scale>
          <a:sx n="55" d="100"/>
          <a:sy n="55" d="100"/>
        </p:scale>
        <p:origin x="72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7379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332749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457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686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8207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7218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4975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2819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003479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3463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0875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2640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9611604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5381524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1554214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69930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5627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8529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98941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white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white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white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white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82636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11643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CC0AE0B-ED42-4298-84E5-E2D626398E94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649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2D675-82EF-4CED-9F46-B1AEBC2CD4E8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93083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9559406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8530-716C-404F-AE48-A4AA0C77314B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4048492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2DD361D-BCD2-4363-BF09-396A032DA6CC}" type="datetime1">
              <a:rPr lang="fi-FI" smtClean="0"/>
              <a:t>19.4.2023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8860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3BBE7A6-AA23-4780-888E-5D821519551C}" type="datetime1">
              <a:rPr lang="fi-FI" smtClean="0"/>
              <a:t>19.4.2023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7121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6AFB-2577-4F30-8136-56F4A8EF6755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5129091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8C0AB55-BED1-4676-AE47-8BC76D0C01C7}" type="datetime1">
              <a:rPr lang="fi-FI" smtClean="0"/>
              <a:t>19.4.2023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0146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78697B-9BEB-4752-A624-7E60AE6F4E41}" type="datetime1">
              <a:rPr lang="fi-FI" smtClean="0"/>
              <a:t>19.4.2023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75376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080FAD-0F3C-4749-9DB7-F372F73D72E5}" type="datetime1">
              <a:rPr lang="fi-FI" smtClean="0"/>
              <a:t>19.4.2023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79576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B3D2537-2F40-449B-833C-06B5806D1C31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0214431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96720BA-C8B5-4F36-B197-61525B428D6A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98387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32EFC05-46D9-457A-8A4B-584C590AF295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47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1402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8F86554-B5D2-4F6D-8A77-375B84025349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50527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EC40270-3105-43C2-9D55-5DA10947DBBB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757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62AA1A0-AF67-440E-B44E-8568B155BEC3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15140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F7E8C8C-5DE8-4456-A203-5420BB79E824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65685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1F431AD-63A5-4F4B-AA59-6157ACBD2576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190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EEAE38F-820F-4482-B1FA-D5B8731C3EBA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544978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3419020-05A3-4CD3-A1CB-770860ED645F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174871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C61F-B2FD-46CC-9C60-820A32F2B885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6889174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B0C8-A738-4D14-966D-70E0472BB65E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344595920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004-C54A-4CC0-ADC6-AB6214C2FC45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847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7751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FE07A0C-9F6F-4360-975A-F5416BA5CF7D}" type="datetime1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2571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C61CAD7-6A44-420D-81D1-49884CF9A991}" type="datetime1">
              <a:rPr lang="fi-FI" smtClean="0"/>
              <a:t>19.4.2023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872474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9183EBC-5CCB-45A1-8B82-823FB0AE5DE7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534260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white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white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white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white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4C1BBAC-68E4-40BC-B542-BB2A4C902367}" type="datetime1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54079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E9E3B30-1123-484D-866F-E387826D70E9}" type="datetime1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7744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5E92AC5-D8E8-401A-AAD5-6686FF13F955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230609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376-0D5E-4861-B237-5C3E1EE7E2EC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8024024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481E-39F3-4D93-B1FB-52CE5B711DE4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60939535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0BB96DD-A348-4444-910B-2C1DFECF3C52}" type="datetime1">
              <a:rPr lang="fi-FI" smtClean="0"/>
              <a:t>19.4.2023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762504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AA6DD70-419A-4523-8A83-D5B55016CC88}" type="datetime1">
              <a:rPr lang="fi-FI" smtClean="0"/>
              <a:t>19.4.2023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04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13244689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9C6D-8B24-445F-B648-35498AFACA57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86957637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9C600BF-18F4-4FE5-8FC5-7490D5BB6F47}" type="datetime1">
              <a:rPr lang="fi-FI" smtClean="0"/>
              <a:t>19.4.2023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0939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601EC3-B2D4-40EF-8379-3A7689A4BA12}" type="datetime1">
              <a:rPr lang="fi-FI" smtClean="0"/>
              <a:t>19.4.2023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hidden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hidden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hidden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hidden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874319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7E97EDE-97C6-4F92-B141-9D1D1E9D59C8}" type="datetime1">
              <a:rPr lang="fi-FI" smtClean="0"/>
              <a:t>19.4.2023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240650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A61DB81-3DB9-4CA7-9330-0B9CEA8F324A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98382432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4440F68-15F5-480B-9DE4-7EBB610D316D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832360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60E698C-D493-4892-B2EA-9276EC2391AC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907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CA64D05-4654-4CA6-B93C-7D8FACA9E66B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618847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7EB3C44-9F33-4420-B317-BAC711273DBF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43108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0BA0A8A-B3FD-4079-8770-E8CC5AB802E6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210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04199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81AB414-D824-46AE-9E38-FEC27B63AD0D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0182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BA5C628-C0A5-40C3-B460-6A49A6DFBB8B}" type="datetime1">
              <a:rPr lang="fi-FI" smtClean="0"/>
              <a:t>19.4.2023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4286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5327FF1-3DAE-4AA1-BD03-D42331965355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317781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D3B2DD7-132D-4166-BD82-CFC741E9E917}" type="datetime1">
              <a:rPr lang="fi-FI" smtClean="0"/>
              <a:t>19.4.2023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71371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B975-5590-4C96-B82D-6E94A3AC6E25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57103572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0295-1111-4D00-B010-00C383A31127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27768852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DF1A-EEBB-435E-AF68-754637121FA8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080162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947F187-5D63-4894-85F9-D1489D186E89}" type="datetime1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930823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A740278-CAFA-4DB9-BD58-95F566DF7C01}" type="datetime1">
              <a:rPr lang="fi-FI" smtClean="0"/>
              <a:t>19.4.2023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548774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72B326D-07A1-4CB2-98FC-15E10022DC12}" type="datetime1">
              <a:rPr lang="fi-FI" smtClean="0"/>
              <a:t>19.4.2023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12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441189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ltGray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ltGray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4183CE0-F123-4BAF-9674-614666D14520}" type="datetime1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07711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F04379E-F966-4959-8372-4D80CA63701F}" type="datetime1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240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476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slideLayout" Target="../slideLayouts/slideLayout5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slideLayout" Target="../slideLayouts/slideLayout50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Relationship Id="rId27" Type="http://schemas.openxmlformats.org/officeDocument/2006/relationships/slideLayout" Target="../slideLayouts/slideLayout54.xml"/><Relationship Id="rId30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18" Type="http://schemas.openxmlformats.org/officeDocument/2006/relationships/slideLayout" Target="../slideLayouts/slideLayout72.xml"/><Relationship Id="rId26" Type="http://schemas.openxmlformats.org/officeDocument/2006/relationships/slideLayout" Target="../slideLayouts/slideLayout80.xml"/><Relationship Id="rId3" Type="http://schemas.openxmlformats.org/officeDocument/2006/relationships/slideLayout" Target="../slideLayouts/slideLayout57.xml"/><Relationship Id="rId21" Type="http://schemas.openxmlformats.org/officeDocument/2006/relationships/slideLayout" Target="../slideLayouts/slideLayout75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slideLayout" Target="../slideLayouts/slideLayout71.xml"/><Relationship Id="rId25" Type="http://schemas.openxmlformats.org/officeDocument/2006/relationships/slideLayout" Target="../slideLayouts/slideLayout79.xml"/><Relationship Id="rId2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70.xml"/><Relationship Id="rId20" Type="http://schemas.openxmlformats.org/officeDocument/2006/relationships/slideLayout" Target="../slideLayouts/slideLayout74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24" Type="http://schemas.openxmlformats.org/officeDocument/2006/relationships/slideLayout" Target="../slideLayouts/slideLayout78.xml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23" Type="http://schemas.openxmlformats.org/officeDocument/2006/relationships/slideLayout" Target="../slideLayouts/slideLayout77.xml"/><Relationship Id="rId28" Type="http://schemas.openxmlformats.org/officeDocument/2006/relationships/theme" Target="../theme/theme3.xml"/><Relationship Id="rId10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73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Relationship Id="rId22" Type="http://schemas.openxmlformats.org/officeDocument/2006/relationships/slideLayout" Target="../slideLayouts/slideLayout76.xml"/><Relationship Id="rId27" Type="http://schemas.openxmlformats.org/officeDocument/2006/relationships/slideLayout" Target="../slideLayouts/slideLayout81.xml"/><Relationship Id="rId30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65F48-7EF0-45B1-9B84-6036A08302D4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EF8F0-8061-4F51-B772-1CB5B09B8051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99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AEA39-ABF7-4501-AAAA-7B6404406B6A}" type="datetime1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9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3" r:id="rId25"/>
    <p:sldLayoutId id="2147483714" r:id="rId26"/>
    <p:sldLayoutId id="2147483715" r:id="rId27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rgbClr val="E30450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EDAC-0AE3-4DDD-B120-12F57545E7E0}" type="datetime1">
              <a:rPr lang="fi-FI" smtClean="0"/>
              <a:t>19.4.2023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870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  <p:sldLayoutId id="2147483738" r:id="rId22"/>
    <p:sldLayoutId id="2147483739" r:id="rId23"/>
    <p:sldLayoutId id="2147483740" r:id="rId24"/>
    <p:sldLayoutId id="2147483741" r:id="rId25"/>
    <p:sldLayoutId id="2147483742" r:id="rId26"/>
    <p:sldLayoutId id="2147483743" r:id="rId27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rgbClr val="007770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vv.fi/vtj-muutosrajapinta" TargetMode="External"/><Relationship Id="rId1" Type="http://schemas.openxmlformats.org/officeDocument/2006/relationships/slideLayout" Target="../slideLayouts/slideLayout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E0A8B6-BE81-1A10-D87B-F98FDD1AE8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Kunnan rekisterien päivitystarpeet ja</a:t>
            </a:r>
            <a:br>
              <a:rPr lang="fi-FI" sz="4000" dirty="0"/>
            </a:br>
            <a:r>
              <a:rPr lang="fi-FI" sz="4000" dirty="0"/>
              <a:t>VTJ-muutosrajapinnan tuotteet kunnille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6BB1E5-CB19-D48A-1321-608C14DA4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6000" y="3169328"/>
            <a:ext cx="9180000" cy="1798672"/>
          </a:xfrm>
        </p:spPr>
        <p:txBody>
          <a:bodyPr>
            <a:normAutofit/>
          </a:bodyPr>
          <a:lstStyle/>
          <a:p>
            <a:endParaRPr lang="fi-FI" dirty="0"/>
          </a:p>
          <a:p>
            <a:r>
              <a:rPr lang="fi-FI" sz="2000" dirty="0"/>
              <a:t>Asiantuntijat Sanna-Maria Jukkola &amp; Hanna Oja</a:t>
            </a:r>
          </a:p>
        </p:txBody>
      </p:sp>
    </p:spTree>
    <p:extLst>
      <p:ext uri="{BB962C8B-B14F-4D97-AF65-F5344CB8AC3E}">
        <p14:creationId xmlns:p14="http://schemas.microsoft.com/office/powerpoint/2010/main" val="3263739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B575CD03-EAF1-4E52-9190-7508D1B9D769}"/>
              </a:ext>
            </a:extLst>
          </p:cNvPr>
          <p:cNvSpPr/>
          <p:nvPr/>
        </p:nvSpPr>
        <p:spPr>
          <a:xfrm>
            <a:off x="1" y="52128"/>
            <a:ext cx="12192000" cy="1262751"/>
          </a:xfrm>
          <a:prstGeom prst="roundRect">
            <a:avLst/>
          </a:prstGeom>
          <a:solidFill>
            <a:srgbClr val="0034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fi-FI" sz="2800" dirty="0"/>
              <a:t>Kunnan väestötiedot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Kunta ylläpitää ”master”-rekisteriä oman kuntansa koko väestöstä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Kuntarajaustuotteella K2000 tai Laajat rekisteriin tuodaan aluksi kunnan ajantasaiset </a:t>
            </a:r>
            <a:r>
              <a:rPr lang="fi-FI" sz="1600" dirty="0" err="1"/>
              <a:t>väestötiedot</a:t>
            </a:r>
            <a:endParaRPr lang="fi-FI" sz="1600" dirty="0"/>
          </a:p>
        </p:txBody>
      </p:sp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FE5D5ACA-2ADD-BB64-12A1-DEADA6706D2D}"/>
              </a:ext>
            </a:extLst>
          </p:cNvPr>
          <p:cNvSpPr/>
          <p:nvPr/>
        </p:nvSpPr>
        <p:spPr>
          <a:xfrm>
            <a:off x="0" y="1332886"/>
            <a:ext cx="6090823" cy="907392"/>
          </a:xfrm>
          <a:prstGeom prst="roundRect">
            <a:avLst/>
          </a:prstGeom>
          <a:solidFill>
            <a:srgbClr val="69D8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Kunnan lakisääteisiin viranomaistehtäviin kuuluvat mm. varhaiskasvatuksen ja perusopetuksen järjestäminen</a:t>
            </a: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2E058141-F120-3AC6-D17C-81851736E006}"/>
              </a:ext>
            </a:extLst>
          </p:cNvPr>
          <p:cNvSpPr/>
          <p:nvPr/>
        </p:nvSpPr>
        <p:spPr>
          <a:xfrm>
            <a:off x="0" y="2258285"/>
            <a:ext cx="2919101" cy="3792126"/>
          </a:xfrm>
          <a:prstGeom prst="roundRect">
            <a:avLst/>
          </a:prstGeom>
          <a:solidFill>
            <a:srgbClr val="69D8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b="1" u="sng" dirty="0"/>
              <a:t>VAKA Varhaiskasvatusrekisteri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Kunta poimii ensin </a:t>
            </a:r>
            <a:r>
              <a:rPr lang="fi-FI" sz="1600" dirty="0" err="1"/>
              <a:t>master</a:t>
            </a:r>
            <a:r>
              <a:rPr lang="fi-FI" sz="1600" dirty="0"/>
              <a:t>-rekisteristään oikean ikäluokan / saa tiedot rekisteriinsä asiakkuuden perusteella</a:t>
            </a:r>
          </a:p>
          <a:p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Rekisteriä voidaan sitten päivittää VTJ-muutosrajapinnan VAKA-tuotteella henkilötunnusten perusteella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0B71AE0C-7F26-5B11-E0E2-82B697123335}"/>
              </a:ext>
            </a:extLst>
          </p:cNvPr>
          <p:cNvSpPr/>
          <p:nvPr/>
        </p:nvSpPr>
        <p:spPr>
          <a:xfrm>
            <a:off x="6442989" y="1319439"/>
            <a:ext cx="5718503" cy="1141549"/>
          </a:xfrm>
          <a:prstGeom prst="roundRect">
            <a:avLst/>
          </a:prstGeom>
          <a:solidFill>
            <a:srgbClr val="FFC6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Kunnalla voi olla asiakasrekistereitä erilaisia tarpeita varten (esim. laskutus)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i-FI" sz="1600" dirty="0"/>
              <a:t>Kunnat ylläpitävät näistä itse henkilötunnuslistaa asiakkuuden perusteella</a:t>
            </a: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76082DD9-4B94-4CB8-4D0C-F2D08FA14042}"/>
              </a:ext>
            </a:extLst>
          </p:cNvPr>
          <p:cNvSpPr/>
          <p:nvPr/>
        </p:nvSpPr>
        <p:spPr>
          <a:xfrm>
            <a:off x="9020277" y="2460989"/>
            <a:ext cx="3141215" cy="2532825"/>
          </a:xfrm>
          <a:prstGeom prst="roundRect">
            <a:avLst/>
          </a:prstGeom>
          <a:solidFill>
            <a:srgbClr val="FFC6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i-FI" sz="1600" b="1" u="sng" dirty="0"/>
              <a:t>Joukkoliikenne laskutus</a:t>
            </a:r>
          </a:p>
          <a:p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Rekisteriä voidaan päivittää VTJ-muutosrajapinnan Joukkoliikenne laskutus –tuotteella</a:t>
            </a: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925A3294-1916-71D6-9027-0605F29A97DB}"/>
              </a:ext>
            </a:extLst>
          </p:cNvPr>
          <p:cNvSpPr/>
          <p:nvPr/>
        </p:nvSpPr>
        <p:spPr>
          <a:xfrm>
            <a:off x="6442989" y="2469846"/>
            <a:ext cx="2566934" cy="2523968"/>
          </a:xfrm>
          <a:prstGeom prst="roundRect">
            <a:avLst/>
          </a:prstGeom>
          <a:solidFill>
            <a:srgbClr val="FFC6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i-FI" sz="1600" b="1" u="sng" dirty="0"/>
              <a:t>ASREK</a:t>
            </a:r>
          </a:p>
          <a:p>
            <a:r>
              <a:rPr lang="fi-FI" sz="1600" b="1" u="sng" dirty="0"/>
              <a:t>Kunnan asiakasrekisteri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Rekisteriä voidaan päivittää VTJ-muutosrajapinnan ASREK-tuotteella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05A3A8F8-9A59-67C0-E78D-D9EDDAD2639C}"/>
              </a:ext>
            </a:extLst>
          </p:cNvPr>
          <p:cNvSpPr/>
          <p:nvPr/>
        </p:nvSpPr>
        <p:spPr>
          <a:xfrm>
            <a:off x="2919101" y="2267998"/>
            <a:ext cx="3141215" cy="3170688"/>
          </a:xfrm>
          <a:prstGeom prst="roundRect">
            <a:avLst/>
          </a:prstGeom>
          <a:solidFill>
            <a:srgbClr val="69D8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b="1" u="sng" dirty="0"/>
              <a:t>OPPIJA</a:t>
            </a:r>
          </a:p>
          <a:p>
            <a:r>
              <a:rPr lang="fi-FI" sz="1600" b="1" u="sng" dirty="0"/>
              <a:t>Perusopetuksen rekisteri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Kunta poimii ensin master-rekisteristään oppivelvolliset ikäluokat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Rekisteriä voidaan sitten päivittää VTJ-muutosrajapinnan OPPIJA-tuotteella henkilötunnusten perusteella</a:t>
            </a:r>
          </a:p>
        </p:txBody>
      </p:sp>
      <p:sp>
        <p:nvSpPr>
          <p:cNvPr id="15" name="Nuoli: Alas 14">
            <a:extLst>
              <a:ext uri="{FF2B5EF4-FFF2-40B4-BE49-F238E27FC236}">
                <a16:creationId xmlns:a16="http://schemas.microsoft.com/office/drawing/2014/main" id="{F45005C8-2E5D-E04D-A013-38C32F16365F}"/>
              </a:ext>
            </a:extLst>
          </p:cNvPr>
          <p:cNvSpPr/>
          <p:nvPr/>
        </p:nvSpPr>
        <p:spPr>
          <a:xfrm>
            <a:off x="4178991" y="3610319"/>
            <a:ext cx="310717" cy="2430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Nuoli: Alas 15">
            <a:extLst>
              <a:ext uri="{FF2B5EF4-FFF2-40B4-BE49-F238E27FC236}">
                <a16:creationId xmlns:a16="http://schemas.microsoft.com/office/drawing/2014/main" id="{A6E9FABF-35E6-8368-0F10-E3BD464CB088}"/>
              </a:ext>
            </a:extLst>
          </p:cNvPr>
          <p:cNvSpPr/>
          <p:nvPr/>
        </p:nvSpPr>
        <p:spPr>
          <a:xfrm>
            <a:off x="1128404" y="4315368"/>
            <a:ext cx="310717" cy="2430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2FAE3769-16C5-9303-0701-2B97C0F0264E}"/>
              </a:ext>
            </a:extLst>
          </p:cNvPr>
          <p:cNvSpPr txBox="1"/>
          <p:nvPr/>
        </p:nvSpPr>
        <p:spPr>
          <a:xfrm>
            <a:off x="2919101" y="6011827"/>
            <a:ext cx="78284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dirty="0">
                <a:solidFill>
                  <a:srgbClr val="1E1E1E"/>
                </a:solidFill>
              </a:rPr>
              <a:t>VTJ-muutosrajapinta palauttaa kunnille tiedon henkilön turvakiellosta + kotikunnasta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sz="1600" u="sng" dirty="0">
                <a:solidFill>
                  <a:srgbClr val="1E1E1E"/>
                </a:solidFill>
              </a:rPr>
              <a:t>Kunta voi tarkistaa turvakieltohenkilön osoitetiedot selainpohjaisella </a:t>
            </a:r>
            <a:r>
              <a:rPr lang="fi-FI" sz="1600" u="sng" dirty="0" err="1">
                <a:solidFill>
                  <a:srgbClr val="1E1E1E"/>
                </a:solidFill>
              </a:rPr>
              <a:t>VTJkyselyllä</a:t>
            </a:r>
            <a:endParaRPr lang="fi-FI" sz="1600" u="sng" dirty="0">
              <a:solidFill>
                <a:srgbClr val="1E1E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07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E30B61-FC49-2197-93BA-3A73D592E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VTJ-muutosrajapinnan tuotteet kunnille</a:t>
            </a: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336C45F0-056B-9FC9-83D0-3982A39857AE}"/>
              </a:ext>
            </a:extLst>
          </p:cNvPr>
          <p:cNvSpPr/>
          <p:nvPr/>
        </p:nvSpPr>
        <p:spPr>
          <a:xfrm>
            <a:off x="532659" y="1609496"/>
            <a:ext cx="5042517" cy="3639007"/>
          </a:xfrm>
          <a:prstGeom prst="roundRect">
            <a:avLst/>
          </a:prstGeom>
          <a:solidFill>
            <a:srgbClr val="69D8D7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i-FI" sz="2000" b="1" i="0" dirty="0">
                <a:solidFill>
                  <a:schemeClr val="tx1"/>
                </a:solidFill>
                <a:effectLst/>
                <a:latin typeface="Overpass"/>
              </a:rPr>
              <a:t>Kuntarajaustuotteet kunnille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i="0" u="sng" dirty="0">
                <a:solidFill>
                  <a:schemeClr val="tx1"/>
                </a:solidFill>
                <a:effectLst/>
                <a:latin typeface="Overpass"/>
              </a:rPr>
              <a:t>Laajat</a:t>
            </a:r>
            <a:endParaRPr lang="fi-FI" i="0" dirty="0">
              <a:solidFill>
                <a:schemeClr val="tx1"/>
              </a:solidFill>
              <a:effectLst/>
              <a:latin typeface="Overpas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i="0" u="sng" dirty="0">
                <a:solidFill>
                  <a:schemeClr val="tx1"/>
                </a:solidFill>
                <a:effectLst/>
                <a:latin typeface="Overpass"/>
              </a:rPr>
              <a:t>K2000</a:t>
            </a:r>
            <a:endParaRPr lang="fi-FI" i="0" dirty="0">
              <a:solidFill>
                <a:schemeClr val="tx1"/>
              </a:solidFill>
              <a:effectLst/>
              <a:latin typeface="Overpass"/>
            </a:endParaRPr>
          </a:p>
          <a:p>
            <a:pPr algn="l"/>
            <a:endParaRPr lang="fi-FI" sz="1600" b="0" i="0" dirty="0">
              <a:solidFill>
                <a:schemeClr val="tx1"/>
              </a:solidFill>
              <a:effectLst/>
              <a:latin typeface="Overpass"/>
            </a:endParaRPr>
          </a:p>
          <a:p>
            <a:pPr algn="l"/>
            <a:r>
              <a:rPr lang="fi-FI" sz="1600" b="0" i="0" dirty="0">
                <a:solidFill>
                  <a:schemeClr val="tx1"/>
                </a:solidFill>
                <a:effectLst/>
                <a:latin typeface="Overpass"/>
              </a:rPr>
              <a:t>Kuntarajaustuotteet soveltuvat kunnan oman väestörekisterin tietojen päivitykseen.</a:t>
            </a:r>
          </a:p>
          <a:p>
            <a:pPr algn="l"/>
            <a:endParaRPr lang="fi-FI" sz="1600" dirty="0">
              <a:solidFill>
                <a:schemeClr val="tx1"/>
              </a:solidFill>
              <a:latin typeface="Overpass"/>
            </a:endParaRPr>
          </a:p>
          <a:p>
            <a:pPr algn="l"/>
            <a:r>
              <a:rPr lang="fi-FI" sz="1600" b="0" i="0" dirty="0">
                <a:solidFill>
                  <a:schemeClr val="tx1"/>
                </a:solidFill>
                <a:effectLst/>
                <a:latin typeface="Overpass"/>
              </a:rPr>
              <a:t>Päivitys tapahtuu henkilöiden kotikunnan perusteella</a:t>
            </a:r>
            <a:r>
              <a:rPr lang="fi-FI" sz="1600" b="0" i="0" dirty="0">
                <a:solidFill>
                  <a:srgbClr val="000000"/>
                </a:solidFill>
                <a:effectLst/>
                <a:latin typeface="Overpass"/>
              </a:rPr>
              <a:t>.</a:t>
            </a: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327E17DF-42C3-4F7F-8768-7FA8691F95F9}"/>
              </a:ext>
            </a:extLst>
          </p:cNvPr>
          <p:cNvSpPr/>
          <p:nvPr/>
        </p:nvSpPr>
        <p:spPr>
          <a:xfrm>
            <a:off x="5734975" y="1573986"/>
            <a:ext cx="6143348" cy="3674517"/>
          </a:xfrm>
          <a:prstGeom prst="roundRect">
            <a:avLst/>
          </a:prstGeom>
          <a:solidFill>
            <a:srgbClr val="FFC658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r>
              <a:rPr lang="fi-FI" sz="2000" b="1" i="0" dirty="0">
                <a:solidFill>
                  <a:schemeClr val="tx1"/>
                </a:solidFill>
                <a:effectLst/>
                <a:latin typeface="Overpass"/>
              </a:rPr>
              <a:t>Henkilötunnuksella rajattavat tuotteet kunnille</a:t>
            </a:r>
            <a:endParaRPr lang="fi-FI" b="1" i="0" dirty="0">
              <a:solidFill>
                <a:schemeClr val="tx1"/>
              </a:solidFill>
              <a:effectLst/>
              <a:latin typeface="Overpas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sng" dirty="0">
                <a:solidFill>
                  <a:schemeClr val="tx1"/>
                </a:solidFill>
                <a:effectLst/>
                <a:latin typeface="Overpass"/>
              </a:rPr>
              <a:t>ASREK Kunnan asiakasrekisteri</a:t>
            </a:r>
            <a:endParaRPr lang="fi-FI" b="0" i="0" dirty="0">
              <a:solidFill>
                <a:schemeClr val="tx1"/>
              </a:solidFill>
              <a:effectLst/>
              <a:latin typeface="Overpas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sng" dirty="0">
                <a:solidFill>
                  <a:schemeClr val="tx1"/>
                </a:solidFill>
                <a:effectLst/>
                <a:latin typeface="Overpass"/>
              </a:rPr>
              <a:t>Joukkoliikenne laskutus</a:t>
            </a:r>
            <a:endParaRPr lang="fi-FI" b="0" i="0" dirty="0">
              <a:solidFill>
                <a:schemeClr val="tx1"/>
              </a:solidFill>
              <a:effectLst/>
              <a:latin typeface="Overpas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sng" dirty="0">
                <a:solidFill>
                  <a:schemeClr val="tx1"/>
                </a:solidFill>
                <a:effectLst/>
                <a:latin typeface="Overpass"/>
              </a:rPr>
              <a:t>OPPIJA Perusopetuksen rekisteri</a:t>
            </a:r>
            <a:endParaRPr lang="fi-FI" b="0" i="0" dirty="0">
              <a:solidFill>
                <a:schemeClr val="tx1"/>
              </a:solidFill>
              <a:effectLst/>
              <a:latin typeface="Overpas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sng" dirty="0">
                <a:solidFill>
                  <a:schemeClr val="tx1"/>
                </a:solidFill>
                <a:effectLst/>
                <a:latin typeface="Overpass"/>
              </a:rPr>
              <a:t>VAKA varhaiskasvatusrekisteri</a:t>
            </a:r>
          </a:p>
          <a:p>
            <a:pPr algn="l"/>
            <a:endParaRPr lang="fi-FI" b="0" i="0" dirty="0">
              <a:solidFill>
                <a:schemeClr val="tx1"/>
              </a:solidFill>
              <a:effectLst/>
              <a:latin typeface="Overpass"/>
            </a:endParaRPr>
          </a:p>
          <a:p>
            <a:pPr algn="l"/>
            <a:r>
              <a:rPr lang="fi-FI" sz="1600" b="0" i="0" dirty="0">
                <a:solidFill>
                  <a:schemeClr val="tx1"/>
                </a:solidFill>
                <a:effectLst/>
                <a:latin typeface="Overpass"/>
              </a:rPr>
              <a:t>Henkilötunnuksella rajattavilla tuotteilla voi päivittää esimerkiksi kunnan asiakas- tai laskutusrekisteriä tiettyjen palvelujen käyttäjistä.</a:t>
            </a:r>
          </a:p>
          <a:p>
            <a:pPr algn="l"/>
            <a:endParaRPr lang="fi-FI" sz="1600" dirty="0">
              <a:solidFill>
                <a:schemeClr val="tx1"/>
              </a:solidFill>
              <a:latin typeface="Overpass"/>
            </a:endParaRPr>
          </a:p>
          <a:p>
            <a:pPr algn="l"/>
            <a:r>
              <a:rPr lang="fi-FI" sz="1600" b="0" i="0" dirty="0">
                <a:solidFill>
                  <a:schemeClr val="tx1"/>
                </a:solidFill>
                <a:effectLst/>
                <a:latin typeface="Overpass"/>
              </a:rPr>
              <a:t>Päivitys tapahtuu luvansaajan rekisterissä olevien henkilötunnusten perusteella. Luvansaajan tulee itse ylläpitää henkilötunnuslistaa, jonka perusteella rekisteriä päivitetään.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2BCE4CB5-D96C-F218-C73D-C39EAC2563C2}"/>
              </a:ext>
            </a:extLst>
          </p:cNvPr>
          <p:cNvSpPr txBox="1"/>
          <p:nvPr/>
        </p:nvSpPr>
        <p:spPr>
          <a:xfrm>
            <a:off x="914400" y="5823751"/>
            <a:ext cx="100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2200" dirty="0">
                <a:solidFill>
                  <a:srgbClr val="1E1E1E"/>
                </a:solidFill>
              </a:rPr>
              <a:t>Ohjeet </a:t>
            </a:r>
            <a:r>
              <a:rPr lang="fi-FI" sz="2200" b="1" dirty="0">
                <a:solidFill>
                  <a:srgbClr val="1E1E1E"/>
                </a:solidFill>
              </a:rPr>
              <a:t>VTJ-muutosrajapinnan hakemiseen ja käyttöönottoon sekä tuotekuvaukset </a:t>
            </a:r>
            <a:r>
              <a:rPr lang="fi-FI" sz="2200" dirty="0">
                <a:solidFill>
                  <a:srgbClr val="1E1E1E"/>
                </a:solidFill>
              </a:rPr>
              <a:t>löytyvät </a:t>
            </a:r>
            <a:r>
              <a:rPr lang="fi-FI" sz="2200" dirty="0">
                <a:solidFill>
                  <a:srgbClr val="1E1E1E"/>
                </a:solidFill>
                <a:hlinkClick r:id="rId2"/>
              </a:rPr>
              <a:t>VTJ-muutosrajapinnan verkkosivulta</a:t>
            </a:r>
            <a:r>
              <a:rPr lang="fi-FI" sz="2200" dirty="0">
                <a:solidFill>
                  <a:srgbClr val="1E1E1E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5488364"/>
      </p:ext>
    </p:extLst>
  </p:cSld>
  <p:clrMapOvr>
    <a:masterClrMapping/>
  </p:clrMapOvr>
</p:sld>
</file>

<file path=ppt/theme/theme1.xml><?xml version="1.0" encoding="utf-8"?>
<a:theme xmlns:a="http://schemas.openxmlformats.org/drawingml/2006/main" name="DVV FI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FI" id="{ECBDB3BC-A498-439C-B5F6-1240BF05B51F}" vid="{DC54393C-1D62-40C0-8303-4685115CACD9}"/>
    </a:ext>
  </a:extLst>
</a:theme>
</file>

<file path=ppt/theme/theme2.xml><?xml version="1.0" encoding="utf-8"?>
<a:theme xmlns:a="http://schemas.openxmlformats.org/drawingml/2006/main" name="punainen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E48C570F-747B-4666-93FB-D601FF4DF62D}" vid="{56287921-3E63-44ED-B3CF-71576A99E275}"/>
    </a:ext>
  </a:extLst>
</a:theme>
</file>

<file path=ppt/theme/theme3.xml><?xml version="1.0" encoding="utf-8"?>
<a:theme xmlns:a="http://schemas.openxmlformats.org/drawingml/2006/main" name="vihreä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E48C570F-747B-4666-93FB-D601FF4DF62D}" vid="{3FFFCE32-F4AF-4AE4-93C0-2988B3B4BF6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DVV FI</Template>
  <TotalTime>294</TotalTime>
  <Words>216</Words>
  <Application>Microsoft Office PowerPoint</Application>
  <PresentationFormat>Laajakuva</PresentationFormat>
  <Paragraphs>45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3</vt:i4>
      </vt:variant>
    </vt:vector>
  </HeadingPairs>
  <TitlesOfParts>
    <vt:vector size="11" baseType="lpstr">
      <vt:lpstr>Arial</vt:lpstr>
      <vt:lpstr>Courier New</vt:lpstr>
      <vt:lpstr>Microsoft Sans Serif</vt:lpstr>
      <vt:lpstr>Overpass</vt:lpstr>
      <vt:lpstr>Wingdings</vt:lpstr>
      <vt:lpstr>DVV FI</vt:lpstr>
      <vt:lpstr>punainen</vt:lpstr>
      <vt:lpstr>vihreä</vt:lpstr>
      <vt:lpstr>Kunnan rekisterien päivitystarpeet ja VTJ-muutosrajapinnan tuotteet kunnille</vt:lpstr>
      <vt:lpstr>PowerPoint-esitys</vt:lpstr>
      <vt:lpstr>VTJ-muutosrajapinnan tuotteet kunnille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Jukkola Sanna-Maria (DVV)</dc:creator>
  <cp:lastModifiedBy>Jukkola Sanna-Maria (DVV)</cp:lastModifiedBy>
  <cp:revision>81</cp:revision>
  <dcterms:created xsi:type="dcterms:W3CDTF">2023-04-17T06:41:08Z</dcterms:created>
  <dcterms:modified xsi:type="dcterms:W3CDTF">2023-04-19T08:46:54Z</dcterms:modified>
</cp:coreProperties>
</file>