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</p:sldMasterIdLst>
  <p:sldIdLst>
    <p:sldId id="256" r:id="rId7"/>
    <p:sldId id="257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58"/>
    <a:srgbClr val="69D8D7"/>
    <a:srgbClr val="003479"/>
    <a:srgbClr val="9F60CE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37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274938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844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46631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464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439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415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3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5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2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CB6FA0-18D2-4642-A059-4A1C472EEED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454BF1F-37A8-4361-92C0-852BD856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5724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65A2-1B37-42BC-8D26-29F6B995C850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20224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F38-48A6-4EDE-9634-820C696C1FAD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019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71E02C-63B4-495F-BB51-24343ACD5DFC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ACD3B79F-0D17-49F1-AC0F-319207E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39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34E82-F50C-43B7-A1F8-359993838B79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8E7EFFA-4AA0-4B5F-BFC9-4CE4D1CF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161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4A8C-1B3C-4B8E-9601-19EA13D711B4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09060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5D01D-3B92-4373-89BF-4104FE01A4B4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EFBC3C7A-CDC5-4732-9D34-8DB72D55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28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E4D7-3FF5-401A-868C-D2D689902251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9279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EAD90-F479-4082-A39D-8BF5C57C2F81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4680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6EC2FB-8543-4315-B48A-C1E489B69C33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86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4CF88-CA3A-4C43-915D-C54D8CC165C1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64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686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59E1E2-4820-40AF-A2AF-828CED5F590E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0951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A8183F-7B35-4546-9645-08C66BCD1866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509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632D8-4A64-4051-9849-00A55B051F1F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830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BDC024-02F7-47BA-BCE1-C6264E0F5BD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1886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2D782-3B4C-4890-B8B9-28ED046D40E8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6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A70201-A75A-47FD-B2B2-3FDA00C57BC2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705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73437-EA4A-446A-8D9C-D5A9DED8E0D5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9047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EAA418-F413-49C6-AEE0-E92E6484D9E6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4900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0EC5-EC4A-4B94-AE1A-1ECA902A8B21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944927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48C4-A0E6-427D-890B-049A29ED5CB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230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2077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3EF-DDD6-4C1D-8DCD-5BFB836C2532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9472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886DAB-37DE-45FE-AB89-3397E02873E0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3354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5F4A3-6566-4B50-90E3-FDE032A7FF18}" type="datetime1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30E8ECE-7EEC-4AA7-B6C7-3BD3DB2D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89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2A0F029-C681-4A16-8ECF-1B5AF93068CD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81C1324A-709A-4DD3-A297-140939CF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9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EBD6A6-0199-400C-87E7-04CCDB2FEEE6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3FCFA14B-C107-4385-9266-5B429967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16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EE2A0B-1F1A-422F-8ACA-9479FD411074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2D78CAB2-22B6-4302-B218-D8BB8D3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35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590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181197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0419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21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46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07778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81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641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3139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5139594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4422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283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7402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79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9757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7115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2859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0529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836253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0686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139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7942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81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54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29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63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8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6116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8152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42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99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562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529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894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26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16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64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3083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940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49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8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2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2909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14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53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957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21443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38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7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140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052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75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514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56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190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449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748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88917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959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47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7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257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724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42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407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74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306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02402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09395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625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32446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9576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3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43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406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83824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23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907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188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310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0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1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182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28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177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371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71035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88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801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308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19.4.2023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487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12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411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077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2400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6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37219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154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04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7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19.4.2023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40385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19.4.2023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03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07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47675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19.4.2023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7252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9712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932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59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423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62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1009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64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19.4.2023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16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19.4.2023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31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5F48-7EF0-45B1-9B84-6036A08302D4}" type="datetimeFigureOut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F8F0-8061-4F51-B772-1CB5B09B805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4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499A-5429-48C6-A0F7-8F4EA4FB1344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19.4.2023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vv.fi/sv/bds-andringsgranssnittet" TargetMode="Externa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0A8B6-BE81-1A10-D87B-F98FDD1A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Kommunernas</a:t>
            </a:r>
            <a:r>
              <a:rPr lang="fi-FI" sz="4000" dirty="0"/>
              <a:t> </a:t>
            </a:r>
            <a:r>
              <a:rPr lang="fi-FI" sz="4000" dirty="0" err="1"/>
              <a:t>uppdateringsbehov</a:t>
            </a:r>
            <a:r>
              <a:rPr lang="fi-FI" sz="4000" dirty="0"/>
              <a:t> </a:t>
            </a:r>
            <a:r>
              <a:rPr lang="fi-FI" sz="4000" dirty="0" err="1"/>
              <a:t>och</a:t>
            </a:r>
            <a:r>
              <a:rPr lang="fi-FI" sz="4000" dirty="0"/>
              <a:t> BDS-</a:t>
            </a:r>
            <a:r>
              <a:rPr lang="fi-FI" sz="4000" dirty="0" err="1"/>
              <a:t>ändringsgränssnittets</a:t>
            </a:r>
            <a:r>
              <a:rPr lang="fi-FI" sz="4000" dirty="0"/>
              <a:t> </a:t>
            </a:r>
            <a:r>
              <a:rPr lang="fi-FI" sz="4000" dirty="0" err="1"/>
              <a:t>produkter</a:t>
            </a:r>
            <a:endParaRPr lang="fi-FI" sz="4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6BB1E5-CB19-D48A-1321-608C14DA4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169328"/>
            <a:ext cx="9180000" cy="1798672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2000" dirty="0" err="1"/>
              <a:t>sakkunniga</a:t>
            </a:r>
            <a:r>
              <a:rPr lang="fi-FI" sz="2000" dirty="0"/>
              <a:t> Sanna-Maria Jukkola &amp; Hanna Oja</a:t>
            </a:r>
          </a:p>
        </p:txBody>
      </p:sp>
    </p:spTree>
    <p:extLst>
      <p:ext uri="{BB962C8B-B14F-4D97-AF65-F5344CB8AC3E}">
        <p14:creationId xmlns:p14="http://schemas.microsoft.com/office/powerpoint/2010/main" val="32637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B575CD03-EAF1-4E52-9190-7508D1B9D769}"/>
              </a:ext>
            </a:extLst>
          </p:cNvPr>
          <p:cNvSpPr/>
          <p:nvPr/>
        </p:nvSpPr>
        <p:spPr>
          <a:xfrm>
            <a:off x="1" y="52128"/>
            <a:ext cx="12192000" cy="1291905"/>
          </a:xfrm>
          <a:prstGeom prst="roundRect">
            <a:avLst/>
          </a:prstGeom>
          <a:solidFill>
            <a:srgbClr val="00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i-FI" sz="2800" dirty="0" err="1"/>
              <a:t>Kommunens</a:t>
            </a:r>
            <a:r>
              <a:rPr lang="fi-FI" sz="2800" dirty="0"/>
              <a:t> </a:t>
            </a:r>
            <a:r>
              <a:rPr lang="fi-FI" sz="2800" dirty="0" err="1"/>
              <a:t>befolkningsuppgifter</a:t>
            </a: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Kommunen för ett masterregister över hela kommunens befolkning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Med kommunbegränsningsprodukt K2000 eller </a:t>
            </a:r>
            <a:r>
              <a:rPr lang="sv-SE" sz="1600" dirty="0" err="1"/>
              <a:t>Laajat</a:t>
            </a:r>
            <a:r>
              <a:rPr lang="sv-SE" sz="1600" dirty="0"/>
              <a:t> (omfattande befolkningsdata) uppdateras kommunens masterregister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E5D5ACA-2ADD-BB64-12A1-DEADA6706D2D}"/>
              </a:ext>
            </a:extLst>
          </p:cNvPr>
          <p:cNvSpPr/>
          <p:nvPr/>
        </p:nvSpPr>
        <p:spPr>
          <a:xfrm>
            <a:off x="0" y="1359831"/>
            <a:ext cx="5788241" cy="907393"/>
          </a:xfrm>
          <a:prstGeom prst="roundRect">
            <a:avLst/>
          </a:prstGeom>
          <a:solidFill>
            <a:srgbClr val="69D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Till kommunens lagstadgade myndighetsuppgifter hör bl.a. ordnande av småbarnspedagogik och grundläggande utbildning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E058141-F120-3AC6-D17C-81851736E006}"/>
              </a:ext>
            </a:extLst>
          </p:cNvPr>
          <p:cNvSpPr/>
          <p:nvPr/>
        </p:nvSpPr>
        <p:spPr>
          <a:xfrm>
            <a:off x="-1" y="2291723"/>
            <a:ext cx="2604554" cy="4051204"/>
          </a:xfrm>
          <a:prstGeom prst="roundRect">
            <a:avLst/>
          </a:prstGeom>
          <a:solidFill>
            <a:srgbClr val="69D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VAKA </a:t>
            </a:r>
            <a:r>
              <a:rPr lang="fi-FI" sz="1600" b="1" dirty="0" err="1">
                <a:solidFill>
                  <a:schemeClr val="tx1"/>
                </a:solidFill>
              </a:rPr>
              <a:t>Småbarnspedagogik</a:t>
            </a:r>
            <a:endParaRPr lang="fi-FI" sz="1600" b="1" dirty="0">
              <a:solidFill>
                <a:schemeClr val="tx1"/>
              </a:solidFill>
            </a:endParaRPr>
          </a:p>
          <a:p>
            <a:endParaRPr lang="fi-FI" sz="1600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Kommunen plockar först ut rätt åldersklasser ur sitt masterregister / får uppgifter i sitt register på basis av kundrelation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Registret kan sedan uppdateras med VAKA-produkt på basis av personbeteckningar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B71AE0C-7F26-5B11-E0E2-82B697123335}"/>
              </a:ext>
            </a:extLst>
          </p:cNvPr>
          <p:cNvSpPr/>
          <p:nvPr/>
        </p:nvSpPr>
        <p:spPr>
          <a:xfrm>
            <a:off x="5788241" y="1364760"/>
            <a:ext cx="6403760" cy="1005779"/>
          </a:xfrm>
          <a:prstGeom prst="roundRect">
            <a:avLst/>
          </a:prstGeom>
          <a:solidFill>
            <a:srgbClr val="FFC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Kommunen kan ha kundregister för olika behov (t.ex. fakturering)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Kommunerna för själva en förteckning över personbeteckningar på basis av kundförhållandet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6082DD9-4B94-4CB8-4D0C-F2D08FA14042}"/>
              </a:ext>
            </a:extLst>
          </p:cNvPr>
          <p:cNvSpPr/>
          <p:nvPr/>
        </p:nvSpPr>
        <p:spPr>
          <a:xfrm>
            <a:off x="8762260" y="2401221"/>
            <a:ext cx="3429740" cy="2106150"/>
          </a:xfrm>
          <a:prstGeom prst="roundRect">
            <a:avLst/>
          </a:prstGeom>
          <a:solidFill>
            <a:srgbClr val="FFC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600" b="1" dirty="0" err="1">
                <a:solidFill>
                  <a:schemeClr val="tx1"/>
                </a:solidFill>
              </a:rPr>
              <a:t>Joukkoliikenne</a:t>
            </a:r>
            <a:r>
              <a:rPr lang="sv-SE" sz="1600" b="1" dirty="0">
                <a:solidFill>
                  <a:schemeClr val="tx1"/>
                </a:solidFill>
              </a:rPr>
              <a:t> </a:t>
            </a:r>
            <a:r>
              <a:rPr lang="sv-SE" sz="1600" b="1" dirty="0" err="1">
                <a:solidFill>
                  <a:schemeClr val="tx1"/>
                </a:solidFill>
              </a:rPr>
              <a:t>laskutus</a:t>
            </a:r>
            <a:r>
              <a:rPr lang="sv-SE" sz="1600" b="1" dirty="0">
                <a:solidFill>
                  <a:schemeClr val="tx1"/>
                </a:solidFill>
              </a:rPr>
              <a:t> Fakturering för kollektivtrafik</a:t>
            </a:r>
          </a:p>
          <a:p>
            <a:endParaRPr lang="sv-S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Registret kan uppdateras med produkten </a:t>
            </a:r>
            <a:r>
              <a:rPr lang="sv-SE" sz="1600" dirty="0" err="1">
                <a:solidFill>
                  <a:schemeClr val="tx1"/>
                </a:solidFill>
              </a:rPr>
              <a:t>Joukkoliikenne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laskutus</a:t>
            </a:r>
            <a:r>
              <a:rPr lang="sv-SE" sz="1600" dirty="0">
                <a:solidFill>
                  <a:schemeClr val="tx1"/>
                </a:solidFill>
              </a:rPr>
              <a:t> –produkt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25A3294-1916-71D6-9027-0605F29A97DB}"/>
              </a:ext>
            </a:extLst>
          </p:cNvPr>
          <p:cNvSpPr/>
          <p:nvPr/>
        </p:nvSpPr>
        <p:spPr>
          <a:xfrm>
            <a:off x="5791140" y="2381313"/>
            <a:ext cx="2971120" cy="2106150"/>
          </a:xfrm>
          <a:prstGeom prst="roundRect">
            <a:avLst/>
          </a:prstGeom>
          <a:solidFill>
            <a:srgbClr val="FFC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600" b="1" dirty="0">
                <a:solidFill>
                  <a:schemeClr val="tx1"/>
                </a:solidFill>
              </a:rPr>
              <a:t>ASREK Kommunens kundregister</a:t>
            </a:r>
          </a:p>
          <a:p>
            <a:endParaRPr lang="sv-SE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Registret kan uppdateras med ASREK-produkt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5A3A8F8-9A59-67C0-E78D-D9EDDAD2639C}"/>
              </a:ext>
            </a:extLst>
          </p:cNvPr>
          <p:cNvSpPr/>
          <p:nvPr/>
        </p:nvSpPr>
        <p:spPr>
          <a:xfrm>
            <a:off x="2604553" y="2283022"/>
            <a:ext cx="3183688" cy="3110781"/>
          </a:xfrm>
          <a:prstGeom prst="roundRect">
            <a:avLst/>
          </a:prstGeom>
          <a:solidFill>
            <a:srgbClr val="69D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OPPIJA</a:t>
            </a:r>
          </a:p>
          <a:p>
            <a:r>
              <a:rPr lang="fi-FI" sz="1600" b="1" dirty="0" err="1">
                <a:solidFill>
                  <a:schemeClr val="tx1"/>
                </a:solidFill>
              </a:rPr>
              <a:t>Elevregistret</a:t>
            </a:r>
            <a:endParaRPr lang="fi-FI" sz="1600" b="1" dirty="0">
              <a:solidFill>
                <a:schemeClr val="tx1"/>
              </a:solidFill>
            </a:endParaRPr>
          </a:p>
          <a:p>
            <a:endParaRPr lang="fi-FI" sz="1600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Kommunen plockar först ut de läropliktiga åldersklasserna ur sitt masterregister</a:t>
            </a:r>
          </a:p>
          <a:p>
            <a:endParaRPr lang="sv-S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Registret kan sedan uppdateras med OPPIJA-produkt på basis av personbeteckningar</a:t>
            </a:r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F45005C8-2E5D-E04D-A013-38C32F16365F}"/>
              </a:ext>
            </a:extLst>
          </p:cNvPr>
          <p:cNvSpPr/>
          <p:nvPr/>
        </p:nvSpPr>
        <p:spPr>
          <a:xfrm>
            <a:off x="3878887" y="4098760"/>
            <a:ext cx="310717" cy="243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A6E9FABF-35E6-8368-0F10-E3BD464CB088}"/>
              </a:ext>
            </a:extLst>
          </p:cNvPr>
          <p:cNvSpPr/>
          <p:nvPr/>
        </p:nvSpPr>
        <p:spPr>
          <a:xfrm>
            <a:off x="1146917" y="4796268"/>
            <a:ext cx="310717" cy="243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FAE3769-16C5-9303-0701-2B97C0F0264E}"/>
              </a:ext>
            </a:extLst>
          </p:cNvPr>
          <p:cNvSpPr txBox="1"/>
          <p:nvPr/>
        </p:nvSpPr>
        <p:spPr>
          <a:xfrm>
            <a:off x="3061896" y="5618912"/>
            <a:ext cx="771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rgbClr val="1E1E1E"/>
                </a:solidFill>
              </a:rPr>
              <a:t>BDS-</a:t>
            </a:r>
            <a:r>
              <a:rPr lang="sv-SE" sz="1600" dirty="0" err="1">
                <a:solidFill>
                  <a:srgbClr val="1E1E1E"/>
                </a:solidFill>
              </a:rPr>
              <a:t>ändgringsgränssnittet</a:t>
            </a:r>
            <a:r>
              <a:rPr lang="sv-SE" sz="1600" dirty="0">
                <a:solidFill>
                  <a:srgbClr val="1E1E1E"/>
                </a:solidFill>
              </a:rPr>
              <a:t> returnerar information till kommunerna om personens spärrmarkering + hemkommun</a:t>
            </a:r>
          </a:p>
          <a:p>
            <a:pPr algn="l"/>
            <a:r>
              <a:rPr lang="sv-SE" sz="1600" u="sng" dirty="0">
                <a:solidFill>
                  <a:srgbClr val="1E1E1E"/>
                </a:solidFill>
              </a:rPr>
              <a:t>Kommunen kan kontrollera adressuppgifterna för en spärrmarkerad person genom en webbläsarbaserad </a:t>
            </a:r>
            <a:r>
              <a:rPr lang="sv-SE" sz="1600" u="sng" dirty="0" err="1">
                <a:solidFill>
                  <a:srgbClr val="1E1E1E"/>
                </a:solidFill>
              </a:rPr>
              <a:t>BDSförfrågan</a:t>
            </a:r>
            <a:endParaRPr lang="fi-FI" sz="1400" u="sng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30B61-FC49-2197-93BA-3A73D592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BDS-</a:t>
            </a:r>
            <a:r>
              <a:rPr lang="fi-FI" dirty="0" err="1"/>
              <a:t>ändringsgränssnittets</a:t>
            </a:r>
            <a:r>
              <a:rPr lang="fi-FI" dirty="0"/>
              <a:t> </a:t>
            </a:r>
            <a:r>
              <a:rPr lang="fi-FI" dirty="0" err="1"/>
              <a:t>produkter</a:t>
            </a:r>
            <a:r>
              <a:rPr lang="fi-FI" dirty="0"/>
              <a:t> för </a:t>
            </a:r>
            <a:r>
              <a:rPr lang="fi-FI" dirty="0" err="1"/>
              <a:t>kommunerna</a:t>
            </a:r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36C45F0-056B-9FC9-83D0-3982A39857AE}"/>
              </a:ext>
            </a:extLst>
          </p:cNvPr>
          <p:cNvSpPr/>
          <p:nvPr/>
        </p:nvSpPr>
        <p:spPr>
          <a:xfrm>
            <a:off x="532659" y="1609496"/>
            <a:ext cx="5202316" cy="4010069"/>
          </a:xfrm>
          <a:prstGeom prst="roundRect">
            <a:avLst/>
          </a:prstGeom>
          <a:solidFill>
            <a:srgbClr val="69D8D7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b="1" i="0" dirty="0">
                <a:solidFill>
                  <a:schemeClr val="tx1"/>
                </a:solidFill>
                <a:effectLst/>
                <a:latin typeface="Overpass"/>
              </a:rPr>
              <a:t>Kommunavgränsningsprodukter för kommuner och välfärdsområden</a:t>
            </a:r>
          </a:p>
          <a:p>
            <a:r>
              <a:rPr lang="sv-SE" i="0" dirty="0">
                <a:solidFill>
                  <a:schemeClr val="tx1"/>
                </a:solidFill>
                <a:effectLst/>
                <a:latin typeface="Overpass"/>
              </a:rPr>
              <a:t>• </a:t>
            </a:r>
            <a:r>
              <a:rPr lang="sv-SE" i="0" dirty="0" err="1">
                <a:solidFill>
                  <a:schemeClr val="tx1"/>
                </a:solidFill>
                <a:effectLst/>
                <a:latin typeface="Overpass"/>
              </a:rPr>
              <a:t>Laajat</a:t>
            </a:r>
            <a:r>
              <a:rPr lang="sv-SE" i="0" dirty="0">
                <a:solidFill>
                  <a:schemeClr val="tx1"/>
                </a:solidFill>
                <a:effectLst/>
                <a:latin typeface="Overpass"/>
              </a:rPr>
              <a:t> / Omfattande befolkningsuppgifter</a:t>
            </a:r>
          </a:p>
          <a:p>
            <a:r>
              <a:rPr lang="sv-SE" i="0" dirty="0">
                <a:solidFill>
                  <a:schemeClr val="tx1"/>
                </a:solidFill>
                <a:effectLst/>
                <a:latin typeface="Overpass"/>
              </a:rPr>
              <a:t>• K2000</a:t>
            </a:r>
          </a:p>
          <a:p>
            <a:endParaRPr lang="sv-SE" i="0" dirty="0">
              <a:solidFill>
                <a:schemeClr val="tx1"/>
              </a:solidFill>
              <a:effectLst/>
              <a:latin typeface="Overpass"/>
            </a:endParaRPr>
          </a:p>
          <a:p>
            <a:r>
              <a:rPr lang="sv-SE" i="0" dirty="0">
                <a:solidFill>
                  <a:schemeClr val="tx1"/>
                </a:solidFill>
                <a:effectLst/>
                <a:latin typeface="Overpass"/>
              </a:rPr>
              <a:t>Kommunavgränsningsprodukterna lämpar sig för uppdatering av uppgifter om invånarna i kommunens eget befolkningsregister eller välfärdsområdets kommuner.</a:t>
            </a:r>
          </a:p>
          <a:p>
            <a:endParaRPr lang="sv-SE" i="0" dirty="0">
              <a:solidFill>
                <a:schemeClr val="tx1"/>
              </a:solidFill>
              <a:effectLst/>
              <a:latin typeface="Overpass"/>
            </a:endParaRPr>
          </a:p>
          <a:p>
            <a:r>
              <a:rPr lang="sv-SE" i="0" dirty="0">
                <a:solidFill>
                  <a:schemeClr val="tx1"/>
                </a:solidFill>
                <a:effectLst/>
                <a:latin typeface="Overpass"/>
              </a:rPr>
              <a:t>Uppdateringen sker på basis av personernas hemkommun.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27E17DF-42C3-4F7F-8768-7FA8691F95F9}"/>
              </a:ext>
            </a:extLst>
          </p:cNvPr>
          <p:cNvSpPr/>
          <p:nvPr/>
        </p:nvSpPr>
        <p:spPr>
          <a:xfrm>
            <a:off x="5734975" y="1573986"/>
            <a:ext cx="6187736" cy="4045579"/>
          </a:xfrm>
          <a:prstGeom prst="roundRect">
            <a:avLst/>
          </a:prstGeom>
          <a:solidFill>
            <a:srgbClr val="FFC658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sv-SE" b="1" i="0" dirty="0">
                <a:solidFill>
                  <a:schemeClr val="tx1"/>
                </a:solidFill>
                <a:effectLst/>
                <a:latin typeface="Overpass"/>
              </a:rPr>
              <a:t>Produkter som avgränsas med personbeteckning för kommuner</a:t>
            </a:r>
          </a:p>
          <a:p>
            <a:pPr algn="l"/>
            <a:r>
              <a:rPr lang="sv-SE" sz="1600" b="1" i="0" dirty="0">
                <a:solidFill>
                  <a:schemeClr val="tx1"/>
                </a:solidFill>
                <a:effectLst/>
                <a:latin typeface="Overpass"/>
              </a:rPr>
              <a:t>•</a:t>
            </a:r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 ASREK Kommunens kundregister</a:t>
            </a:r>
          </a:p>
          <a:p>
            <a:pPr algn="l"/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• </a:t>
            </a:r>
            <a:r>
              <a:rPr lang="sv-SE" sz="1600" i="0" dirty="0" err="1">
                <a:solidFill>
                  <a:schemeClr val="tx1"/>
                </a:solidFill>
                <a:effectLst/>
                <a:latin typeface="Overpass"/>
              </a:rPr>
              <a:t>Joukkoliikenne</a:t>
            </a:r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sv-SE" sz="1600" i="0" dirty="0" err="1">
                <a:solidFill>
                  <a:schemeClr val="tx1"/>
                </a:solidFill>
                <a:effectLst/>
                <a:latin typeface="Overpass"/>
              </a:rPr>
              <a:t>laskutus</a:t>
            </a:r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 / Kollektivtrafik fakturering</a:t>
            </a:r>
          </a:p>
          <a:p>
            <a:pPr algn="l"/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• OPPIJA Elevregistret</a:t>
            </a:r>
          </a:p>
          <a:p>
            <a:pPr algn="l"/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• VAKA Småbarnspedagogik</a:t>
            </a:r>
          </a:p>
          <a:p>
            <a:pPr algn="l"/>
            <a:endParaRPr lang="sv-SE" sz="1600" i="0" dirty="0">
              <a:solidFill>
                <a:schemeClr val="tx1"/>
              </a:solidFill>
              <a:effectLst/>
              <a:latin typeface="Overpass"/>
            </a:endParaRPr>
          </a:p>
          <a:p>
            <a:pPr algn="l"/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Produkter som avgränsas med personbeteckning kan till exempel uppdatera det kommunala kund- eller faktureringsregistret över användare av vissa tjänster.</a:t>
            </a:r>
          </a:p>
          <a:p>
            <a:pPr algn="l"/>
            <a:endParaRPr lang="sv-SE" sz="1600" i="0" dirty="0">
              <a:solidFill>
                <a:schemeClr val="tx1"/>
              </a:solidFill>
              <a:effectLst/>
              <a:latin typeface="Overpass"/>
            </a:endParaRPr>
          </a:p>
          <a:p>
            <a:pPr algn="l"/>
            <a:r>
              <a:rPr lang="sv-SE" sz="1600" i="0" dirty="0">
                <a:solidFill>
                  <a:schemeClr val="tx1"/>
                </a:solidFill>
                <a:effectLst/>
                <a:latin typeface="Overpass"/>
              </a:rPr>
              <a:t>Uppdateringen sker utifrån personbeteckningarna i tillståndshavarens register. Tillståndshavaren ska själv föra en personbeteckningslista utifrån vilken registret uppdateras.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BCE4CB5-D96C-F218-C73D-C39EAC2563C2}"/>
              </a:ext>
            </a:extLst>
          </p:cNvPr>
          <p:cNvSpPr txBox="1"/>
          <p:nvPr/>
        </p:nvSpPr>
        <p:spPr>
          <a:xfrm>
            <a:off x="914400" y="5823751"/>
            <a:ext cx="100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dirty="0">
                <a:solidFill>
                  <a:srgbClr val="1E1E1E"/>
                </a:solidFill>
              </a:rPr>
              <a:t>Anvisningar för ansökan om och ibruktagande av BDS-ändringsgränssnittet samt produktbeskrivningar finns på webbplatsen för </a:t>
            </a:r>
            <a:r>
              <a:rPr lang="sv-SE" sz="2200" dirty="0">
                <a:solidFill>
                  <a:srgbClr val="1E1E1E"/>
                </a:solidFill>
                <a:hlinkClick r:id="rId2"/>
              </a:rPr>
              <a:t>BDS-ändringsgränssnittet</a:t>
            </a:r>
            <a:r>
              <a:rPr lang="sv-SE" sz="2200" dirty="0">
                <a:solidFill>
                  <a:srgbClr val="1E1E1E"/>
                </a:solidFill>
              </a:rPr>
              <a:t>.</a:t>
            </a:r>
            <a:endParaRPr lang="fi-FI" sz="22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8364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2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3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4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SE" id="{762F7D76-67B3-44B9-8343-47C910B22399}" vid="{3E106CA5-4EB5-4098-9FB1-FC60BD58DA2C}"/>
    </a:ext>
  </a:extLst>
</a:theme>
</file>

<file path=ppt/theme/theme5.xml><?xml version="1.0" encoding="utf-8"?>
<a:theme xmlns:a="http://schemas.openxmlformats.org/drawingml/2006/main" name="1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F98716A6-3C11-49BF-B108-461CC0A61D63}"/>
    </a:ext>
  </a:extLst>
</a:theme>
</file>

<file path=ppt/theme/theme6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AEDDCFE6-10E1-4701-83B5-1437474C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330</TotalTime>
  <Words>289</Words>
  <Application>Microsoft Office PowerPoint</Application>
  <PresentationFormat>Laajakuva</PresentationFormat>
  <Paragraphs>46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3</vt:i4>
      </vt:variant>
    </vt:vector>
  </HeadingPairs>
  <TitlesOfParts>
    <vt:vector size="14" baseType="lpstr">
      <vt:lpstr>Arial</vt:lpstr>
      <vt:lpstr>Courier New</vt:lpstr>
      <vt:lpstr>Microsoft Sans Serif</vt:lpstr>
      <vt:lpstr>Overpass</vt:lpstr>
      <vt:lpstr>Wingdings</vt:lpstr>
      <vt:lpstr>DVV FI</vt:lpstr>
      <vt:lpstr>punainen</vt:lpstr>
      <vt:lpstr>vihreä</vt:lpstr>
      <vt:lpstr>DVV SE</vt:lpstr>
      <vt:lpstr>1_punainen</vt:lpstr>
      <vt:lpstr>1_vihreä</vt:lpstr>
      <vt:lpstr>Kommunernas uppdateringsbehov och BDS-ändringsgränssnittets produkter</vt:lpstr>
      <vt:lpstr>PowerPoint-esitys</vt:lpstr>
      <vt:lpstr>BDS-ändringsgränssnittets produkter för kommunerna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Jukkola Sanna-Maria (DVV)</dc:creator>
  <cp:lastModifiedBy>Jukkola Sanna-Maria (DVV)</cp:lastModifiedBy>
  <cp:revision>84</cp:revision>
  <dcterms:created xsi:type="dcterms:W3CDTF">2023-04-17T06:41:08Z</dcterms:created>
  <dcterms:modified xsi:type="dcterms:W3CDTF">2023-04-19T08:43:31Z</dcterms:modified>
</cp:coreProperties>
</file>