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  <p:sldMasterId id="2147483734" r:id="rId2"/>
    <p:sldMasterId id="2147483741" r:id="rId3"/>
    <p:sldMasterId id="2147483748" r:id="rId4"/>
    <p:sldMasterId id="2147483755" r:id="rId5"/>
    <p:sldMasterId id="2147483762" r:id="rId6"/>
    <p:sldMasterId id="2147483769" r:id="rId7"/>
  </p:sldMasterIdLst>
  <p:notesMasterIdLst>
    <p:notesMasterId r:id="rId14"/>
  </p:notesMasterIdLst>
  <p:sldIdLst>
    <p:sldId id="256" r:id="rId8"/>
    <p:sldId id="260" r:id="rId9"/>
    <p:sldId id="257" r:id="rId10"/>
    <p:sldId id="258" r:id="rId11"/>
    <p:sldId id="261" r:id="rId12"/>
    <p:sldId id="259" r:id="rId13"/>
  </p:sldIdLst>
  <p:sldSz cx="12192000" cy="6858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75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31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76134-9237-4DF5-B027-47F902E1F457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76205-C95B-43B6-B8FF-723FC239D6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01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rgbClr val="0033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689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B2B38628-C6C6-4CC4-93BA-573E84F4E5F6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A71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4545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631897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>
            <a:lvl1pPr>
              <a:buClr>
                <a:srgbClr val="EA7125"/>
              </a:buClr>
              <a:defRPr/>
            </a:lvl1pPr>
            <a:lvl2pPr>
              <a:buClr>
                <a:srgbClr val="EA7125"/>
              </a:buClr>
              <a:defRPr/>
            </a:lvl2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793256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7D60A464-AC1F-49A1-AF0E-F8875D6CED2A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EA71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24246D37-DBE6-4D33-9723-E5B09C459C43}"/>
              </a:ext>
            </a:extLst>
          </p:cNvPr>
          <p:cNvCxnSpPr/>
          <p:nvPr/>
        </p:nvCxnSpPr>
        <p:spPr>
          <a:xfrm>
            <a:off x="0" y="2017430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1714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83BF00D8-5428-46A3-88A3-C256C6BBA5BA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A71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4363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F2A97C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grpSp>
        <p:nvGrpSpPr>
          <p:cNvPr id="31" name="Ryhmä 30">
            <a:extLst>
              <a:ext uri="{FF2B5EF4-FFF2-40B4-BE49-F238E27FC236}">
                <a16:creationId xmlns:a16="http://schemas.microsoft.com/office/drawing/2014/main" id="{F81C496A-8033-4BAB-A12C-BF7DD03007F0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32" name="Oval 10">
              <a:extLst>
                <a:ext uri="{FF2B5EF4-FFF2-40B4-BE49-F238E27FC236}">
                  <a16:creationId xmlns:a16="http://schemas.microsoft.com/office/drawing/2014/main" id="{5C632B82-58DE-40CE-B604-10917AFD9669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6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3" name="Picture 2">
              <a:extLst>
                <a:ext uri="{FF2B5EF4-FFF2-40B4-BE49-F238E27FC236}">
                  <a16:creationId xmlns:a16="http://schemas.microsoft.com/office/drawing/2014/main" id="{D9DD06D2-EB8A-46AF-83ED-D1EF660D7D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34" name="Oval 4">
              <a:extLst>
                <a:ext uri="{FF2B5EF4-FFF2-40B4-BE49-F238E27FC236}">
                  <a16:creationId xmlns:a16="http://schemas.microsoft.com/office/drawing/2014/main" id="{81998CF2-4C96-442F-A9D0-B54C9F733BFD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6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5" name="Picture 2">
              <a:extLst>
                <a:ext uri="{FF2B5EF4-FFF2-40B4-BE49-F238E27FC236}">
                  <a16:creationId xmlns:a16="http://schemas.microsoft.com/office/drawing/2014/main" id="{E2EDF9B3-7F5B-46A8-9366-E449E25E5F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36" name="Oval 6">
              <a:extLst>
                <a:ext uri="{FF2B5EF4-FFF2-40B4-BE49-F238E27FC236}">
                  <a16:creationId xmlns:a16="http://schemas.microsoft.com/office/drawing/2014/main" id="{88C43C8A-F45E-447F-9D83-C98FA0CD09EF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6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7" name="Picture 2">
              <a:extLst>
                <a:ext uri="{FF2B5EF4-FFF2-40B4-BE49-F238E27FC236}">
                  <a16:creationId xmlns:a16="http://schemas.microsoft.com/office/drawing/2014/main" id="{EDE52960-7FDA-4B25-B330-0CEAE35ADD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38" name="Oval 6">
              <a:extLst>
                <a:ext uri="{FF2B5EF4-FFF2-40B4-BE49-F238E27FC236}">
                  <a16:creationId xmlns:a16="http://schemas.microsoft.com/office/drawing/2014/main" id="{A89A7943-E602-40B4-A3FE-700647C6086B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EA7025">
                <a:alpha val="44706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9" name="Picture 2">
              <a:extLst>
                <a:ext uri="{FF2B5EF4-FFF2-40B4-BE49-F238E27FC236}">
                  <a16:creationId xmlns:a16="http://schemas.microsoft.com/office/drawing/2014/main" id="{AB85CA8C-B922-40D7-9B9F-CBB00E67B6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  <p:sp>
        <p:nvSpPr>
          <p:cNvPr id="40" name="Suorakulmio 39">
            <a:extLst>
              <a:ext uri="{FF2B5EF4-FFF2-40B4-BE49-F238E27FC236}">
                <a16:creationId xmlns:a16="http://schemas.microsoft.com/office/drawing/2014/main" id="{1CC3FF0E-F343-43C1-9B59-93F9EFF1CCDA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A71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5500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F1F3D0A0-2C23-4A89-8778-DCCB9B762128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DF9777C3-70FC-41B5-982F-CE1C7379EA91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5408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712923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256147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7D60A464-AC1F-49A1-AF0E-F8875D6CED2A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24246D37-DBE6-4D33-9723-E5B09C459C43}"/>
              </a:ext>
            </a:extLst>
          </p:cNvPr>
          <p:cNvCxnSpPr/>
          <p:nvPr/>
        </p:nvCxnSpPr>
        <p:spPr>
          <a:xfrm>
            <a:off x="0" y="2017430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795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5200284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83BF00D8-5428-46A3-88A3-C256C6BBA5BA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359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FD5991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0" name="Suorakulmio 39">
            <a:extLst>
              <a:ext uri="{FF2B5EF4-FFF2-40B4-BE49-F238E27FC236}">
                <a16:creationId xmlns:a16="http://schemas.microsoft.com/office/drawing/2014/main" id="{1CC3FF0E-F343-43C1-9B59-93F9EFF1CCDA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C2BDC46C-6E6F-4AEC-A006-777E82E2F49D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14" name="Oval 10">
              <a:extLst>
                <a:ext uri="{FF2B5EF4-FFF2-40B4-BE49-F238E27FC236}">
                  <a16:creationId xmlns:a16="http://schemas.microsoft.com/office/drawing/2014/main" id="{327B7A37-FD68-40B3-A80B-1C24FC526A89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E82375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5" name="Picture 2">
              <a:extLst>
                <a:ext uri="{FF2B5EF4-FFF2-40B4-BE49-F238E27FC236}">
                  <a16:creationId xmlns:a16="http://schemas.microsoft.com/office/drawing/2014/main" id="{427022A6-6871-415E-A04C-6A504981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6" name="Oval 4">
              <a:extLst>
                <a:ext uri="{FF2B5EF4-FFF2-40B4-BE49-F238E27FC236}">
                  <a16:creationId xmlns:a16="http://schemas.microsoft.com/office/drawing/2014/main" id="{597018E6-03FE-4E95-BF58-4D7791994165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E82375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7" name="Picture 2">
              <a:extLst>
                <a:ext uri="{FF2B5EF4-FFF2-40B4-BE49-F238E27FC236}">
                  <a16:creationId xmlns:a16="http://schemas.microsoft.com/office/drawing/2014/main" id="{48BF3D98-554A-418E-BC9D-756525BC7C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8" name="Oval 6">
              <a:extLst>
                <a:ext uri="{FF2B5EF4-FFF2-40B4-BE49-F238E27FC236}">
                  <a16:creationId xmlns:a16="http://schemas.microsoft.com/office/drawing/2014/main" id="{3D7C11B3-1955-4DBA-9049-A021ECA24165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2">
                <a:lumMod val="75000"/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9" name="Picture 2">
              <a:extLst>
                <a:ext uri="{FF2B5EF4-FFF2-40B4-BE49-F238E27FC236}">
                  <a16:creationId xmlns:a16="http://schemas.microsoft.com/office/drawing/2014/main" id="{EF074ABC-D9A9-45B9-B35E-8EF67EF4C9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0" name="Oval 6">
              <a:extLst>
                <a:ext uri="{FF2B5EF4-FFF2-40B4-BE49-F238E27FC236}">
                  <a16:creationId xmlns:a16="http://schemas.microsoft.com/office/drawing/2014/main" id="{1F63281B-6B37-44E0-939D-E22CD7DD69F7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E20350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21" name="Picture 2">
              <a:extLst>
                <a:ext uri="{FF2B5EF4-FFF2-40B4-BE49-F238E27FC236}">
                  <a16:creationId xmlns:a16="http://schemas.microsoft.com/office/drawing/2014/main" id="{FE66BFC3-0920-4A5C-9A2C-5D7FE4EBB4C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072805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D0D806F5-15BE-4B91-A2B0-98C4DEC9E268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BEF96BE-E8D2-4EA5-A05C-AFE0D3AECD4F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06830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6943194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3214925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777C8C03-0F33-4D03-871C-6383882521BB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58615CF6-27D4-46D1-896B-BBA07DD44908}"/>
              </a:ext>
            </a:extLst>
          </p:cNvPr>
          <p:cNvCxnSpPr/>
          <p:nvPr/>
        </p:nvCxnSpPr>
        <p:spPr>
          <a:xfrm>
            <a:off x="0" y="2029956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59301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8A1DB4F4-F04A-464F-8B22-6A0B3250CE53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165A249-6791-4B17-B429-30D0D887C45B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4086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1578FF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grpSp>
        <p:nvGrpSpPr>
          <p:cNvPr id="22" name="Ryhmä 21">
            <a:extLst>
              <a:ext uri="{FF2B5EF4-FFF2-40B4-BE49-F238E27FC236}">
                <a16:creationId xmlns:a16="http://schemas.microsoft.com/office/drawing/2014/main" id="{E69308E3-2D21-4196-A3A1-23E20202155C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23" name="Oval 7">
              <a:extLst>
                <a:ext uri="{FF2B5EF4-FFF2-40B4-BE49-F238E27FC236}">
                  <a16:creationId xmlns:a16="http://schemas.microsoft.com/office/drawing/2014/main" id="{7E5D0602-653C-42EF-8040-E17707232AAD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1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4" name="Picture 2">
              <a:extLst>
                <a:ext uri="{FF2B5EF4-FFF2-40B4-BE49-F238E27FC236}">
                  <a16:creationId xmlns:a16="http://schemas.microsoft.com/office/drawing/2014/main" id="{641EE07A-54BB-4423-8365-850DBA971A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5" name="Oval 4">
              <a:extLst>
                <a:ext uri="{FF2B5EF4-FFF2-40B4-BE49-F238E27FC236}">
                  <a16:creationId xmlns:a16="http://schemas.microsoft.com/office/drawing/2014/main" id="{500D2869-5BDE-4E44-8AE6-3E975522544D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1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6" name="Picture 2">
              <a:extLst>
                <a:ext uri="{FF2B5EF4-FFF2-40B4-BE49-F238E27FC236}">
                  <a16:creationId xmlns:a16="http://schemas.microsoft.com/office/drawing/2014/main" id="{EAC7D79C-3C6E-4C24-B122-102BFB2B54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7" name="Oval 6">
              <a:extLst>
                <a:ext uri="{FF2B5EF4-FFF2-40B4-BE49-F238E27FC236}">
                  <a16:creationId xmlns:a16="http://schemas.microsoft.com/office/drawing/2014/main" id="{C48225AC-FEB0-4A4E-A500-12D7E1ED562C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1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8" name="Picture 2">
              <a:extLst>
                <a:ext uri="{FF2B5EF4-FFF2-40B4-BE49-F238E27FC236}">
                  <a16:creationId xmlns:a16="http://schemas.microsoft.com/office/drawing/2014/main" id="{47DA5671-6B26-4FFE-BC90-539D908081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9" name="Oval 6">
              <a:extLst>
                <a:ext uri="{FF2B5EF4-FFF2-40B4-BE49-F238E27FC236}">
                  <a16:creationId xmlns:a16="http://schemas.microsoft.com/office/drawing/2014/main" id="{91E028A8-3C02-41E3-B1A6-4DCE67146FBA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296EBB">
                <a:alpha val="44706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30" name="Picture 2">
              <a:extLst>
                <a:ext uri="{FF2B5EF4-FFF2-40B4-BE49-F238E27FC236}">
                  <a16:creationId xmlns:a16="http://schemas.microsoft.com/office/drawing/2014/main" id="{48920140-49A6-40E2-8136-4BE8D71923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  <p:sp>
        <p:nvSpPr>
          <p:cNvPr id="31" name="Suorakulmio 30">
            <a:extLst>
              <a:ext uri="{FF2B5EF4-FFF2-40B4-BE49-F238E27FC236}">
                <a16:creationId xmlns:a16="http://schemas.microsoft.com/office/drawing/2014/main" id="{E40CD8AD-2733-41BC-8E83-732F1C0CAD65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4700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4ADDCFDE-AC7F-45A0-A173-4C7F6B7F766D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9E6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2436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311194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8072841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5107595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777C8C03-0F33-4D03-871C-6383882521BB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9E6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58615CF6-27D4-46D1-896B-BBA07DD44908}"/>
              </a:ext>
            </a:extLst>
          </p:cNvPr>
          <p:cNvCxnSpPr/>
          <p:nvPr/>
        </p:nvCxnSpPr>
        <p:spPr>
          <a:xfrm>
            <a:off x="0" y="2029956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75657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194E0312-4F2F-4CD5-96D6-337353A70BE0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9E6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043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C5A0D2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18D3F83F-C8E0-4979-BB81-C33E7D3ECF29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9E6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5A00244E-2242-42CF-B93E-E8CA1CD8E7A9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17" name="Oval 9">
              <a:extLst>
                <a:ext uri="{FF2B5EF4-FFF2-40B4-BE49-F238E27FC236}">
                  <a16:creationId xmlns:a16="http://schemas.microsoft.com/office/drawing/2014/main" id="{1F5BA562-7079-4510-BEF7-BF36F34EC4CC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4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B369242-E155-4B84-9488-7A8254FC1E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9" name="Oval 9">
              <a:extLst>
                <a:ext uri="{FF2B5EF4-FFF2-40B4-BE49-F238E27FC236}">
                  <a16:creationId xmlns:a16="http://schemas.microsoft.com/office/drawing/2014/main" id="{FF94145F-EBFD-4FB7-BF15-31222C63ACC7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4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0" name="Picture 2">
              <a:extLst>
                <a:ext uri="{FF2B5EF4-FFF2-40B4-BE49-F238E27FC236}">
                  <a16:creationId xmlns:a16="http://schemas.microsoft.com/office/drawing/2014/main" id="{ECB63D16-E2AF-4558-9728-89A457D331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1" name="Oval 9">
              <a:extLst>
                <a:ext uri="{FF2B5EF4-FFF2-40B4-BE49-F238E27FC236}">
                  <a16:creationId xmlns:a16="http://schemas.microsoft.com/office/drawing/2014/main" id="{B6ED6783-43FA-4D70-A6D6-22795C58C8C3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4">
                <a:lumMod val="75000"/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653B360D-1FD7-4F7D-B98D-27BA023B1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33" name="Oval 9">
              <a:extLst>
                <a:ext uri="{FF2B5EF4-FFF2-40B4-BE49-F238E27FC236}">
                  <a16:creationId xmlns:a16="http://schemas.microsoft.com/office/drawing/2014/main" id="{95109CC0-D28D-4834-A39A-19147D4153A3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9E60B4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4" name="Picture 2">
              <a:extLst>
                <a:ext uri="{FF2B5EF4-FFF2-40B4-BE49-F238E27FC236}">
                  <a16:creationId xmlns:a16="http://schemas.microsoft.com/office/drawing/2014/main" id="{92D18A3C-A7E7-48BD-ACCD-EEFF7E43647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395672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2C68AE92-7AB7-4E21-9592-59D6B71F0049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44465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7898405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4747597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777C8C03-0F33-4D03-871C-6383882521BB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58615CF6-27D4-46D1-896B-BBA07DD44908}"/>
              </a:ext>
            </a:extLst>
          </p:cNvPr>
          <p:cNvCxnSpPr/>
          <p:nvPr/>
        </p:nvCxnSpPr>
        <p:spPr>
          <a:xfrm>
            <a:off x="0" y="2029956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43343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4E9DCE9F-42D6-47B0-9F1A-744D81FAD67E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29868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  <a:alpha val="25000"/>
            </a:scheme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606F5A79-ACED-464A-8BB2-7C1BBA958432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15" name="Oval 10">
              <a:extLst>
                <a:ext uri="{FF2B5EF4-FFF2-40B4-BE49-F238E27FC236}">
                  <a16:creationId xmlns:a16="http://schemas.microsoft.com/office/drawing/2014/main" id="{16CCFB11-5FFC-4E14-B203-266885924041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177E09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2" name="Picture 2">
              <a:extLst>
                <a:ext uri="{FF2B5EF4-FFF2-40B4-BE49-F238E27FC236}">
                  <a16:creationId xmlns:a16="http://schemas.microsoft.com/office/drawing/2014/main" id="{37052C72-7C79-44BE-BF09-2572B9E2EE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3" name="Oval 4">
              <a:extLst>
                <a:ext uri="{FF2B5EF4-FFF2-40B4-BE49-F238E27FC236}">
                  <a16:creationId xmlns:a16="http://schemas.microsoft.com/office/drawing/2014/main" id="{E58A4D74-F2F0-4B0D-890D-D8552B8173E7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177E09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4" name="Picture 2">
              <a:extLst>
                <a:ext uri="{FF2B5EF4-FFF2-40B4-BE49-F238E27FC236}">
                  <a16:creationId xmlns:a16="http://schemas.microsoft.com/office/drawing/2014/main" id="{F9097556-39F7-4BA1-87CF-6DC0E269BA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5" name="Oval 6">
              <a:extLst>
                <a:ext uri="{FF2B5EF4-FFF2-40B4-BE49-F238E27FC236}">
                  <a16:creationId xmlns:a16="http://schemas.microsoft.com/office/drawing/2014/main" id="{950D8195-C1C6-4F50-BB12-559559D2530C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3">
                <a:lumMod val="75000"/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6" name="Picture 2">
              <a:extLst>
                <a:ext uri="{FF2B5EF4-FFF2-40B4-BE49-F238E27FC236}">
                  <a16:creationId xmlns:a16="http://schemas.microsoft.com/office/drawing/2014/main" id="{E4E6EE97-88A2-47ED-9A9D-82F1A6A572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7" name="Oval 6">
              <a:extLst>
                <a:ext uri="{FF2B5EF4-FFF2-40B4-BE49-F238E27FC236}">
                  <a16:creationId xmlns:a16="http://schemas.microsoft.com/office/drawing/2014/main" id="{E0DB736D-87BC-40C9-A791-37591EB59901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007770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8" name="Picture 2">
              <a:extLst>
                <a:ext uri="{FF2B5EF4-FFF2-40B4-BE49-F238E27FC236}">
                  <a16:creationId xmlns:a16="http://schemas.microsoft.com/office/drawing/2014/main" id="{1DC5999C-9DAB-4473-A4CC-D664806C02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  <p:sp>
        <p:nvSpPr>
          <p:cNvPr id="29" name="Suorakulmio 28">
            <a:extLst>
              <a:ext uri="{FF2B5EF4-FFF2-40B4-BE49-F238E27FC236}">
                <a16:creationId xmlns:a16="http://schemas.microsoft.com/office/drawing/2014/main" id="{89A5F569-CFC3-4E59-89AE-B52CED7C6B9F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789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68492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2C68AE92-7AB7-4E21-9592-59D6B71F0049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2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7776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5627893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189373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777C8C03-0F33-4D03-871C-6383882521BB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002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58615CF6-27D4-46D1-896B-BBA07DD44908}"/>
              </a:ext>
            </a:extLst>
          </p:cNvPr>
          <p:cNvCxnSpPr/>
          <p:nvPr/>
        </p:nvCxnSpPr>
        <p:spPr>
          <a:xfrm>
            <a:off x="0" y="2029956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7443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E09EDBCD-5DF2-4227-AE77-3E2A76F629BA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2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79024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3092FF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A1EC2D63-A9CC-4BF1-84B0-36583F3F5F9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2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1AE34EC8-71EF-45C0-89EC-2B969CF51D05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17" name="Oval 10">
              <a:extLst>
                <a:ext uri="{FF2B5EF4-FFF2-40B4-BE49-F238E27FC236}">
                  <a16:creationId xmlns:a16="http://schemas.microsoft.com/office/drawing/2014/main" id="{68D5E9C8-379F-4AC0-BA73-7B36F28773B1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2D437A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6600B92B-CE52-4C6E-B056-A9B009DDDF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9" name="Oval 4">
              <a:extLst>
                <a:ext uri="{FF2B5EF4-FFF2-40B4-BE49-F238E27FC236}">
                  <a16:creationId xmlns:a16="http://schemas.microsoft.com/office/drawing/2014/main" id="{A0F7EF6C-5532-4A84-8C67-C8EBCCAFDF08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2D437A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0" name="Picture 2">
              <a:extLst>
                <a:ext uri="{FF2B5EF4-FFF2-40B4-BE49-F238E27FC236}">
                  <a16:creationId xmlns:a16="http://schemas.microsoft.com/office/drawing/2014/main" id="{3AC8DBD1-0CF2-4272-936F-DB804503AC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1" name="Oval 6">
              <a:extLst>
                <a:ext uri="{FF2B5EF4-FFF2-40B4-BE49-F238E27FC236}">
                  <a16:creationId xmlns:a16="http://schemas.microsoft.com/office/drawing/2014/main" id="{A7570786-D593-476E-8330-3FE8CA7C0459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2D437A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0" name="Picture 2">
              <a:extLst>
                <a:ext uri="{FF2B5EF4-FFF2-40B4-BE49-F238E27FC236}">
                  <a16:creationId xmlns:a16="http://schemas.microsoft.com/office/drawing/2014/main" id="{4F68652D-29CF-4E17-B90B-56B10A9D8E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31" name="Oval 6">
              <a:extLst>
                <a:ext uri="{FF2B5EF4-FFF2-40B4-BE49-F238E27FC236}">
                  <a16:creationId xmlns:a16="http://schemas.microsoft.com/office/drawing/2014/main" id="{4A3EB0CC-0C9A-4BC1-A071-C6E6881DABEB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2D437A">
                <a:alpha val="44706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AC11C7F6-2A50-40F0-8662-AF20C8061F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249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D77EFAF-E1AB-4AFF-86D3-6AB4A2EDCB74}"/>
              </a:ext>
            </a:extLst>
          </p:cNvPr>
          <p:cNvSpPr/>
          <p:nvPr/>
        </p:nvSpPr>
        <p:spPr bwMode="hidden">
          <a:xfrm>
            <a:off x="0" y="72000"/>
            <a:ext cx="4104000" cy="6786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0CFFF18C-ADFF-4EBB-9B95-36023C787766}"/>
              </a:ext>
            </a:extLst>
          </p:cNvPr>
          <p:cNvCxnSpPr/>
          <p:nvPr/>
        </p:nvCxnSpPr>
        <p:spPr>
          <a:xfrm>
            <a:off x="0" y="2017430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64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877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59A9FF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grpSp>
        <p:nvGrpSpPr>
          <p:cNvPr id="12" name="Ryhmä 11">
            <a:extLst>
              <a:ext uri="{FF2B5EF4-FFF2-40B4-BE49-F238E27FC236}">
                <a16:creationId xmlns:a16="http://schemas.microsoft.com/office/drawing/2014/main" id="{B684989C-5558-4170-8443-462C880473B6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13" name="Oval 9">
              <a:extLst>
                <a:ext uri="{FF2B5EF4-FFF2-40B4-BE49-F238E27FC236}">
                  <a16:creationId xmlns:a16="http://schemas.microsoft.com/office/drawing/2014/main" id="{09D981C5-6418-46BA-B2D6-C0B91C14D585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0061AF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4" name="Picture 2">
              <a:extLst>
                <a:ext uri="{FF2B5EF4-FFF2-40B4-BE49-F238E27FC236}">
                  <a16:creationId xmlns:a16="http://schemas.microsoft.com/office/drawing/2014/main" id="{DE1F3CA3-4461-43AE-BCDB-993D1A7043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5" name="Oval 4">
              <a:extLst>
                <a:ext uri="{FF2B5EF4-FFF2-40B4-BE49-F238E27FC236}">
                  <a16:creationId xmlns:a16="http://schemas.microsoft.com/office/drawing/2014/main" id="{60CF3A6E-F5F1-4B3C-81D6-2849B6003526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0061AF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6" name="Picture 2">
              <a:extLst>
                <a:ext uri="{FF2B5EF4-FFF2-40B4-BE49-F238E27FC236}">
                  <a16:creationId xmlns:a16="http://schemas.microsoft.com/office/drawing/2014/main" id="{8DFC2908-6632-453C-9F13-3839C9BE51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7" name="Oval 6">
              <a:extLst>
                <a:ext uri="{FF2B5EF4-FFF2-40B4-BE49-F238E27FC236}">
                  <a16:creationId xmlns:a16="http://schemas.microsoft.com/office/drawing/2014/main" id="{A62F0A09-9FB7-4A36-B34A-BA450DED787F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0061AF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6BF030AD-5CF2-47A2-B19C-DD2106AFA7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grpSp>
          <p:nvGrpSpPr>
            <p:cNvPr id="19" name="Ryhmä 18">
              <a:extLst>
                <a:ext uri="{FF2B5EF4-FFF2-40B4-BE49-F238E27FC236}">
                  <a16:creationId xmlns:a16="http://schemas.microsoft.com/office/drawing/2014/main" id="{899F0D78-4440-4F8F-9978-9227252A098B}"/>
                </a:ext>
              </a:extLst>
            </p:cNvPr>
            <p:cNvGrpSpPr/>
            <p:nvPr/>
          </p:nvGrpSpPr>
          <p:grpSpPr bwMode="ltGray">
            <a:xfrm>
              <a:off x="5624850" y="1498020"/>
              <a:ext cx="828000" cy="828000"/>
              <a:chOff x="5624850" y="1498020"/>
              <a:chExt cx="828000" cy="828000"/>
            </a:xfrm>
          </p:grpSpPr>
          <p:sp>
            <p:nvSpPr>
              <p:cNvPr id="20" name="Oval 6">
                <a:extLst>
                  <a:ext uri="{FF2B5EF4-FFF2-40B4-BE49-F238E27FC236}">
                    <a16:creationId xmlns:a16="http://schemas.microsoft.com/office/drawing/2014/main" id="{551BC299-3E2E-4E48-A390-B50801882BB0}"/>
                  </a:ext>
                </a:extLst>
              </p:cNvPr>
              <p:cNvSpPr/>
              <p:nvPr/>
            </p:nvSpPr>
            <p:spPr bwMode="ltGray">
              <a:xfrm>
                <a:off x="5624850" y="1498020"/>
                <a:ext cx="828000" cy="828000"/>
              </a:xfrm>
              <a:prstGeom prst="ellipse">
                <a:avLst/>
              </a:prstGeom>
              <a:solidFill>
                <a:srgbClr val="002E5F">
                  <a:alpha val="44706"/>
                </a:srgbClr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21" name="Picture 2">
                <a:extLst>
                  <a:ext uri="{FF2B5EF4-FFF2-40B4-BE49-F238E27FC236}">
                    <a16:creationId xmlns:a16="http://schemas.microsoft.com/office/drawing/2014/main" id="{3EDEE508-C7C1-4B21-B94D-9948D86706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 bwMode="ltGray">
              <a:xfrm>
                <a:off x="5886450" y="1771650"/>
                <a:ext cx="304800" cy="30480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80806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F477FF-F19D-454F-8C66-BD69AD4B5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AD08672A-176A-47B1-BDC9-3E2341DEEE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62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01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42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0" name="Suorakulmio 9">
            <a:extLst>
              <a:ext uri="{FF2B5EF4-FFF2-40B4-BE49-F238E27FC236}">
                <a16:creationId xmlns:a16="http://schemas.microsoft.com/office/drawing/2014/main" id="{C3A25805-1DC0-484F-BCC1-B1C09DC6FD9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2E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91584A2D-EEAC-43E3-81FC-19AED7CD3E3F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002E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638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</p:sldLayoutIdLst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chemeClr val="tx2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2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0" name="Suorakulmio 9">
            <a:extLst>
              <a:ext uri="{FF2B5EF4-FFF2-40B4-BE49-F238E27FC236}">
                <a16:creationId xmlns:a16="http://schemas.microsoft.com/office/drawing/2014/main" id="{44C15506-C1B8-4E49-9564-DF290AB1D415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EA71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07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EA7125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A7125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A7125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A7125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EA7125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A7125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A7125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A7125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A7125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710DCC88-9BFD-448F-95BC-FE42F50A656F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5367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E20350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20350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20350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20350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E20350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2035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2035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2035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2035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955F5762-AA7D-407E-83B9-9DF807B6E432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227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296EBB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6AA69592-D1EE-43A6-88DE-7999BC025C89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9E6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1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9E60B4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9E60B4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9E60B4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9E60B4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9E60B4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9E60B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9E60B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9E60B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9E60B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F9AC6F1F-F564-49EA-9EA7-0236385396A8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118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007770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7770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7770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7770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007770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777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777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777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777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F9AC6F1F-F564-49EA-9EA7-0236385396A8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002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911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002D5F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VVViestinta@dvv.f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dvv.fi/documents/16079645/17331314/Suomi.fi-viestien%20k%C3%A4ytt%C3%B6%C3%B6notto%20infograafi,%20png/2ad6044d-3487-5fa1-3918-7cdab6dca678" TargetMode="External"/><Relationship Id="rId3" Type="http://schemas.openxmlformats.org/officeDocument/2006/relationships/hyperlink" Target="https://dvv.fi/documents/16079645/17331314/Artikkeli%20organisaatioille%20Mik%C3%A4%20on%20Suomi_fi_FINAL.docx/42597dce-7221-b187-35b8-7939fc50bf95" TargetMode="External"/><Relationship Id="rId7" Type="http://schemas.openxmlformats.org/officeDocument/2006/relationships/hyperlink" Target="https://www.suomi.fi/ohjeet-ja-tuki/tietoa-viesteista/ota-viestit-kayttoon" TargetMode="External"/><Relationship Id="rId2" Type="http://schemas.openxmlformats.org/officeDocument/2006/relationships/hyperlink" Target="https://dvv.fi/documents/16079645/17331314/Faktalaatikot%20Suomi.fist%C3%A4/aa20bfa1-419c-38c3-16d7-0178b0f3a14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vv.fi/documents/16079645/17331314/Suomi.fi-viestit-flyer%20englanti/a6eef8ac-e3d9-cda3-cbd4-ec829505a027/Suomi.fi-viestit-flyer%20englanti.pdf" TargetMode="External"/><Relationship Id="rId11" Type="http://schemas.openxmlformats.org/officeDocument/2006/relationships/hyperlink" Target="https://dvv.fi/suomi.fi-viestintamateriaalia-organisaatioille" TargetMode="External"/><Relationship Id="rId5" Type="http://schemas.openxmlformats.org/officeDocument/2006/relationships/hyperlink" Target="https://dvv.fi/documents/16079645/17331314/Suomi.fi-viestit-flyer%20ruotsi%202019/2d41b0b8-75cd-fb48-2d85-e139c1050e62/Suomi.fi-viestit-flyer%20ruotsi%202019.pdf" TargetMode="External"/><Relationship Id="rId10" Type="http://schemas.openxmlformats.org/officeDocument/2006/relationships/hyperlink" Target="https://dvv.fi/documents/16079645/17331314/Suomi.fi-viestien%20k%C3%A4ytt%C3%B6%C3%B6notto%20infograafi%20_%20ENGLANTI/1b2f8658-1dc2-81ad-5ceb-1bb2edbafa1b" TargetMode="External"/><Relationship Id="rId4" Type="http://schemas.openxmlformats.org/officeDocument/2006/relationships/hyperlink" Target="https://dvv.fi/documents/16079645/17691137/Suomi.fi-viestit-flyer+suomi.pdf/dc11932f-6ff2-0fd7-9e36-1ca791f5e326/Suomi.fi-viestit-flyer+suomi.pdf" TargetMode="External"/><Relationship Id="rId9" Type="http://schemas.openxmlformats.org/officeDocument/2006/relationships/hyperlink" Target="https://dvv.fi/documents/16079645/17331314/Suomi.fi-viestien%20k%C3%A4ytt%C3%B6%C3%B6notto%20infograafi%20-%20RUOTSI/3a551bef-6db3-83dd-79ca-6818c806415c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dvv.fi/documents/16079645/17331314/Suomi.fi_banneri_Viestit_728x90px_PSD/a51406e0-49a2-4eb6-db42-19237d667e4b" TargetMode="External"/><Relationship Id="rId13" Type="http://schemas.openxmlformats.org/officeDocument/2006/relationships/hyperlink" Target="https://dvv.fi/documents/16079645/17331314/Suomi.fi-viestit-flyer%20englanti/a6eef8ac-e3d9-cda3-cbd4-ec829505a027/Suomi.fi-viestit-flyer%20englanti.pdf" TargetMode="External"/><Relationship Id="rId18" Type="http://schemas.openxmlformats.org/officeDocument/2006/relationships/hyperlink" Target="https://dvv.fi/documents/16079645/17331314/Suomi.fi-viestien%20k%C3%A4ytt%C3%B6%C3%B6notto%20infograafi%20_%20ENGLANTI/1b2f8658-1dc2-81ad-5ceb-1bb2edbafa1b" TargetMode="External"/><Relationship Id="rId3" Type="http://schemas.openxmlformats.org/officeDocument/2006/relationships/hyperlink" Target="https://dvv.fi/documents/16079645/17331314/Suomi.fi_banneri_Viestit_140x350px/5d663d7d-5442-86e6-6e87-a3c265ee346d" TargetMode="External"/><Relationship Id="rId7" Type="http://schemas.openxmlformats.org/officeDocument/2006/relationships/hyperlink" Target="https://dvv.fi/documents/16079645/17331314/Suomi.fi_banneri_Viestit_728x90px/10bb9007-38db-ebb6-055e-d3fe99f10a8c" TargetMode="External"/><Relationship Id="rId12" Type="http://schemas.openxmlformats.org/officeDocument/2006/relationships/hyperlink" Target="https://dvv.fi/documents/16079645/17331314/Suomi.fi-viestit-flyer%20ruotsi%202019/2d41b0b8-75cd-fb48-2d85-e139c1050e62/Suomi.fi-viestit-flyer%20ruotsi%202019.pdf" TargetMode="External"/><Relationship Id="rId17" Type="http://schemas.openxmlformats.org/officeDocument/2006/relationships/hyperlink" Target="https://dvv.fi/documents/16079645/17331314/Suomi.fi-viestien%20k%C3%A4ytt%C3%B6%C3%B6notto%20infograafi%20-%20RUOTSI/3a551bef-6db3-83dd-79ca-6818c806415c" TargetMode="External"/><Relationship Id="rId2" Type="http://schemas.openxmlformats.org/officeDocument/2006/relationships/hyperlink" Target="https://suomi.fi/viestit" TargetMode="External"/><Relationship Id="rId16" Type="http://schemas.openxmlformats.org/officeDocument/2006/relationships/hyperlink" Target="https://dvv.fi/documents/16079645/17331314/Suomi.fi-viestien%20k%C3%A4ytt%C3%B6%C3%B6notto%20infograafi,%20png/2ad6044d-3487-5fa1-3918-7cdab6dca67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vv.fi/documents/16079645/17331314/Suomi.fi_banneri_Viestit_300x300px_PSD/a6cbe27e-170a-f52e-7175-cad95ef170c0" TargetMode="External"/><Relationship Id="rId11" Type="http://schemas.openxmlformats.org/officeDocument/2006/relationships/hyperlink" Target="https://dvv.fi/documents/16079645/17691137/Suomi.fi-viestit-flyer+suomi.pdf/dc11932f-6ff2-0fd7-9e36-1ca791f5e326/Suomi.fi-viestit-flyer+suomi.pdf" TargetMode="External"/><Relationship Id="rId5" Type="http://schemas.openxmlformats.org/officeDocument/2006/relationships/hyperlink" Target="https://dvv.fi/documents/16079645/17331314/Suomi.fi_banneri_Viestit_300x300/d4ce4db7-ce96-e806-b456-f40c8099dfbb" TargetMode="External"/><Relationship Id="rId15" Type="http://schemas.openxmlformats.org/officeDocument/2006/relationships/hyperlink" Target="https://www.suomi.fi/ohjeet-ja-tuki/tietoa-viesteista/ota-viestit-kayttoon" TargetMode="External"/><Relationship Id="rId10" Type="http://schemas.openxmlformats.org/officeDocument/2006/relationships/hyperlink" Target="https://dvv.fi/documents/16079645/17331314/Artikkeli%20organisaatioille%20Mik%C3%A4%20on%20Suomi_fi_FINAL.docx/42597dce-7221-b187-35b8-7939fc50bf95" TargetMode="External"/><Relationship Id="rId4" Type="http://schemas.openxmlformats.org/officeDocument/2006/relationships/hyperlink" Target="https://dvv.fi/documents/16079645/17331314/Suomi.fi_banneri_Viestit_140x350px_PSD/5bab94c2-93fe-8424-04bb-b14595c36275" TargetMode="External"/><Relationship Id="rId9" Type="http://schemas.openxmlformats.org/officeDocument/2006/relationships/hyperlink" Target="https://dvv.fi/documents/16079645/17331314/Faktalaatikot%20Suomi.fist%C3%A4/aa20bfa1-419c-38c3-16d7-0178b0f3a143" TargetMode="External"/><Relationship Id="rId14" Type="http://schemas.openxmlformats.org/officeDocument/2006/relationships/hyperlink" Target="https://dvv.fi/documents/16079645/17331314/Suomi.fi-julisteen%20kuva%20verkkoon/7b07f375-0eb7-d656-fcc1-02e655e50cb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vv.fi/materiaalit/suomi.fi-viestit" TargetMode="External"/><Relationship Id="rId2" Type="http://schemas.openxmlformats.org/officeDocument/2006/relationships/hyperlink" Target="https://dvv.fi/documents/16079645/17331314/Tiedotepohja_organisaatio%20ottanut%20Suomifi-viestit%20k%C3%A4ytt%C3%B6%C3%B6n_FINAL.docx/6b3050f9-b81c-114b-2083-d1032d816d6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dvv.fi/documents/16079645/17331314/Suomi.fi_banneri_Viestit_300x300/d4ce4db7-ce96-e806-b456-f40c8099dfbb" TargetMode="External"/><Relationship Id="rId3" Type="http://schemas.openxmlformats.org/officeDocument/2006/relationships/hyperlink" Target="https://dvv.fi/documents/16079645/17331314/Suomi.fi-viestit-flyer%20ruotsi%202019/2d41b0b8-75cd-fb48-2d85-e139c1050e62/Suomi.fi-viestit-flyer%20ruotsi%202019.pdf" TargetMode="External"/><Relationship Id="rId7" Type="http://schemas.openxmlformats.org/officeDocument/2006/relationships/hyperlink" Target="https://dvv.fi/documents/16079645/17331314/Suomi.fi_banneri_Viestit_140x350px_PSD/5bab94c2-93fe-8424-04bb-b14595c36275" TargetMode="External"/><Relationship Id="rId12" Type="http://schemas.openxmlformats.org/officeDocument/2006/relationships/hyperlink" Target="https://dvv.fi/materiaalit/suomi.fi-viestit" TargetMode="External"/><Relationship Id="rId2" Type="http://schemas.openxmlformats.org/officeDocument/2006/relationships/hyperlink" Target="https://dvv.fi/documents/16079645/17691137/Suomi.fi-viestit-flyer+suomi.pdf/dc11932f-6ff2-0fd7-9e36-1ca791f5e326/Suomi.fi-viestit-flyer+suomi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vv.fi/documents/16079645/17331314/Suomi.fi_banneri_Viestit_140x350px/5d663d7d-5442-86e6-6e87-a3c265ee346d" TargetMode="External"/><Relationship Id="rId11" Type="http://schemas.openxmlformats.org/officeDocument/2006/relationships/hyperlink" Target="https://dvv.fi/documents/16079645/17331314/Suomi.fi_banneri_Viestit_728x90px_PSD/a51406e0-49a2-4eb6-db42-19237d667e4b" TargetMode="External"/><Relationship Id="rId5" Type="http://schemas.openxmlformats.org/officeDocument/2006/relationships/hyperlink" Target="https://www.suomi.fi/ohjeet-ja-tuki/tietoa-viesteista/ota-viestit-kayttoon" TargetMode="External"/><Relationship Id="rId10" Type="http://schemas.openxmlformats.org/officeDocument/2006/relationships/hyperlink" Target="https://dvv.fi/documents/16079645/17331314/Suomi.fi_banneri_Viestit_728x90px/10bb9007-38db-ebb6-055e-d3fe99f10a8c" TargetMode="External"/><Relationship Id="rId4" Type="http://schemas.openxmlformats.org/officeDocument/2006/relationships/hyperlink" Target="https://dvv.fi/documents/16079645/17331314/Suomi.fi-viestit-flyer%20englanti/a6eef8ac-e3d9-cda3-cbd4-ec829505a027/Suomi.fi-viestit-flyer%20englanti.pdf" TargetMode="External"/><Relationship Id="rId9" Type="http://schemas.openxmlformats.org/officeDocument/2006/relationships/hyperlink" Target="https://dvv.fi/documents/16079645/17331314/Suomi.fi_banneri_Viestit_300x300px_PSD/a6cbe27e-170a-f52e-7175-cad95ef170c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4535B4-ED5B-4EAC-AB39-E57A0AFAA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800" y="1248977"/>
            <a:ext cx="8784000" cy="2394000"/>
          </a:xfrm>
        </p:spPr>
        <p:txBody>
          <a:bodyPr>
            <a:normAutofit/>
          </a:bodyPr>
          <a:lstStyle/>
          <a:p>
            <a:r>
              <a:rPr lang="fi-FI" b="1" dirty="0"/>
              <a:t>Suomi.fi-viestien käyttöönotto</a:t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DEA2815-60A2-4931-8251-40285D11A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800" y="3553904"/>
            <a:ext cx="10935278" cy="2733773"/>
          </a:xfrm>
        </p:spPr>
        <p:txBody>
          <a:bodyPr>
            <a:normAutofit fontScale="47500" lnSpcReduction="20000"/>
          </a:bodyPr>
          <a:lstStyle/>
          <a:p>
            <a:r>
              <a:rPr lang="fi-FI" sz="4500" b="1" dirty="0"/>
              <a:t>Viestintäsuunnitelmapohja palvelua käyttöönottaville organisaatioille</a:t>
            </a:r>
          </a:p>
          <a:p>
            <a:endParaRPr lang="fi-FI" b="1" dirty="0"/>
          </a:p>
          <a:p>
            <a:r>
              <a:rPr lang="fi-FI" sz="3600" b="1" dirty="0" err="1"/>
              <a:t>Huom</a:t>
            </a:r>
            <a:r>
              <a:rPr lang="fi-FI" sz="3600" b="1" dirty="0"/>
              <a:t>! </a:t>
            </a:r>
          </a:p>
          <a:p>
            <a:r>
              <a:rPr lang="fi-FI" dirty="0"/>
              <a:t>Viestintäsuunnitelman pohjaa ja sen toimenpidelistaa saa vapaasti muokata ja täydentää oman organisaation tarpeisiin soveltuvaksi. </a:t>
            </a:r>
          </a:p>
          <a:p>
            <a:r>
              <a:rPr lang="fi-FI" dirty="0"/>
              <a:t>Kaikki linkitetyt tukimateriaalit ovat vapaasti organisaatioiden hyödynnettävissä.</a:t>
            </a:r>
          </a:p>
          <a:p>
            <a:r>
              <a:rPr lang="fi-FI" dirty="0"/>
              <a:t>Viestinnän ja markkinoinnin tukimateriaalit on koottu osoitteeseen: https://dvv.fi/suomi.fi-viestintamateriaalia-organisaatioille</a:t>
            </a:r>
          </a:p>
        </p:txBody>
      </p:sp>
    </p:spTree>
    <p:extLst>
      <p:ext uri="{BB962C8B-B14F-4D97-AF65-F5344CB8AC3E}">
        <p14:creationId xmlns:p14="http://schemas.microsoft.com/office/powerpoint/2010/main" val="405516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AAF841-69E1-4253-932A-BCBB47245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Tee viestintäyhteistyötä Digi- ja väestötietoviraston kanssa!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3F0B7D-D7E8-4BC1-B615-5C64C778A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634"/>
            <a:ext cx="10515600" cy="4752000"/>
          </a:xfrm>
        </p:spPr>
        <p:txBody>
          <a:bodyPr/>
          <a:lstStyle/>
          <a:p>
            <a:pPr marL="0" lvl="0" indent="0">
              <a:buNone/>
            </a:pPr>
            <a:r>
              <a:rPr lang="fi-FI" b="1" dirty="0"/>
              <a:t>Yhdessä saamme enemmän aikaan!</a:t>
            </a:r>
          </a:p>
          <a:p>
            <a:pPr marL="0" lvl="0" indent="0">
              <a:buNone/>
            </a:pPr>
            <a:r>
              <a:rPr lang="fi-FI" sz="2400" b="1" dirty="0"/>
              <a:t>Tehdään siis yhdessä:</a:t>
            </a:r>
          </a:p>
          <a:p>
            <a:pPr lvl="0"/>
            <a:r>
              <a:rPr lang="fi-FI" sz="2000" dirty="0"/>
              <a:t>yhteinen tiedote käyttöönottohetkellä</a:t>
            </a:r>
          </a:p>
          <a:p>
            <a:pPr lvl="0"/>
            <a:r>
              <a:rPr lang="fi-FI" sz="2000" dirty="0"/>
              <a:t>yhteisiä markkinointitoimia</a:t>
            </a:r>
          </a:p>
          <a:p>
            <a:pPr lvl="1"/>
            <a:r>
              <a:rPr lang="fi-FI" sz="2000" dirty="0"/>
              <a:t>Esim. </a:t>
            </a:r>
            <a:r>
              <a:rPr lang="fi-FI" sz="2000" dirty="0" err="1"/>
              <a:t>tv-</a:t>
            </a:r>
            <a:r>
              <a:rPr lang="fi-FI" sz="2000" dirty="0"/>
              <a:t> ja radiomainokset, lehti-ilmoitukset, sosiaalisen median mainokset, sisältöartikkelit  mediaan</a:t>
            </a:r>
          </a:p>
          <a:p>
            <a:pPr lvl="0"/>
            <a:r>
              <a:rPr lang="fi-FI" sz="2000" dirty="0"/>
              <a:t>organisaationne käyttöönotosta case-artikkeli: miten hyödyimme Suomi.fi-viestien käyttöönotosta</a:t>
            </a:r>
            <a:r>
              <a:rPr lang="fi-FI" sz="2000" i="1" dirty="0"/>
              <a:t> (Digi- ja väestötietovirasto haastattelee organisaationne edustajia)</a:t>
            </a:r>
          </a:p>
          <a:p>
            <a:r>
              <a:rPr lang="fi-FI" sz="2000" b="1" dirty="0"/>
              <a:t>Ota yhteyttä: </a:t>
            </a:r>
            <a:r>
              <a:rPr lang="fi-FI" sz="2000" dirty="0">
                <a:hlinkClick r:id="rId2"/>
              </a:rPr>
              <a:t>DVVViestinta@dvv.fi</a:t>
            </a:r>
            <a:r>
              <a:rPr lang="fi-FI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1752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02E56C-CF35-48AD-B64F-3F586772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876"/>
            <a:ext cx="10515600" cy="1260000"/>
          </a:xfrm>
        </p:spPr>
        <p:txBody>
          <a:bodyPr/>
          <a:lstStyle/>
          <a:p>
            <a:r>
              <a:rPr lang="fi-FI" dirty="0"/>
              <a:t>Ennen käyttöönottoa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2C6E5CB4-DCF9-48D3-8C28-13209F0BB6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9332645"/>
              </p:ext>
            </p:extLst>
          </p:nvPr>
        </p:nvGraphicFramePr>
        <p:xfrm>
          <a:off x="140616" y="780011"/>
          <a:ext cx="11718303" cy="583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8633">
                  <a:extLst>
                    <a:ext uri="{9D8B030D-6E8A-4147-A177-3AD203B41FA5}">
                      <a16:colId xmlns:a16="http://schemas.microsoft.com/office/drawing/2014/main" val="1014068626"/>
                    </a:ext>
                  </a:extLst>
                </a:gridCol>
                <a:gridCol w="3864990">
                  <a:extLst>
                    <a:ext uri="{9D8B030D-6E8A-4147-A177-3AD203B41FA5}">
                      <a16:colId xmlns:a16="http://schemas.microsoft.com/office/drawing/2014/main" val="2434523337"/>
                    </a:ext>
                  </a:extLst>
                </a:gridCol>
                <a:gridCol w="5514680">
                  <a:extLst>
                    <a:ext uri="{9D8B030D-6E8A-4147-A177-3AD203B41FA5}">
                      <a16:colId xmlns:a16="http://schemas.microsoft.com/office/drawing/2014/main" val="145502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Käytettävissä olevat tukimateriaalit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119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sisäinen tiedote: ”Otamme käyttöön Suomi.fi-viestit, mikä muuttuu?”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Oma henkilöstö tietää, mikä on Suomi.fi-viestit, milloin se otetaan käyttöön, mitä sen kautta lähetetään asiakkaille ja mikä muuttuu omissa toimintaprosesseissa palvelun käyttöönoton myötä.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dirty="0">
                          <a:effectLst/>
                          <a:hlinkClick r:id="rId2"/>
                        </a:rPr>
                        <a:t>Faktaboksit: lyhyet esittelyt eri Suomi.fi-palveluista</a:t>
                      </a:r>
                      <a:endParaRPr lang="fi-FI" sz="1300" dirty="0">
                        <a:effectLst/>
                      </a:endParaRP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Valmiit artikkelit:</a:t>
                      </a:r>
                    </a:p>
                    <a:p>
                      <a:pPr marL="285750" marR="0" lvl="0" indent="-28575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300" dirty="0">
                          <a:effectLst/>
                          <a:hlinkClick r:id="rId3"/>
                        </a:rPr>
                        <a:t>Mikä on Suomi.fi ja mitä sieltä löytyy?</a:t>
                      </a:r>
                      <a:endParaRPr lang="fi-FI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674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oman henkilöstön koulutus Suomi.fi-viestien käyttöön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Oma henkilöstö osaa käyttää Suomi.fi-viestejä ja tietää, mikä muuttuu omissa toimintaprosesseissa palvelun käyttöönoton myötä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65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fi-FI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Opasta, kuinka oma henkilöstö kertoo asiakkaalle Suomi.fi-viesteistä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fi-FI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flyer</a:t>
                      </a: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käyttöohjevideot</a:t>
                      </a:r>
                    </a:p>
                    <a:p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Oma henkilöstö osaa kertoa, mitä kansalainen saa organisaatiolta Suomi.fi-viesteihin ja osaa kertoa palvelusta ja opastaa kansalaista sen käyttöönotossa.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b="1" dirty="0"/>
                        <a:t>Esitteet: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4"/>
                        </a:rPr>
                        <a:t>Suomi.fi-viestit – esite suomeksi (pdf)</a:t>
                      </a:r>
                      <a:endParaRPr lang="fi-FI" sz="1300" dirty="0"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5"/>
                        </a:rPr>
                        <a:t>Suomi.fi-</a:t>
                      </a:r>
                      <a:r>
                        <a:rPr lang="fi-FI" sz="1300" dirty="0" err="1">
                          <a:effectLst/>
                          <a:hlinkClick r:id="rId5"/>
                        </a:rPr>
                        <a:t>meddelanden</a:t>
                      </a:r>
                      <a:r>
                        <a:rPr lang="fi-FI" sz="1300" dirty="0">
                          <a:effectLst/>
                          <a:hlinkClick r:id="rId5"/>
                        </a:rPr>
                        <a:t> - </a:t>
                      </a:r>
                      <a:r>
                        <a:rPr lang="fi-FI" sz="1300" dirty="0" err="1">
                          <a:effectLst/>
                          <a:hlinkClick r:id="rId5"/>
                        </a:rPr>
                        <a:t>brochyr</a:t>
                      </a:r>
                      <a:r>
                        <a:rPr lang="fi-FI" sz="1300" dirty="0">
                          <a:effectLst/>
                          <a:hlinkClick r:id="rId5"/>
                        </a:rPr>
                        <a:t> </a:t>
                      </a:r>
                      <a:r>
                        <a:rPr lang="fi-FI" sz="1300" dirty="0" err="1">
                          <a:effectLst/>
                          <a:hlinkClick r:id="rId5"/>
                        </a:rPr>
                        <a:t>på</a:t>
                      </a:r>
                      <a:r>
                        <a:rPr lang="fi-FI" sz="1300" dirty="0">
                          <a:effectLst/>
                          <a:hlinkClick r:id="rId5"/>
                        </a:rPr>
                        <a:t> </a:t>
                      </a:r>
                      <a:r>
                        <a:rPr lang="fi-FI" sz="1300" dirty="0" err="1">
                          <a:effectLst/>
                          <a:hlinkClick r:id="rId5"/>
                        </a:rPr>
                        <a:t>svenska</a:t>
                      </a:r>
                      <a:r>
                        <a:rPr lang="fi-FI" sz="1300" dirty="0">
                          <a:effectLst/>
                          <a:hlinkClick r:id="rId5"/>
                        </a:rPr>
                        <a:t> (pdf)</a:t>
                      </a:r>
                      <a:endParaRPr lang="fi-FI" sz="1300" dirty="0"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6"/>
                        </a:rPr>
                        <a:t>Suomi.fi </a:t>
                      </a:r>
                      <a:r>
                        <a:rPr lang="fi-FI" sz="1300" dirty="0" err="1">
                          <a:effectLst/>
                          <a:hlinkClick r:id="rId6"/>
                        </a:rPr>
                        <a:t>Messages</a:t>
                      </a:r>
                      <a:r>
                        <a:rPr lang="fi-FI" sz="1300" dirty="0">
                          <a:effectLst/>
                          <a:hlinkClick r:id="rId6"/>
                        </a:rPr>
                        <a:t> - </a:t>
                      </a:r>
                      <a:r>
                        <a:rPr lang="fi-FI" sz="1300" dirty="0" err="1">
                          <a:effectLst/>
                          <a:hlinkClick r:id="rId6"/>
                        </a:rPr>
                        <a:t>brochure</a:t>
                      </a:r>
                      <a:r>
                        <a:rPr lang="fi-FI" sz="1300" dirty="0">
                          <a:effectLst/>
                          <a:hlinkClick r:id="rId6"/>
                        </a:rPr>
                        <a:t> in English (pdf)</a:t>
                      </a:r>
                      <a:endParaRPr lang="fi-FI" sz="1300" dirty="0">
                        <a:effectLst/>
                      </a:endParaRPr>
                    </a:p>
                    <a:p>
                      <a:r>
                        <a:rPr lang="fi-FI" sz="1400" b="1" dirty="0"/>
                        <a:t>Opasvideot: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hlinkClick r:id="rId7"/>
                        </a:rPr>
                        <a:t>https://www.suomi.fi/ohjeet-ja-tuki/tietoa-viesteista/ota-viestit-kayttoon</a:t>
                      </a:r>
                      <a:r>
                        <a:rPr lang="fi-FI" sz="1300" dirty="0"/>
                        <a:t>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4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Infograafi</a:t>
                      </a:r>
                      <a:r>
                        <a:rPr lang="fi-FI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Suomi.fi-viestien </a:t>
                      </a:r>
                      <a:r>
                        <a:rPr lang="fi-FI" sz="14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käyttönottoprosessi</a:t>
                      </a:r>
                      <a:r>
                        <a:rPr lang="fi-FI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kansalaiselle: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8"/>
                        </a:rPr>
                        <a:t>infograafi suomeksi</a:t>
                      </a:r>
                      <a:r>
                        <a:rPr lang="fi-FI" sz="1300" dirty="0">
                          <a:effectLst/>
                        </a:rPr>
                        <a:t>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9"/>
                        </a:rPr>
                        <a:t>infograafi ruotsiksi</a:t>
                      </a:r>
                      <a:r>
                        <a:rPr lang="fi-FI" sz="1300" dirty="0">
                          <a:effectLst/>
                        </a:rPr>
                        <a:t>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10"/>
                        </a:rPr>
                        <a:t>infograafi englanniksi</a:t>
                      </a:r>
                      <a:endParaRPr lang="fi-FI" sz="1300" dirty="0"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i-FI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165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tilaa organisaatiosi käyttöön Suomi.fi-viestit -</a:t>
                      </a:r>
                      <a:r>
                        <a:rPr lang="fi-FI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flyereitä</a:t>
                      </a:r>
                      <a:endParaRPr lang="fi-FI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Kansalaisille on tarjolla tietoa Suomi.fi-viesteistä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Tilaukset ja tilausohjeet: </a:t>
                      </a:r>
                      <a:r>
                        <a:rPr lang="fi-FI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https://dvv.fi/suomi.fi-viestintamateriaalia-organisaatioille</a:t>
                      </a:r>
                      <a:r>
                        <a:rPr lang="fi-FI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i-FI" sz="13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602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997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772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7862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02E56C-CF35-48AD-B64F-3F586772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025"/>
            <a:ext cx="10515600" cy="1260000"/>
          </a:xfrm>
        </p:spPr>
        <p:txBody>
          <a:bodyPr/>
          <a:lstStyle/>
          <a:p>
            <a:r>
              <a:rPr lang="fi-FI" dirty="0"/>
              <a:t>Käyttöönottohetkellä 1/2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2C6E5CB4-DCF9-48D3-8C28-13209F0BB6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5091599"/>
              </p:ext>
            </p:extLst>
          </p:nvPr>
        </p:nvGraphicFramePr>
        <p:xfrm>
          <a:off x="133153" y="779575"/>
          <a:ext cx="11925693" cy="599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9145">
                  <a:extLst>
                    <a:ext uri="{9D8B030D-6E8A-4147-A177-3AD203B41FA5}">
                      <a16:colId xmlns:a16="http://schemas.microsoft.com/office/drawing/2014/main" val="1014068626"/>
                    </a:ext>
                  </a:extLst>
                </a:gridCol>
                <a:gridCol w="3487917">
                  <a:extLst>
                    <a:ext uri="{9D8B030D-6E8A-4147-A177-3AD203B41FA5}">
                      <a16:colId xmlns:a16="http://schemas.microsoft.com/office/drawing/2014/main" val="2434523337"/>
                    </a:ext>
                  </a:extLst>
                </a:gridCol>
                <a:gridCol w="5778631">
                  <a:extLst>
                    <a:ext uri="{9D8B030D-6E8A-4147-A177-3AD203B41FA5}">
                      <a16:colId xmlns:a16="http://schemas.microsoft.com/office/drawing/2014/main" val="145502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Käytettävissä olevat tukimateriaalit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119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Lisää organisaation verkkosivujen etusivulle Suomi-</a:t>
                      </a:r>
                      <a:r>
                        <a:rPr lang="fi-FI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</a:t>
                      </a: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-viestien banneri ja linkitä bannerista sivulle, jolla on tietoa, mitä organisaatio lähettää Suomi.fi-viesteihin sekä linkki osoitteeseen </a:t>
                      </a: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https://suomi.fi/viestit</a:t>
                      </a: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jossa kansalainen voi ottaa palvelun käyttöönsä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Kansalainen tietää, että organisaation postit voi saada sähköisesti Suomi.fi-viesteihin.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Verkkobannerit: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3"/>
                        </a:rPr>
                        <a:t>Suomi.fi-viestit-banneri, koko 140x350 </a:t>
                      </a:r>
                      <a:r>
                        <a:rPr lang="fi-FI" sz="1300" dirty="0" err="1">
                          <a:effectLst/>
                          <a:hlinkClick r:id="rId3"/>
                        </a:rPr>
                        <a:t>px</a:t>
                      </a:r>
                      <a:r>
                        <a:rPr lang="fi-FI" sz="1300" dirty="0">
                          <a:effectLst/>
                          <a:hlinkClick r:id="rId3"/>
                        </a:rPr>
                        <a:t> (jpg-tiedosto)</a:t>
                      </a:r>
                      <a:r>
                        <a:rPr lang="fi-FI" sz="1300" dirty="0">
                          <a:effectLst/>
                        </a:rPr>
                        <a:t> </a:t>
                      </a:r>
                    </a:p>
                    <a:p>
                      <a:pPr marL="781035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4"/>
                        </a:rPr>
                        <a:t>Suomi.fi-viestit-banneri, koko 140x350 </a:t>
                      </a:r>
                      <a:r>
                        <a:rPr lang="fi-FI" sz="1300" dirty="0" err="1">
                          <a:effectLst/>
                          <a:hlinkClick r:id="rId4"/>
                        </a:rPr>
                        <a:t>px</a:t>
                      </a:r>
                      <a:r>
                        <a:rPr lang="fi-FI" sz="1300" dirty="0">
                          <a:effectLst/>
                          <a:hlinkClick r:id="rId4"/>
                        </a:rPr>
                        <a:t> (</a:t>
                      </a:r>
                      <a:r>
                        <a:rPr lang="fi-FI" sz="1300" dirty="0" err="1">
                          <a:effectLst/>
                          <a:hlinkClick r:id="rId4"/>
                        </a:rPr>
                        <a:t>psd</a:t>
                      </a:r>
                      <a:r>
                        <a:rPr lang="fi-FI" sz="1300" dirty="0">
                          <a:effectLst/>
                          <a:hlinkClick r:id="rId4"/>
                        </a:rPr>
                        <a:t>-tiedosto)</a:t>
                      </a:r>
                      <a:endParaRPr lang="fi-FI" sz="1300" dirty="0"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5"/>
                        </a:rPr>
                        <a:t>Suomi.fi-viestit-banneri, koko 300x300 </a:t>
                      </a:r>
                      <a:r>
                        <a:rPr lang="fi-FI" sz="1300" dirty="0" err="1">
                          <a:effectLst/>
                          <a:hlinkClick r:id="rId5"/>
                        </a:rPr>
                        <a:t>px</a:t>
                      </a:r>
                      <a:r>
                        <a:rPr lang="fi-FI" sz="1300" dirty="0">
                          <a:effectLst/>
                          <a:hlinkClick r:id="rId5"/>
                        </a:rPr>
                        <a:t> (jpg-tiedosto)</a:t>
                      </a:r>
                      <a:r>
                        <a:rPr lang="fi-FI" sz="1300" dirty="0">
                          <a:effectLst/>
                        </a:rPr>
                        <a:t> </a:t>
                      </a:r>
                    </a:p>
                    <a:p>
                      <a:pPr marL="781035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6"/>
                        </a:rPr>
                        <a:t>Suomi.fi-viestit-banneri, koko 300x300 </a:t>
                      </a:r>
                      <a:r>
                        <a:rPr lang="fi-FI" sz="1300" dirty="0" err="1">
                          <a:effectLst/>
                          <a:hlinkClick r:id="rId6"/>
                        </a:rPr>
                        <a:t>px</a:t>
                      </a:r>
                      <a:r>
                        <a:rPr lang="fi-FI" sz="1300" dirty="0">
                          <a:effectLst/>
                          <a:hlinkClick r:id="rId6"/>
                        </a:rPr>
                        <a:t> (</a:t>
                      </a:r>
                      <a:r>
                        <a:rPr lang="fi-FI" sz="1300" dirty="0" err="1">
                          <a:effectLst/>
                          <a:hlinkClick r:id="rId6"/>
                        </a:rPr>
                        <a:t>psd</a:t>
                      </a:r>
                      <a:r>
                        <a:rPr lang="fi-FI" sz="1300" dirty="0">
                          <a:effectLst/>
                          <a:hlinkClick r:id="rId6"/>
                        </a:rPr>
                        <a:t>-tiedosto)</a:t>
                      </a:r>
                      <a:endParaRPr lang="fi-FI" sz="1300" dirty="0"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7"/>
                        </a:rPr>
                        <a:t>Suomi.fi-viestit-banneri, koko 728x90 </a:t>
                      </a:r>
                      <a:r>
                        <a:rPr lang="fi-FI" sz="1300" dirty="0" err="1">
                          <a:effectLst/>
                          <a:hlinkClick r:id="rId7"/>
                        </a:rPr>
                        <a:t>pxpx</a:t>
                      </a:r>
                      <a:r>
                        <a:rPr lang="fi-FI" sz="1300" dirty="0">
                          <a:effectLst/>
                          <a:hlinkClick r:id="rId7"/>
                        </a:rPr>
                        <a:t> (jpg-tiedosto)</a:t>
                      </a:r>
                      <a:r>
                        <a:rPr lang="fi-FI" sz="1300" dirty="0">
                          <a:effectLst/>
                        </a:rPr>
                        <a:t> </a:t>
                      </a:r>
                    </a:p>
                    <a:p>
                      <a:pPr marL="781035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8"/>
                        </a:rPr>
                        <a:t>Suomi.fi-viestit-banneri, koko 728x90 </a:t>
                      </a:r>
                      <a:r>
                        <a:rPr lang="fi-FI" sz="1300" dirty="0" err="1">
                          <a:effectLst/>
                          <a:hlinkClick r:id="rId8"/>
                        </a:rPr>
                        <a:t>pxpx</a:t>
                      </a:r>
                      <a:r>
                        <a:rPr lang="fi-FI" sz="1300" dirty="0">
                          <a:effectLst/>
                          <a:hlinkClick r:id="rId8"/>
                        </a:rPr>
                        <a:t> (</a:t>
                      </a:r>
                      <a:r>
                        <a:rPr lang="fi-FI" sz="1300" dirty="0" err="1">
                          <a:effectLst/>
                          <a:hlinkClick r:id="rId8"/>
                        </a:rPr>
                        <a:t>psd</a:t>
                      </a:r>
                      <a:r>
                        <a:rPr lang="fi-FI" sz="1300" dirty="0">
                          <a:effectLst/>
                          <a:hlinkClick r:id="rId8"/>
                        </a:rPr>
                        <a:t>-tiedosto)</a:t>
                      </a:r>
                      <a:br>
                        <a:rPr lang="fi-FI" sz="1300" dirty="0">
                          <a:effectLst/>
                        </a:rPr>
                      </a:br>
                      <a:endParaRPr lang="fi-FI" sz="13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Faktaboksista tietoa verkkosivuille: </a:t>
                      </a:r>
                      <a:r>
                        <a:rPr lang="fi-FI" sz="1300" dirty="0">
                          <a:effectLst/>
                          <a:hlinkClick r:id="rId9"/>
                        </a:rPr>
                        <a:t>lyhyet esittelyt eri Suomi.fi-palveluista</a:t>
                      </a:r>
                      <a:br>
                        <a:rPr lang="fi-FI" sz="1300" dirty="0">
                          <a:effectLst/>
                        </a:rPr>
                      </a:br>
                      <a:endParaRPr lang="fi-FI" sz="13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Valmiit artikkelit: </a:t>
                      </a:r>
                      <a:r>
                        <a:rPr lang="fi-FI" sz="1300" dirty="0">
                          <a:effectLst/>
                          <a:hlinkClick r:id="rId10"/>
                        </a:rPr>
                        <a:t>Mikä on Suomi.fi ja mitä sieltä löytyy?</a:t>
                      </a:r>
                      <a:endParaRPr lang="fi-FI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674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Laita asiakaspalvelutiloihin materiaalit esille:</a:t>
                      </a:r>
                    </a:p>
                    <a:p>
                      <a:pPr marL="285750" marR="0" lvl="0" indent="-28575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esitteet, juliste, </a:t>
                      </a:r>
                      <a:r>
                        <a:rPr lang="fi-FI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infoscreen</a:t>
                      </a: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-materiaali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Kansalainen tietää, että organisaation postit voi saada sähköisesti Suomi.fi-viesteihin.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300" b="1" dirty="0"/>
                        <a:t>Esitteet: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11"/>
                        </a:rPr>
                        <a:t>Suomi.fi-viestit – esite suomeksi (pdf)</a:t>
                      </a:r>
                      <a:endParaRPr lang="fi-FI" sz="1300" dirty="0"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12"/>
                        </a:rPr>
                        <a:t>Suomi.fi-</a:t>
                      </a:r>
                      <a:r>
                        <a:rPr lang="fi-FI" sz="1300" dirty="0" err="1">
                          <a:effectLst/>
                          <a:hlinkClick r:id="rId12"/>
                        </a:rPr>
                        <a:t>meddelanden</a:t>
                      </a:r>
                      <a:r>
                        <a:rPr lang="fi-FI" sz="1300" dirty="0">
                          <a:effectLst/>
                          <a:hlinkClick r:id="rId12"/>
                        </a:rPr>
                        <a:t> - </a:t>
                      </a:r>
                      <a:r>
                        <a:rPr lang="fi-FI" sz="1300" dirty="0" err="1">
                          <a:effectLst/>
                          <a:hlinkClick r:id="rId12"/>
                        </a:rPr>
                        <a:t>brochyr</a:t>
                      </a:r>
                      <a:r>
                        <a:rPr lang="fi-FI" sz="1300" dirty="0">
                          <a:effectLst/>
                          <a:hlinkClick r:id="rId12"/>
                        </a:rPr>
                        <a:t> </a:t>
                      </a:r>
                      <a:r>
                        <a:rPr lang="fi-FI" sz="1300" dirty="0" err="1">
                          <a:effectLst/>
                          <a:hlinkClick r:id="rId12"/>
                        </a:rPr>
                        <a:t>på</a:t>
                      </a:r>
                      <a:r>
                        <a:rPr lang="fi-FI" sz="1300" dirty="0">
                          <a:effectLst/>
                          <a:hlinkClick r:id="rId12"/>
                        </a:rPr>
                        <a:t> </a:t>
                      </a:r>
                      <a:r>
                        <a:rPr lang="fi-FI" sz="1300" dirty="0" err="1">
                          <a:effectLst/>
                          <a:hlinkClick r:id="rId12"/>
                        </a:rPr>
                        <a:t>svenska</a:t>
                      </a:r>
                      <a:r>
                        <a:rPr lang="fi-FI" sz="1300" dirty="0">
                          <a:effectLst/>
                          <a:hlinkClick r:id="rId12"/>
                        </a:rPr>
                        <a:t> (pdf)</a:t>
                      </a:r>
                      <a:endParaRPr lang="fi-FI" sz="1300" dirty="0"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13"/>
                        </a:rPr>
                        <a:t>Suomi.fi </a:t>
                      </a:r>
                      <a:r>
                        <a:rPr lang="fi-FI" sz="1300" dirty="0" err="1">
                          <a:effectLst/>
                          <a:hlinkClick r:id="rId13"/>
                        </a:rPr>
                        <a:t>Messages</a:t>
                      </a:r>
                      <a:r>
                        <a:rPr lang="fi-FI" sz="1300" dirty="0">
                          <a:effectLst/>
                          <a:hlinkClick r:id="rId13"/>
                        </a:rPr>
                        <a:t> - </a:t>
                      </a:r>
                      <a:r>
                        <a:rPr lang="fi-FI" sz="1300" dirty="0" err="1">
                          <a:effectLst/>
                          <a:hlinkClick r:id="rId13"/>
                        </a:rPr>
                        <a:t>brochure</a:t>
                      </a:r>
                      <a:r>
                        <a:rPr lang="fi-FI" sz="1300" dirty="0">
                          <a:effectLst/>
                          <a:hlinkClick r:id="rId13"/>
                        </a:rPr>
                        <a:t> in English (pdf)</a:t>
                      </a:r>
                      <a:br>
                        <a:rPr lang="fi-FI" sz="1300" dirty="0">
                          <a:effectLst/>
                        </a:rPr>
                      </a:br>
                      <a:endParaRPr lang="fi-FI" sz="1300" dirty="0">
                        <a:effectLst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300" b="1" dirty="0">
                          <a:effectLst/>
                        </a:rPr>
                        <a:t>Juliste: </a:t>
                      </a:r>
                      <a:r>
                        <a:rPr lang="fi-FI" sz="1300" dirty="0">
                          <a:effectLst/>
                          <a:hlinkClick r:id="rId14"/>
                        </a:rPr>
                        <a:t>Suomi.fi-juliste organisaatioiden käyttöön</a:t>
                      </a:r>
                      <a:endParaRPr lang="fi-FI" sz="1300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65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Varmista, että asiakaspalvelun henkilöstö osaa kertoa, että postin saa nyt Suomi.fi-viesteihin ja että henkilöstö osaa opastaa käyttöönotossa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Oma henkilöstö osaa kertoa, mitä kansalainen saa organisaatiolta Suomi.fi-viesteihin ja osaa kertoa palvelusta ja opastaa kansalaista sen käyttöönotossa.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300" b="1" dirty="0"/>
                        <a:t>Esitteet: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11"/>
                        </a:rPr>
                        <a:t>Suomi.fi-viestit – esite suomeksi (pdf)</a:t>
                      </a:r>
                      <a:endParaRPr lang="fi-FI" sz="1300" dirty="0"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12"/>
                        </a:rPr>
                        <a:t>Suomi.fi-</a:t>
                      </a:r>
                      <a:r>
                        <a:rPr lang="fi-FI" sz="1300" dirty="0" err="1">
                          <a:effectLst/>
                          <a:hlinkClick r:id="rId12"/>
                        </a:rPr>
                        <a:t>meddelanden</a:t>
                      </a:r>
                      <a:r>
                        <a:rPr lang="fi-FI" sz="1300" dirty="0">
                          <a:effectLst/>
                          <a:hlinkClick r:id="rId12"/>
                        </a:rPr>
                        <a:t> - </a:t>
                      </a:r>
                      <a:r>
                        <a:rPr lang="fi-FI" sz="1300" dirty="0" err="1">
                          <a:effectLst/>
                          <a:hlinkClick r:id="rId12"/>
                        </a:rPr>
                        <a:t>brochyr</a:t>
                      </a:r>
                      <a:r>
                        <a:rPr lang="fi-FI" sz="1300" dirty="0">
                          <a:effectLst/>
                          <a:hlinkClick r:id="rId12"/>
                        </a:rPr>
                        <a:t> </a:t>
                      </a:r>
                      <a:r>
                        <a:rPr lang="fi-FI" sz="1300" dirty="0" err="1">
                          <a:effectLst/>
                          <a:hlinkClick r:id="rId12"/>
                        </a:rPr>
                        <a:t>på</a:t>
                      </a:r>
                      <a:r>
                        <a:rPr lang="fi-FI" sz="1300" dirty="0">
                          <a:effectLst/>
                          <a:hlinkClick r:id="rId12"/>
                        </a:rPr>
                        <a:t> </a:t>
                      </a:r>
                      <a:r>
                        <a:rPr lang="fi-FI" sz="1300" dirty="0" err="1">
                          <a:effectLst/>
                          <a:hlinkClick r:id="rId12"/>
                        </a:rPr>
                        <a:t>svenska</a:t>
                      </a:r>
                      <a:r>
                        <a:rPr lang="fi-FI" sz="1300" dirty="0">
                          <a:effectLst/>
                          <a:hlinkClick r:id="rId12"/>
                        </a:rPr>
                        <a:t> (pdf)</a:t>
                      </a:r>
                      <a:endParaRPr lang="fi-FI" sz="1300" dirty="0"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13"/>
                        </a:rPr>
                        <a:t>Suomi.fi </a:t>
                      </a:r>
                      <a:r>
                        <a:rPr lang="fi-FI" sz="1300" dirty="0" err="1">
                          <a:effectLst/>
                          <a:hlinkClick r:id="rId13"/>
                        </a:rPr>
                        <a:t>Messages</a:t>
                      </a:r>
                      <a:r>
                        <a:rPr lang="fi-FI" sz="1300" dirty="0">
                          <a:effectLst/>
                          <a:hlinkClick r:id="rId13"/>
                        </a:rPr>
                        <a:t> - </a:t>
                      </a:r>
                      <a:r>
                        <a:rPr lang="fi-FI" sz="1300" dirty="0" err="1">
                          <a:effectLst/>
                          <a:hlinkClick r:id="rId13"/>
                        </a:rPr>
                        <a:t>brochure</a:t>
                      </a:r>
                      <a:r>
                        <a:rPr lang="fi-FI" sz="1300" dirty="0">
                          <a:effectLst/>
                          <a:hlinkClick r:id="rId13"/>
                        </a:rPr>
                        <a:t> in English (pdf)</a:t>
                      </a:r>
                      <a:br>
                        <a:rPr lang="fi-FI" sz="1300" dirty="0">
                          <a:effectLst/>
                        </a:rPr>
                      </a:br>
                      <a:endParaRPr lang="fi-FI" sz="1300" dirty="0">
                        <a:effectLst/>
                      </a:endParaRPr>
                    </a:p>
                    <a:p>
                      <a:r>
                        <a:rPr lang="fi-FI" sz="1300" b="1" dirty="0"/>
                        <a:t>Opasvideot: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hlinkClick r:id="rId15"/>
                        </a:rPr>
                        <a:t>https://www.suomi.fi/ohjeet-ja-tuki/tietoa-viesteista/ota-viestit-kayttoon</a:t>
                      </a:r>
                      <a:r>
                        <a:rPr lang="fi-FI" sz="1300" dirty="0"/>
                        <a:t> </a:t>
                      </a:r>
                      <a:br>
                        <a:rPr lang="fi-FI" sz="1300" dirty="0"/>
                      </a:br>
                      <a:endParaRPr lang="fi-FI" sz="13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Infograafi: Suomi.fi-viestien </a:t>
                      </a:r>
                      <a:r>
                        <a:rPr lang="fi-FI" sz="13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käyttönottoprosessi</a:t>
                      </a:r>
                      <a:r>
                        <a:rPr lang="fi-FI" sz="13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kansalaiselle:</a:t>
                      </a:r>
                      <a:br>
                        <a:rPr lang="fi-FI" sz="13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i-FI" sz="1300" dirty="0">
                          <a:effectLst/>
                          <a:hlinkClick r:id="rId16"/>
                        </a:rPr>
                        <a:t>infograafi suomeksi</a:t>
                      </a:r>
                      <a:r>
                        <a:rPr lang="fi-FI" sz="1300" dirty="0">
                          <a:effectLst/>
                        </a:rPr>
                        <a:t>, </a:t>
                      </a:r>
                      <a:r>
                        <a:rPr lang="fi-FI" sz="1300" dirty="0">
                          <a:effectLst/>
                          <a:hlinkClick r:id="rId17"/>
                        </a:rPr>
                        <a:t>infograafi ruotsiksi</a:t>
                      </a:r>
                      <a:r>
                        <a:rPr lang="fi-FI" sz="1300" dirty="0">
                          <a:effectLst/>
                        </a:rPr>
                        <a:t>, </a:t>
                      </a:r>
                      <a:r>
                        <a:rPr lang="fi-FI" sz="1300" dirty="0">
                          <a:effectLst/>
                          <a:hlinkClick r:id="rId18"/>
                        </a:rPr>
                        <a:t>infograafi englanniksi</a:t>
                      </a:r>
                      <a:endParaRPr lang="fi-FI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165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8717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02E56C-CF35-48AD-B64F-3F586772B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Käyttöönottohetkellä 2/2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2C6E5CB4-DCF9-48D3-8C28-13209F0BB6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8912056"/>
              </p:ext>
            </p:extLst>
          </p:nvPr>
        </p:nvGraphicFramePr>
        <p:xfrm>
          <a:off x="133153" y="930841"/>
          <a:ext cx="11925693" cy="473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9145">
                  <a:extLst>
                    <a:ext uri="{9D8B030D-6E8A-4147-A177-3AD203B41FA5}">
                      <a16:colId xmlns:a16="http://schemas.microsoft.com/office/drawing/2014/main" val="1014068626"/>
                    </a:ext>
                  </a:extLst>
                </a:gridCol>
                <a:gridCol w="3487917">
                  <a:extLst>
                    <a:ext uri="{9D8B030D-6E8A-4147-A177-3AD203B41FA5}">
                      <a16:colId xmlns:a16="http://schemas.microsoft.com/office/drawing/2014/main" val="2434523337"/>
                    </a:ext>
                  </a:extLst>
                </a:gridCol>
                <a:gridCol w="5778631">
                  <a:extLst>
                    <a:ext uri="{9D8B030D-6E8A-4147-A177-3AD203B41FA5}">
                      <a16:colId xmlns:a16="http://schemas.microsoft.com/office/drawing/2014/main" val="145502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Käytettävissä olevat tukimateriaalit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119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julkaise tiedote ja lähetä paikallismedian toimituksiin (joko toimituksen yleiseen sähköpostiosoitteeseen tai toimituspäällikölle)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Paikallismedia uutisoi, että organisaationne postit saa nyt sähköisesti Suomi.fi-viesteihin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Tiedotepohja: </a:t>
                      </a:r>
                      <a:r>
                        <a:rPr lang="fi-FI" sz="1400" dirty="0">
                          <a:effectLst/>
                          <a:hlinkClick r:id="rId2"/>
                        </a:rPr>
                        <a:t>"Nyt voit vastaanottaa päätöksemme ja tiedoksiantomme sähköisesti Suomi.fi-viesteihin"</a:t>
                      </a:r>
                      <a:endParaRPr lang="fi-FI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602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julkaise tiedote oman organisaation verkkosivuilla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Kansalainen tietää, että organisaation postit voi saada sähköisesti Suomi.fi-viesteihin.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Tiedotepohja: </a:t>
                      </a:r>
                      <a:r>
                        <a:rPr lang="fi-FI" sz="1400" b="0" dirty="0">
                          <a:effectLst/>
                          <a:hlinkClick r:id="rId2"/>
                        </a:rPr>
                        <a:t>"Nyt voit vastaanottaa päätöksemme ja tiedoksiantomme sähköisesti Suomi.fi-viesteihin"</a:t>
                      </a:r>
                      <a:endParaRPr lang="fi-FI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868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Julkaise käyttämissänne some-kanavissa tieto, että postinne saa nyt sähköisesti ja linkitä julkaisusta verkkosivujenne tiedotteeseen.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Kansalainen tietää, että organisaation postit voi saada sähköisesti Suomi.fi-viesteihin.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dirty="0"/>
                        <a:t>Some-bannerit: </a:t>
                      </a:r>
                      <a:r>
                        <a:rPr lang="fi-FI" sz="1400" b="0" dirty="0">
                          <a:hlinkClick r:id="rId3"/>
                        </a:rPr>
                        <a:t>https://dvv.fi/materiaalit/suomi.fi-viestit</a:t>
                      </a:r>
                      <a:r>
                        <a:rPr lang="fi-FI" sz="1400" b="0" dirty="0"/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350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Soita paikallismedian toimitukseen (toimituspäällikölle) ja kerro, että nyt kansalaiset voivat vastaanottaa viestinne sähköisesti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Paikallismedia uutisoi, että organisaationne postit saa nyt sähköisesti Suomi.fi-viesteihin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033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953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617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02E56C-CF35-48AD-B64F-3F586772B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Käyttöönoton jälkeen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2C6E5CB4-DCF9-48D3-8C28-13209F0BB6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12591"/>
              </p:ext>
            </p:extLst>
          </p:nvPr>
        </p:nvGraphicFramePr>
        <p:xfrm>
          <a:off x="140616" y="846000"/>
          <a:ext cx="11925693" cy="583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5961">
                  <a:extLst>
                    <a:ext uri="{9D8B030D-6E8A-4147-A177-3AD203B41FA5}">
                      <a16:colId xmlns:a16="http://schemas.microsoft.com/office/drawing/2014/main" val="1014068626"/>
                    </a:ext>
                  </a:extLst>
                </a:gridCol>
                <a:gridCol w="3874417">
                  <a:extLst>
                    <a:ext uri="{9D8B030D-6E8A-4147-A177-3AD203B41FA5}">
                      <a16:colId xmlns:a16="http://schemas.microsoft.com/office/drawing/2014/main" val="2434523337"/>
                    </a:ext>
                  </a:extLst>
                </a:gridCol>
                <a:gridCol w="5175315">
                  <a:extLst>
                    <a:ext uri="{9D8B030D-6E8A-4147-A177-3AD203B41FA5}">
                      <a16:colId xmlns:a16="http://schemas.microsoft.com/office/drawing/2014/main" val="1455025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800" dirty="0"/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Käytettävissä olevat tukimateriaalit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119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varmista, että asiakaspalvelijat muistavat pitää Suomi.fi-viestejä esillä asiakaspalvelutilanteissa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Asiakaspalvelijat kertovat Suomi.fi-viesteistä, tarjoavat esitettä, opastavat käyttöön.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Kansalainen tuntee Suomi.fi-viestit ja ottaa sen käyttöön.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300" b="1" dirty="0"/>
                        <a:t>Esitteet: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2"/>
                        </a:rPr>
                        <a:t>Suomi.fi-viestit – esite suomeksi (pdf)</a:t>
                      </a:r>
                      <a:endParaRPr lang="fi-FI" sz="1300" dirty="0"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3"/>
                        </a:rPr>
                        <a:t>Suomi.fi-</a:t>
                      </a:r>
                      <a:r>
                        <a:rPr lang="fi-FI" sz="1300" dirty="0" err="1">
                          <a:effectLst/>
                          <a:hlinkClick r:id="rId3"/>
                        </a:rPr>
                        <a:t>meddelanden</a:t>
                      </a:r>
                      <a:r>
                        <a:rPr lang="fi-FI" sz="1300" dirty="0">
                          <a:effectLst/>
                          <a:hlinkClick r:id="rId3"/>
                        </a:rPr>
                        <a:t> - </a:t>
                      </a:r>
                      <a:r>
                        <a:rPr lang="fi-FI" sz="1300" dirty="0" err="1">
                          <a:effectLst/>
                          <a:hlinkClick r:id="rId3"/>
                        </a:rPr>
                        <a:t>brochyr</a:t>
                      </a:r>
                      <a:r>
                        <a:rPr lang="fi-FI" sz="1300" dirty="0">
                          <a:effectLst/>
                          <a:hlinkClick r:id="rId3"/>
                        </a:rPr>
                        <a:t> </a:t>
                      </a:r>
                      <a:r>
                        <a:rPr lang="fi-FI" sz="1300" dirty="0" err="1">
                          <a:effectLst/>
                          <a:hlinkClick r:id="rId3"/>
                        </a:rPr>
                        <a:t>på</a:t>
                      </a:r>
                      <a:r>
                        <a:rPr lang="fi-FI" sz="1300" dirty="0">
                          <a:effectLst/>
                          <a:hlinkClick r:id="rId3"/>
                        </a:rPr>
                        <a:t> </a:t>
                      </a:r>
                      <a:r>
                        <a:rPr lang="fi-FI" sz="1300" dirty="0" err="1">
                          <a:effectLst/>
                          <a:hlinkClick r:id="rId3"/>
                        </a:rPr>
                        <a:t>svenska</a:t>
                      </a:r>
                      <a:r>
                        <a:rPr lang="fi-FI" sz="1300" dirty="0">
                          <a:effectLst/>
                          <a:hlinkClick r:id="rId3"/>
                        </a:rPr>
                        <a:t> (pdf)</a:t>
                      </a:r>
                      <a:endParaRPr lang="fi-FI" sz="1300" dirty="0"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4"/>
                        </a:rPr>
                        <a:t>Suomi.fi </a:t>
                      </a:r>
                      <a:r>
                        <a:rPr lang="fi-FI" sz="1300" dirty="0" err="1">
                          <a:effectLst/>
                          <a:hlinkClick r:id="rId4"/>
                        </a:rPr>
                        <a:t>Messages</a:t>
                      </a:r>
                      <a:r>
                        <a:rPr lang="fi-FI" sz="1300" dirty="0">
                          <a:effectLst/>
                          <a:hlinkClick r:id="rId4"/>
                        </a:rPr>
                        <a:t> - </a:t>
                      </a:r>
                      <a:r>
                        <a:rPr lang="fi-FI" sz="1300" dirty="0" err="1">
                          <a:effectLst/>
                          <a:hlinkClick r:id="rId4"/>
                        </a:rPr>
                        <a:t>brochure</a:t>
                      </a:r>
                      <a:r>
                        <a:rPr lang="fi-FI" sz="1300" dirty="0">
                          <a:effectLst/>
                          <a:hlinkClick r:id="rId4"/>
                        </a:rPr>
                        <a:t> in English (pdf)</a:t>
                      </a:r>
                      <a:endParaRPr lang="fi-FI" sz="1300" dirty="0">
                        <a:effectLst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300" b="1" dirty="0"/>
                        <a:t>Opasvideot: </a:t>
                      </a:r>
                      <a:r>
                        <a:rPr lang="fi-FI" sz="1300" dirty="0">
                          <a:hlinkClick r:id="rId5"/>
                        </a:rPr>
                        <a:t>https://www.suomi.fi/ohjeet-ja-tuki/tietoa-viesteista/ota-viestit-kayttoon</a:t>
                      </a:r>
                      <a:r>
                        <a:rPr lang="fi-FI" sz="13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674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pidä verkkobannerit organisaationne verkkosivuilla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Kansalainen tietää, että organisaation postit voi saada sähköisesti Suomi.fi-viesteihin ja ottaa palvelun käyttöönsä.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82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Verkkobannerit: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6"/>
                        </a:rPr>
                        <a:t>Suomi.fi-viestit-banneri, koko 140x350 </a:t>
                      </a:r>
                      <a:r>
                        <a:rPr lang="fi-FI" sz="1300" dirty="0" err="1">
                          <a:effectLst/>
                          <a:hlinkClick r:id="rId6"/>
                        </a:rPr>
                        <a:t>px</a:t>
                      </a:r>
                      <a:r>
                        <a:rPr lang="fi-FI" sz="1300" dirty="0">
                          <a:effectLst/>
                          <a:hlinkClick r:id="rId6"/>
                        </a:rPr>
                        <a:t> (jpg-tiedosto)</a:t>
                      </a:r>
                      <a:r>
                        <a:rPr lang="fi-FI" sz="1300" dirty="0">
                          <a:effectLst/>
                        </a:rPr>
                        <a:t> </a:t>
                      </a:r>
                    </a:p>
                    <a:p>
                      <a:pPr marL="781035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7"/>
                        </a:rPr>
                        <a:t>Suomi.fi-viestit-banneri, koko 140x350 </a:t>
                      </a:r>
                      <a:r>
                        <a:rPr lang="fi-FI" sz="1300" dirty="0" err="1">
                          <a:effectLst/>
                          <a:hlinkClick r:id="rId7"/>
                        </a:rPr>
                        <a:t>px</a:t>
                      </a:r>
                      <a:r>
                        <a:rPr lang="fi-FI" sz="1300" dirty="0">
                          <a:effectLst/>
                          <a:hlinkClick r:id="rId7"/>
                        </a:rPr>
                        <a:t> (</a:t>
                      </a:r>
                      <a:r>
                        <a:rPr lang="fi-FI" sz="1300" dirty="0" err="1">
                          <a:effectLst/>
                          <a:hlinkClick r:id="rId7"/>
                        </a:rPr>
                        <a:t>psd</a:t>
                      </a:r>
                      <a:r>
                        <a:rPr lang="fi-FI" sz="1300" dirty="0">
                          <a:effectLst/>
                          <a:hlinkClick r:id="rId7"/>
                        </a:rPr>
                        <a:t>-tiedosto)</a:t>
                      </a:r>
                      <a:endParaRPr lang="fi-FI" sz="1300" dirty="0"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8"/>
                        </a:rPr>
                        <a:t>Suomi.fi-viestit-banneri, koko 300x300 </a:t>
                      </a:r>
                      <a:r>
                        <a:rPr lang="fi-FI" sz="1300" dirty="0" err="1">
                          <a:effectLst/>
                          <a:hlinkClick r:id="rId8"/>
                        </a:rPr>
                        <a:t>px</a:t>
                      </a:r>
                      <a:r>
                        <a:rPr lang="fi-FI" sz="1300" dirty="0">
                          <a:effectLst/>
                          <a:hlinkClick r:id="rId8"/>
                        </a:rPr>
                        <a:t> (jpg-tiedosto)</a:t>
                      </a:r>
                      <a:r>
                        <a:rPr lang="fi-FI" sz="1300" dirty="0">
                          <a:effectLst/>
                        </a:rPr>
                        <a:t> </a:t>
                      </a:r>
                    </a:p>
                    <a:p>
                      <a:pPr marL="781035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9"/>
                        </a:rPr>
                        <a:t>Suomi.fi-viestit-banneri, koko 300x300 </a:t>
                      </a:r>
                      <a:r>
                        <a:rPr lang="fi-FI" sz="1300" dirty="0" err="1">
                          <a:effectLst/>
                          <a:hlinkClick r:id="rId9"/>
                        </a:rPr>
                        <a:t>px</a:t>
                      </a:r>
                      <a:r>
                        <a:rPr lang="fi-FI" sz="1300" dirty="0">
                          <a:effectLst/>
                          <a:hlinkClick r:id="rId9"/>
                        </a:rPr>
                        <a:t> (</a:t>
                      </a:r>
                      <a:r>
                        <a:rPr lang="fi-FI" sz="1300" dirty="0" err="1">
                          <a:effectLst/>
                          <a:hlinkClick r:id="rId9"/>
                        </a:rPr>
                        <a:t>psd</a:t>
                      </a:r>
                      <a:r>
                        <a:rPr lang="fi-FI" sz="1300" dirty="0">
                          <a:effectLst/>
                          <a:hlinkClick r:id="rId9"/>
                        </a:rPr>
                        <a:t>-tiedosto)</a:t>
                      </a:r>
                      <a:endParaRPr lang="fi-FI" sz="1300" dirty="0"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10"/>
                        </a:rPr>
                        <a:t>Suomi.fi-viestit-banneri, koko 728x90 </a:t>
                      </a:r>
                      <a:r>
                        <a:rPr lang="fi-FI" sz="1300" dirty="0" err="1">
                          <a:effectLst/>
                          <a:hlinkClick r:id="rId10"/>
                        </a:rPr>
                        <a:t>pxpx</a:t>
                      </a:r>
                      <a:r>
                        <a:rPr lang="fi-FI" sz="1300" dirty="0">
                          <a:effectLst/>
                          <a:hlinkClick r:id="rId10"/>
                        </a:rPr>
                        <a:t> (jpg-tiedosto)</a:t>
                      </a:r>
                      <a:r>
                        <a:rPr lang="fi-FI" sz="1300" dirty="0">
                          <a:effectLst/>
                        </a:rPr>
                        <a:t> </a:t>
                      </a:r>
                    </a:p>
                    <a:p>
                      <a:pPr marL="781035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300" dirty="0">
                          <a:effectLst/>
                          <a:hlinkClick r:id="rId11"/>
                        </a:rPr>
                        <a:t>Suomi.fi-viestit-banneri, koko 728x90 </a:t>
                      </a:r>
                      <a:r>
                        <a:rPr lang="fi-FI" sz="1300" dirty="0" err="1">
                          <a:effectLst/>
                          <a:hlinkClick r:id="rId11"/>
                        </a:rPr>
                        <a:t>pxpx</a:t>
                      </a:r>
                      <a:r>
                        <a:rPr lang="fi-FI" sz="1300" dirty="0">
                          <a:effectLst/>
                          <a:hlinkClick r:id="rId11"/>
                        </a:rPr>
                        <a:t> (</a:t>
                      </a:r>
                      <a:r>
                        <a:rPr lang="fi-FI" sz="1300" dirty="0" err="1">
                          <a:effectLst/>
                          <a:hlinkClick r:id="rId11"/>
                        </a:rPr>
                        <a:t>psd</a:t>
                      </a:r>
                      <a:r>
                        <a:rPr lang="fi-FI" sz="1300" dirty="0">
                          <a:effectLst/>
                          <a:hlinkClick r:id="rId11"/>
                        </a:rPr>
                        <a:t>-tiedosto)</a:t>
                      </a:r>
                      <a:endParaRPr kumimoji="0" lang="fi-FI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7282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65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300" dirty="0"/>
                        <a:t>julkaise sosiaalisen median kanavissanne säännöllisesti muistutus että organisaationne lähettämät viestit saa nyt myös sähköisesti Suomi.fi-viesteihin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Kansalainen tietää, että organisaation postit voi saada sähköisesti Suomi.fi-viesteihin ja ottaa palvelun käyttöönsä.</a:t>
                      </a:r>
                    </a:p>
                    <a:p>
                      <a:endParaRPr lang="fi-FI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b="1" dirty="0"/>
                        <a:t>Some-bannerit: </a:t>
                      </a:r>
                    </a:p>
                    <a:p>
                      <a:r>
                        <a:rPr lang="fi-FI" sz="1200" b="0" dirty="0">
                          <a:hlinkClick r:id="rId12"/>
                        </a:rPr>
                        <a:t>https://dvv.fi/materiaalit/suomi.fi-viestit</a:t>
                      </a:r>
                      <a:r>
                        <a:rPr lang="fi-FI" sz="1200" b="0" dirty="0"/>
                        <a:t> </a:t>
                      </a:r>
                      <a:endParaRPr lang="fi-FI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165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Kerro paikallismedian toimittajalle, millaisia hyötyjä organisaationne on saanut Suomi.fi-viestien käytöllä ja mitä hyötyä palvelusta on kansalaisille.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Kansalainen tietää, että organisaation postit voi saada sähköisesti Suomi.fi-viesteihin ja ottaa palvelun käyttöönsä.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602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868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350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092680"/>
      </p:ext>
    </p:extLst>
  </p:cSld>
  <p:clrMapOvr>
    <a:masterClrMapping/>
  </p:clrMapOvr>
</p:sld>
</file>

<file path=ppt/theme/theme1.xml><?xml version="1.0" encoding="utf-8"?>
<a:theme xmlns:a="http://schemas.openxmlformats.org/drawingml/2006/main" name="Suomi_fi">
  <a:themeElements>
    <a:clrScheme name="Suomi_fi">
      <a:dk1>
        <a:srgbClr val="272827"/>
      </a:dk1>
      <a:lt1>
        <a:srgbClr val="FFFFFF"/>
      </a:lt1>
      <a:dk2>
        <a:srgbClr val="002E5F"/>
      </a:dk2>
      <a:lt2>
        <a:srgbClr val="A5ACB0"/>
      </a:lt2>
      <a:accent1>
        <a:srgbClr val="002E5F"/>
      </a:accent1>
      <a:accent2>
        <a:srgbClr val="34B6E4"/>
      </a:accent2>
      <a:accent3>
        <a:srgbClr val="EA7125"/>
      </a:accent3>
      <a:accent4>
        <a:srgbClr val="8B2346"/>
      </a:accent4>
      <a:accent5>
        <a:srgbClr val="A5ACB0"/>
      </a:accent5>
      <a:accent6>
        <a:srgbClr val="E30450"/>
      </a:accent6>
      <a:hlink>
        <a:srgbClr val="002E5F"/>
      </a:hlink>
      <a:folHlink>
        <a:srgbClr val="34B6E4"/>
      </a:folHlink>
    </a:clrScheme>
    <a:fontScheme name="Suomi_fi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35DA0ED4-860D-41C4-B5F5-823F2CD0510F}"/>
    </a:ext>
  </a:extLst>
</a:theme>
</file>

<file path=ppt/theme/theme2.xml><?xml version="1.0" encoding="utf-8"?>
<a:theme xmlns:a="http://schemas.openxmlformats.org/drawingml/2006/main" name="Suomi_fi oranssi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50EA252B-78C3-4EE9-9ECA-0B67B18079FD}"/>
    </a:ext>
  </a:extLst>
</a:theme>
</file>

<file path=ppt/theme/theme3.xml><?xml version="1.0" encoding="utf-8"?>
<a:theme xmlns:a="http://schemas.openxmlformats.org/drawingml/2006/main" name="Suomi_fi punainen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80528B42-F280-4F78-BC82-7CA3E60DC17F}"/>
    </a:ext>
  </a:extLst>
</a:theme>
</file>

<file path=ppt/theme/theme4.xml><?xml version="1.0" encoding="utf-8"?>
<a:theme xmlns:a="http://schemas.openxmlformats.org/drawingml/2006/main" name="Suomi_fi vaalean sininen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B195E292-3596-4B93-A58C-089C779C1B4D}"/>
    </a:ext>
  </a:extLst>
</a:theme>
</file>

<file path=ppt/theme/theme5.xml><?xml version="1.0" encoding="utf-8"?>
<a:theme xmlns:a="http://schemas.openxmlformats.org/drawingml/2006/main" name="Suomi_fi vaalean violetti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5CEE7EDB-60DF-4678-B1BE-A0201DA6E8BA}"/>
    </a:ext>
  </a:extLst>
</a:theme>
</file>

<file path=ppt/theme/theme6.xml><?xml version="1.0" encoding="utf-8"?>
<a:theme xmlns:a="http://schemas.openxmlformats.org/drawingml/2006/main" name="Suomi_fi vaalean vihreä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D1238EE4-871A-4317-8E88-2F76039C308C}"/>
    </a:ext>
  </a:extLst>
</a:theme>
</file>

<file path=ppt/theme/theme7.xml><?xml version="1.0" encoding="utf-8"?>
<a:theme xmlns:a="http://schemas.openxmlformats.org/drawingml/2006/main" name="Suomi_fi vaalean yön sininen">
  <a:themeElements>
    <a:clrScheme name="Suomi_fi">
      <a:dk1>
        <a:srgbClr val="272827"/>
      </a:dk1>
      <a:lt1>
        <a:srgbClr val="FFFFFF"/>
      </a:lt1>
      <a:dk2>
        <a:srgbClr val="002E5F"/>
      </a:dk2>
      <a:lt2>
        <a:srgbClr val="A5ACB0"/>
      </a:lt2>
      <a:accent1>
        <a:srgbClr val="002E5F"/>
      </a:accent1>
      <a:accent2>
        <a:srgbClr val="34B6E4"/>
      </a:accent2>
      <a:accent3>
        <a:srgbClr val="EA7125"/>
      </a:accent3>
      <a:accent4>
        <a:srgbClr val="8B2346"/>
      </a:accent4>
      <a:accent5>
        <a:srgbClr val="A5ACB0"/>
      </a:accent5>
      <a:accent6>
        <a:srgbClr val="E30450"/>
      </a:accent6>
      <a:hlink>
        <a:srgbClr val="002E5F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0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6CE968A4-7D17-4656-AF56-C87392205D00}"/>
    </a:ext>
  </a:extLst>
</a:theme>
</file>

<file path=ppt/theme/theme8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Suomi_fi Esitysmalli</Template>
  <TotalTime>70</TotalTime>
  <Words>984</Words>
  <Application>Microsoft Office PowerPoint</Application>
  <PresentationFormat>Laajakuva</PresentationFormat>
  <Paragraphs>118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7</vt:i4>
      </vt:variant>
      <vt:variant>
        <vt:lpstr>Dian otsikot</vt:lpstr>
      </vt:variant>
      <vt:variant>
        <vt:i4>6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Wingdings</vt:lpstr>
      <vt:lpstr>Suomi_fi</vt:lpstr>
      <vt:lpstr>Suomi_fi oranssi</vt:lpstr>
      <vt:lpstr>Suomi_fi punainen</vt:lpstr>
      <vt:lpstr>Suomi_fi vaalean sininen</vt:lpstr>
      <vt:lpstr>Suomi_fi vaalean violetti</vt:lpstr>
      <vt:lpstr>Suomi_fi vaalean vihreä</vt:lpstr>
      <vt:lpstr>Suomi_fi vaalean yön sininen</vt:lpstr>
      <vt:lpstr>Suomi.fi-viestien käyttöönotto </vt:lpstr>
      <vt:lpstr>Tee viestintäyhteistyötä Digi- ja väestötietoviraston kanssa! </vt:lpstr>
      <vt:lpstr>Ennen käyttöönottoa</vt:lpstr>
      <vt:lpstr>Käyttöönottohetkellä 1/2</vt:lpstr>
      <vt:lpstr>Käyttöönottohetkellä 2/2</vt:lpstr>
      <vt:lpstr>Käyttöönoton jälkeen</vt:lpstr>
    </vt:vector>
  </TitlesOfParts>
  <Company>Väestörekisterikeskus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Suomi.fi-viestien käyttöönotto</dc:title>
  <dc:creator>Railotie Päivi (VRK)</dc:creator>
  <cp:lastModifiedBy>Railotie Päivi (DVV)</cp:lastModifiedBy>
  <cp:revision>11</cp:revision>
  <dcterms:created xsi:type="dcterms:W3CDTF">2019-05-30T19:38:02Z</dcterms:created>
  <dcterms:modified xsi:type="dcterms:W3CDTF">2020-04-15T20:03:23Z</dcterms:modified>
</cp:coreProperties>
</file>