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</p:sldMasterIdLst>
  <p:notesMasterIdLst>
    <p:notesMasterId r:id="rId41"/>
  </p:notesMasterIdLst>
  <p:sldIdLst>
    <p:sldId id="256" r:id="rId4"/>
    <p:sldId id="312" r:id="rId5"/>
    <p:sldId id="299" r:id="rId6"/>
    <p:sldId id="267" r:id="rId7"/>
    <p:sldId id="317" r:id="rId8"/>
    <p:sldId id="318" r:id="rId9"/>
    <p:sldId id="304" r:id="rId10"/>
    <p:sldId id="310" r:id="rId11"/>
    <p:sldId id="329" r:id="rId12"/>
    <p:sldId id="263" r:id="rId13"/>
    <p:sldId id="277" r:id="rId14"/>
    <p:sldId id="319" r:id="rId15"/>
    <p:sldId id="282" r:id="rId16"/>
    <p:sldId id="320" r:id="rId17"/>
    <p:sldId id="284" r:id="rId18"/>
    <p:sldId id="283" r:id="rId19"/>
    <p:sldId id="321" r:id="rId20"/>
    <p:sldId id="279" r:id="rId21"/>
    <p:sldId id="322" r:id="rId22"/>
    <p:sldId id="323" r:id="rId23"/>
    <p:sldId id="324" r:id="rId24"/>
    <p:sldId id="302" r:id="rId25"/>
    <p:sldId id="325" r:id="rId26"/>
    <p:sldId id="326" r:id="rId27"/>
    <p:sldId id="327" r:id="rId28"/>
    <p:sldId id="298" r:id="rId29"/>
    <p:sldId id="300" r:id="rId30"/>
    <p:sldId id="301" r:id="rId31"/>
    <p:sldId id="269" r:id="rId32"/>
    <p:sldId id="272" r:id="rId33"/>
    <p:sldId id="271" r:id="rId34"/>
    <p:sldId id="296" r:id="rId35"/>
    <p:sldId id="311" r:id="rId36"/>
    <p:sldId id="270" r:id="rId37"/>
    <p:sldId id="305" r:id="rId38"/>
    <p:sldId id="328" r:id="rId39"/>
    <p:sldId id="258" r:id="rId40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oranta Eero (DVV)" initials="EE(" lastIdx="3" clrIdx="0">
    <p:extLst>
      <p:ext uri="{19B8F6BF-5375-455C-9EA6-DF929625EA0E}">
        <p15:presenceInfo xmlns:p15="http://schemas.microsoft.com/office/powerpoint/2012/main" userId="S::ext.eero.eloranta@dvv.fi::ae5e35be-5490-4d92-a28b-1dd9d595a5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3" autoAdjust="0"/>
    <p:restoredTop sz="94660"/>
  </p:normalViewPr>
  <p:slideViewPr>
    <p:cSldViewPr>
      <p:cViewPr varScale="1">
        <p:scale>
          <a:sx n="138" d="100"/>
          <a:sy n="138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68-8B44-A5D3-757FEE0959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68-8B44-A5D3-757FEE0959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68-8B44-A5D3-757FEE0959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68-8B44-A5D3-757FEE095974}"/>
              </c:ext>
            </c:extLst>
          </c:dPt>
          <c:dLbls>
            <c:dLbl>
              <c:idx val="0"/>
              <c:layout>
                <c:manualLayout>
                  <c:x val="-1.6086980148286488E-2"/>
                  <c:y val="-1.22039931081071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Pienyritys</a:t>
                    </a:r>
                    <a:r>
                      <a:rPr lang="en-US" baseline="0" dirty="0"/>
                      <a:t>
</a:t>
                    </a:r>
                    <a:fld id="{1E46EDAB-3AF3-304E-88B1-11CECF1F291D}" type="PERCENTAGE">
                      <a:rPr lang="en-US" baseline="0" dirty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68-8B44-A5D3-757FEE095974}"/>
                </c:ext>
              </c:extLst>
            </c:dLbl>
            <c:dLbl>
              <c:idx val="1"/>
              <c:layout>
                <c:manualLayout>
                  <c:x val="3.5391356326230278E-2"/>
                  <c:y val="2.92895834594572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Keskisuuri</a:t>
                    </a:r>
                    <a:r>
                      <a:rPr lang="en-US" baseline="0" dirty="0"/>
                      <a:t>, </a:t>
                    </a:r>
                    <a:fld id="{A1067F04-C1ED-454F-90BF-6E742520D094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BE8E93E8-40A5-6544-8DAB-EA27FE3DF255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68-8B44-A5D3-757FEE095974}"/>
                </c:ext>
              </c:extLst>
            </c:dLbl>
            <c:dLbl>
              <c:idx val="2"/>
              <c:layout>
                <c:manualLayout>
                  <c:x val="-5.9521826548660013E-2"/>
                  <c:y val="-1.22039931081073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Keskisuuri</a:t>
                    </a:r>
                    <a:br>
                      <a:rPr lang="en-US" dirty="0"/>
                    </a:br>
                    <a:fld id="{74E3829C-2CB8-9B47-90D2-AE294A8E6AAC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1BA42CD2-1E04-E941-851E-414489A9CC13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268-8B44-A5D3-757FEE095974}"/>
                </c:ext>
              </c:extLst>
            </c:dLbl>
            <c:dLbl>
              <c:idx val="3"/>
              <c:layout>
                <c:manualLayout>
                  <c:x val="3.2173960296572831E-3"/>
                  <c:y val="-9.030954899999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Suuryritys</a:t>
                    </a:r>
                    <a:r>
                      <a:rPr lang="en-US" baseline="0" dirty="0"/>
                      <a:t>
</a:t>
                    </a:r>
                    <a:fld id="{5A6A6DDB-7E71-4546-90C2-3A2A3C5008B3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268-8B44-A5D3-757FEE09597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Alle 10 </c:v>
                </c:pt>
                <c:pt idx="1">
                  <c:v>Alle 50 </c:v>
                </c:pt>
                <c:pt idx="2">
                  <c:v>50-249 </c:v>
                </c:pt>
                <c:pt idx="3">
                  <c:v>250-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352000</c:v>
                </c:pt>
                <c:pt idx="1">
                  <c:v>334000</c:v>
                </c:pt>
                <c:pt idx="2">
                  <c:v>301000</c:v>
                </c:pt>
                <c:pt idx="3">
                  <c:v>543000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8-B448-B767-04F9590513C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9771388617945844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0A7C7-AA3F-476B-B0EB-C70BC5CA0BCD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003DD-B956-4332-B588-A05840B6A9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50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82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6232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0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85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76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45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12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420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14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24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04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71021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6928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76100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2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16.12.2021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191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16.12.2021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794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5095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16.12.2021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792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16.12.2021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223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C0AE0B-ED42-4298-84E5-E2D626398E94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203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D675-82EF-4CED-9F46-B1AEBC2CD4E8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3791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25970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530-716C-404F-AE48-A4AA0C77314B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203387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DD361D-BCD2-4363-BF09-396A032DA6CC}" type="datetime1">
              <a:rPr lang="fi-FI" smtClean="0"/>
              <a:t>16.12.2021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51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BBE7A6-AA23-4780-888E-5D821519551C}" type="datetime1">
              <a:rPr lang="fi-FI" smtClean="0"/>
              <a:t>16.12.2021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0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6AFB-2577-4F30-8136-56F4A8EF6755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59010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C0AB55-BED1-4676-AE47-8BC76D0C01C7}" type="datetime1">
              <a:rPr lang="fi-FI" smtClean="0"/>
              <a:t>16.12.2021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10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8697B-9BEB-4752-A624-7E60AE6F4E41}" type="datetime1">
              <a:rPr lang="fi-FI" smtClean="0"/>
              <a:t>16.12.2021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827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80FAD-0F3C-4749-9DB7-F372F73D72E5}" type="datetime1">
              <a:rPr lang="fi-FI" smtClean="0"/>
              <a:t>16.12.2021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3109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3D2537-2F40-449B-833C-06B5806D1C31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244249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6720BA-C8B5-4F36-B197-61525B428D6A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575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2EFC05-46D9-457A-8A4B-584C590AF295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69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16.12.2021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881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8F86554-B5D2-4F6D-8A77-375B84025349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679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C40270-3105-43C2-9D55-5DA10947DBBB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872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2AA1A0-AF67-440E-B44E-8568B155BEC3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123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F7E8C8C-5DE8-4456-A203-5420BB79E824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20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E30450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F431AD-63A5-4F4B-AA59-6157ACBD2576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743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EAE38F-820F-4482-B1FA-D5B8731C3EBA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044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419020-05A3-4CD3-A1CB-770860ED645F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487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C61F-B2FD-46CC-9C60-820A32F2B885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1974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0C8-A738-4D14-966D-70E0472BB65E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066329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C004-C54A-4CC0-ADC6-AB6214C2FC45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54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16.12.2021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0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07A0C-9F6F-4360-975A-F5416BA5CF7D}" type="datetime1">
              <a:rPr lang="fi-FI" smtClean="0"/>
              <a:t>16.12.2021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1574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61CAD7-6A44-420D-81D1-49884CF9A991}" type="datetime1">
              <a:rPr lang="fi-FI" smtClean="0"/>
              <a:t>16.12.2021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959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E3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83EBC-5CCB-45A1-8B82-823FB0AE5DE7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507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C1BBAC-68E4-40BC-B542-BB2A4C902367}" type="datetime1">
              <a:rPr lang="fi-FI" smtClean="0"/>
              <a:t>16.12.2021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294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E30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9E3B30-1123-484D-866F-E387826D70E9}" type="datetime1">
              <a:rPr lang="fi-FI" smtClean="0"/>
              <a:t>16.12.2021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115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92AC5-D8E8-401A-AAD5-6686FF13F955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270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376-0D5E-4861-B237-5C3E1EE7E2EC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39272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81E-39F3-4D93-B1FB-52CE5B711DE4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68169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BB96DD-A348-4444-910B-2C1DFECF3C52}" type="datetime1">
              <a:rPr lang="fi-FI" smtClean="0"/>
              <a:t>16.12.2021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464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A6DD70-419A-4523-8A83-D5B55016CC88}" type="datetime1">
              <a:rPr lang="fi-FI" smtClean="0"/>
              <a:t>16.12.2021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13059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9C6D-8B24-445F-B648-35498AFACA57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1782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600BF-18F4-4FE5-8FC5-7490D5BB6F47}" type="datetime1">
              <a:rPr lang="fi-FI" smtClean="0"/>
              <a:t>16.12.2021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9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601EC3-B2D4-40EF-8379-3A7689A4BA12}" type="datetime1">
              <a:rPr lang="fi-FI" smtClean="0"/>
              <a:t>16.12.2021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0412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E97EDE-97C6-4F92-B141-9D1D1E9D59C8}" type="datetime1">
              <a:rPr lang="fi-FI" smtClean="0"/>
              <a:t>16.12.2021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8903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61DB81-3DB9-4CA7-9330-0B9CEA8F324A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851293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440F68-15F5-480B-9DE4-7EBB610D316D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4952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0E698C-D493-4892-B2EA-9276EC2391AC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89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CA64D05-4654-4CA6-B93C-7D8FACA9E66B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270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EB3C44-9F33-4420-B317-BAC711273DBF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219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BA0A8A-B3FD-4079-8770-E8CC5AB802E6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67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16.12.2021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67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1AB414-D824-46AE-9E38-FEC27B63AD0D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54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A5C628-C0A5-40C3-B460-6A49A6DFBB8B}" type="datetime1">
              <a:rPr lang="fi-FI" smtClean="0"/>
              <a:t>16.12.2021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353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327FF1-3DAE-4AA1-BD03-D42331965355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6456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3B2DD7-132D-4166-BD82-CFC741E9E917}" type="datetime1">
              <a:rPr lang="fi-FI" smtClean="0"/>
              <a:t>16.12.2021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2965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975-5590-4C96-B82D-6E94A3AC6E25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22534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0295-1111-4D00-B010-00C383A31127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0671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F1A-EEBB-435E-AF68-754637121FA8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4782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47F187-5D63-4894-85F9-D1489D186E89}" type="datetime1">
              <a:rPr lang="fi-FI" smtClean="0"/>
              <a:t>16.12.2021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2331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740278-CAFA-4DB9-BD58-95F566DF7C01}" type="datetime1">
              <a:rPr lang="fi-FI" smtClean="0"/>
              <a:t>16.12.2021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5149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2B326D-07A1-4CB2-98FC-15E10022DC12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89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16.12.2021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08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183CE0-F123-4BAF-9674-614666D14520}" type="datetime1">
              <a:rPr lang="fi-FI" smtClean="0"/>
              <a:t>16.12.2021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9855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04379E-F966-4959-8372-4D80CA63701F}" type="datetime1">
              <a:rPr lang="fi-FI" smtClean="0"/>
              <a:t>16.12.2021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40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16.12.2021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917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DB73-D50C-4AC0-931D-37E9E3954012}" type="datetime1">
              <a:rPr lang="fi-FI" smtClean="0"/>
              <a:t>16.12.2021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EA39-ABF7-4501-AAAA-7B6404406B6A}" type="datetime1">
              <a:rPr lang="fi-FI" smtClean="0"/>
              <a:t>16.12.2021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EDAC-0AE3-4DDD-B120-12F57545E7E0}" type="datetime1">
              <a:rPr lang="fi-FI" smtClean="0"/>
              <a:t>16.12.2021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rittajat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6AE2B-FAEE-4C9E-B710-C63B21DA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DEO </a:t>
            </a:r>
            <a:br>
              <a:rPr lang="fi-FI" dirty="0"/>
            </a:br>
            <a:r>
              <a:rPr lang="fi-FI" dirty="0" err="1"/>
              <a:t>Suomi.fi</a:t>
            </a:r>
            <a:r>
              <a:rPr lang="fi-FI" dirty="0"/>
              <a:t>-viestit yrityksille konsepti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95AB8F-7BA6-4975-900C-2CE4949FC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3140968"/>
            <a:ext cx="9180000" cy="1827032"/>
          </a:xfrm>
        </p:spPr>
        <p:txBody>
          <a:bodyPr/>
          <a:lstStyle/>
          <a:p>
            <a:r>
              <a:rPr lang="fi-FI" dirty="0"/>
              <a:t>Yritysviestien konseptoinnin lopputulokset</a:t>
            </a:r>
          </a:p>
          <a:p>
            <a:r>
              <a:rPr lang="fi-FI" dirty="0"/>
              <a:t>16.12.2021</a:t>
            </a:r>
          </a:p>
          <a:p>
            <a:endParaRPr lang="fi-FI" sz="1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9FE595-C2BE-4DC2-B879-3EF8AFC6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B7B9-9C2D-439D-874C-09D9C77FE5F5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F90561-BDFD-4B45-BD08-E17133E5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FFD0D4-F396-4FA2-9367-FF127CCD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23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10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Tutkimusvaiheen tulokset – Asiakasymmärrys lähettäjäorganisaatioista 1/2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CE9DDD5-996F-A347-AF6D-FA3C09D45C52}"/>
              </a:ext>
            </a:extLst>
          </p:cNvPr>
          <p:cNvSpPr txBox="1">
            <a:spLocks/>
          </p:cNvSpPr>
          <p:nvPr/>
        </p:nvSpPr>
        <p:spPr>
          <a:xfrm>
            <a:off x="684000" y="1556792"/>
            <a:ext cx="10524568" cy="4743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FI" sz="1800" b="1" dirty="0">
                <a:solidFill>
                  <a:schemeClr val="tx2"/>
                </a:solidFill>
              </a:rPr>
              <a:t>Nykytilan kehittäminen</a:t>
            </a:r>
          </a:p>
          <a:p>
            <a:pPr marL="742939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FI" sz="1600" dirty="0">
                <a:solidFill>
                  <a:schemeClr val="bg2">
                    <a:lumMod val="50000"/>
                  </a:schemeClr>
                </a:solidFill>
              </a:rPr>
              <a:t>Nykytilassa toimiva ja myös viranomaisia </a:t>
            </a:r>
            <a:r>
              <a:rPr lang="en-FI" sz="1600" b="1" dirty="0">
                <a:solidFill>
                  <a:schemeClr val="bg2">
                    <a:lumMod val="50000"/>
                  </a:schemeClr>
                </a:solidFill>
              </a:rPr>
              <a:t>vakuuttava valtuuttaminen on keskeinen ratkaistava asia</a:t>
            </a:r>
          </a:p>
          <a:p>
            <a:pPr marL="742939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FI" sz="1600" b="1" dirty="0">
                <a:solidFill>
                  <a:schemeClr val="bg2">
                    <a:lumMod val="50000"/>
                  </a:schemeClr>
                </a:solidFill>
              </a:rPr>
              <a:t>Viestien salassapitoon liittyy tarpeita, joita nykyinen Suomi.fi-viestien toiminnallisuus ei kata</a:t>
            </a:r>
          </a:p>
          <a:p>
            <a:pPr marL="742939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FI" sz="1600" dirty="0">
                <a:solidFill>
                  <a:schemeClr val="bg2">
                    <a:lumMod val="50000"/>
                  </a:schemeClr>
                </a:solidFill>
              </a:rPr>
              <a:t>Tällä hetkellä tarvitaan yhä joitain paperisia ratkaisuja digitaalisen viestinnän lisäksi</a:t>
            </a:r>
          </a:p>
          <a:p>
            <a:pPr marL="742939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FI" sz="1600" dirty="0">
                <a:solidFill>
                  <a:schemeClr val="bg2">
                    <a:lumMod val="50000"/>
                  </a:schemeClr>
                </a:solidFill>
              </a:rPr>
              <a:t>Asioijan </a:t>
            </a:r>
            <a:r>
              <a:rPr lang="en-FI" sz="1600" b="1" dirty="0">
                <a:solidFill>
                  <a:schemeClr val="bg2">
                    <a:lumMod val="50000"/>
                  </a:schemeClr>
                </a:solidFill>
              </a:rPr>
              <a:t>saumaton palvelupolku tulee olla lähtökohta viestien ja asiointipalveluiden yhteensovittamisessa</a:t>
            </a:r>
          </a:p>
          <a:p>
            <a:pPr marL="742939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FI" sz="1600" b="1" dirty="0">
                <a:solidFill>
                  <a:schemeClr val="bg2">
                    <a:lumMod val="50000"/>
                  </a:schemeClr>
                </a:solidFill>
              </a:rPr>
              <a:t>Oikein kohdistettu viesti </a:t>
            </a:r>
            <a:r>
              <a:rPr lang="en-FI" sz="1600" dirty="0">
                <a:solidFill>
                  <a:schemeClr val="bg2">
                    <a:lumMod val="50000"/>
                  </a:schemeClr>
                </a:solidFill>
              </a:rPr>
              <a:t>lähettäjän ja vastaanottajan kannalta tärkein palvelun laatua lisäävä ominaisuus</a:t>
            </a:r>
          </a:p>
          <a:p>
            <a:pPr lvl="1">
              <a:lnSpc>
                <a:spcPct val="90000"/>
              </a:lnSpc>
            </a:pPr>
            <a:endParaRPr lang="en-FI" sz="1600" dirty="0"/>
          </a:p>
          <a:p>
            <a:pPr lvl="1">
              <a:lnSpc>
                <a:spcPct val="90000"/>
              </a:lnSpc>
            </a:pPr>
            <a:endParaRPr lang="en-FI" sz="1600" dirty="0"/>
          </a:p>
          <a:p>
            <a:pPr>
              <a:lnSpc>
                <a:spcPct val="90000"/>
              </a:lnSpc>
            </a:pPr>
            <a:r>
              <a:rPr lang="en-FI" sz="1800" b="1" dirty="0">
                <a:solidFill>
                  <a:schemeClr val="tx2"/>
                </a:solidFill>
              </a:rPr>
              <a:t>Tulevaisuus</a:t>
            </a:r>
          </a:p>
          <a:p>
            <a:pPr marL="742939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FI" sz="1600" dirty="0">
                <a:solidFill>
                  <a:schemeClr val="bg2">
                    <a:lumMod val="50000"/>
                  </a:schemeClr>
                </a:solidFill>
              </a:rPr>
              <a:t>Tulevaisuuden ratkaisuina tulevat olemaan </a:t>
            </a:r>
            <a:r>
              <a:rPr lang="en-FI" sz="1600" b="1" dirty="0">
                <a:solidFill>
                  <a:schemeClr val="bg2">
                    <a:lumMod val="50000"/>
                  </a:schemeClr>
                </a:solidFill>
              </a:rPr>
              <a:t>erilaiset yritysten toimintaa helpottavat viranomaisasiointien rajapintaratkaisut</a:t>
            </a:r>
            <a:r>
              <a:rPr lang="en-FI" sz="1600" dirty="0">
                <a:solidFill>
                  <a:schemeClr val="bg2">
                    <a:lumMod val="50000"/>
                  </a:schemeClr>
                </a:solidFill>
              </a:rPr>
              <a:t>, joihin ei liity erillisiä viestinvälitystarpeita</a:t>
            </a:r>
          </a:p>
          <a:p>
            <a:pPr marL="742939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FI" sz="1600" b="1" dirty="0">
                <a:solidFill>
                  <a:schemeClr val="bg2">
                    <a:lumMod val="50000"/>
                  </a:schemeClr>
                </a:solidFill>
              </a:rPr>
              <a:t>Keskitettyjen palveluiden hyöty on suuri </a:t>
            </a:r>
            <a:r>
              <a:rPr lang="en-FI" sz="1600" dirty="0">
                <a:solidFill>
                  <a:schemeClr val="bg2">
                    <a:lumMod val="50000"/>
                  </a:schemeClr>
                </a:solidFill>
              </a:rPr>
              <a:t>niin loppukäyttäjän kuin palvelun kustannuksista vastaavan viranomaisen näkökulmasta</a:t>
            </a:r>
          </a:p>
          <a:p>
            <a:pPr lvl="1">
              <a:lnSpc>
                <a:spcPct val="90000"/>
              </a:lnSpc>
            </a:pPr>
            <a:endParaRPr lang="en-FI" sz="16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3E98716-1F4F-9144-B66A-80F9139F24D1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263475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11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Tutkimusvaiheen tulokset – Asiakasymmärrys lähettäjäorganisaatioista 2/2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CE9DDD5-996F-A347-AF6D-FA3C09D45C52}"/>
              </a:ext>
            </a:extLst>
          </p:cNvPr>
          <p:cNvSpPr txBox="1">
            <a:spLocks/>
          </p:cNvSpPr>
          <p:nvPr/>
        </p:nvSpPr>
        <p:spPr>
          <a:xfrm>
            <a:off x="684000" y="1556792"/>
            <a:ext cx="10524568" cy="4743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FI" sz="16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FI" sz="1800" b="1" dirty="0">
                <a:solidFill>
                  <a:schemeClr val="tx2"/>
                </a:solidFill>
              </a:rPr>
              <a:t>Valtuuttaminen</a:t>
            </a:r>
          </a:p>
          <a:p>
            <a:pPr marL="742939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FI" sz="1600" b="1" dirty="0">
                <a:solidFill>
                  <a:schemeClr val="bg2">
                    <a:lumMod val="50000"/>
                  </a:schemeClr>
                </a:solidFill>
              </a:rPr>
              <a:t>Viestien valtuuttamisen tulisi perustua esimerkiksi viranomaisen palvelun viestikanavaan</a:t>
            </a:r>
            <a:r>
              <a:rPr lang="en-FI" sz="1600" dirty="0">
                <a:solidFill>
                  <a:schemeClr val="bg2">
                    <a:lumMod val="50000"/>
                  </a:schemeClr>
                </a:solidFill>
              </a:rPr>
              <a:t>, sen ei tulisi vaatia erillistä käsityötä yrityksessä</a:t>
            </a:r>
          </a:p>
          <a:p>
            <a:pPr marL="742939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FI" sz="1600" dirty="0">
                <a:solidFill>
                  <a:schemeClr val="bg2">
                    <a:lumMod val="50000"/>
                  </a:schemeClr>
                </a:solidFill>
              </a:rPr>
              <a:t>Ihannetilanteessa yrityksen tarvitsisi huolehtia vain asiointiin liittyvästä valtuuttamisesta ei erikseen Viestien valuuttamisesta sen lisäksi.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FI" sz="1600" dirty="0"/>
          </a:p>
          <a:p>
            <a:pPr>
              <a:lnSpc>
                <a:spcPct val="90000"/>
              </a:lnSpc>
            </a:pPr>
            <a:r>
              <a:rPr lang="en-FI" sz="1800" b="1" dirty="0">
                <a:solidFill>
                  <a:schemeClr val="tx2"/>
                </a:solidFill>
              </a:rPr>
              <a:t>Palvelupolku</a:t>
            </a:r>
          </a:p>
          <a:p>
            <a:pPr marL="742939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FI" sz="1600" b="1" dirty="0">
                <a:solidFill>
                  <a:schemeClr val="bg2">
                    <a:lumMod val="50000"/>
                  </a:schemeClr>
                </a:solidFill>
              </a:rPr>
              <a:t>Yrittäjän asioinnin palvelupolun tulisi toteutua saumattomasti </a:t>
            </a:r>
            <a:r>
              <a:rPr lang="en-FI" sz="1600" dirty="0">
                <a:solidFill>
                  <a:schemeClr val="bg2">
                    <a:lumMod val="50000"/>
                  </a:schemeClr>
                </a:solidFill>
              </a:rPr>
              <a:t>viesteistä asiointipalveluihin niin rajapinta- kuin käyttöliittymäratkaisussa</a:t>
            </a:r>
          </a:p>
          <a:p>
            <a:pPr marL="742939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FI" sz="1600" b="1" dirty="0">
                <a:solidFill>
                  <a:schemeClr val="bg2">
                    <a:lumMod val="50000"/>
                  </a:schemeClr>
                </a:solidFill>
              </a:rPr>
              <a:t>Viestien hyödyntämisen tulisi tukea viranomaisen asioinnin käsittelyä ja asianhallintaa</a:t>
            </a:r>
          </a:p>
          <a:p>
            <a:pPr lvl="1">
              <a:lnSpc>
                <a:spcPct val="90000"/>
              </a:lnSpc>
            </a:pPr>
            <a:endParaRPr lang="en-FI" sz="1600" dirty="0"/>
          </a:p>
          <a:p>
            <a:pPr>
              <a:lnSpc>
                <a:spcPct val="90000"/>
              </a:lnSpc>
            </a:pPr>
            <a:r>
              <a:rPr lang="en-FI" sz="1800" b="1" dirty="0">
                <a:solidFill>
                  <a:schemeClr val="tx2"/>
                </a:solidFill>
              </a:rPr>
              <a:t>Rajapinnat</a:t>
            </a:r>
          </a:p>
          <a:p>
            <a:pPr marL="742939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FI" sz="1600" b="1" dirty="0">
                <a:solidFill>
                  <a:schemeClr val="bg2">
                    <a:lumMod val="50000"/>
                  </a:schemeClr>
                </a:solidFill>
              </a:rPr>
              <a:t>Rajapinnat yhdistettynä toimiviin valtuutusmalleihin luovat toimivan ja tietoturvallisen ja saumattoman asiointitavan</a:t>
            </a:r>
          </a:p>
          <a:p>
            <a:pPr marL="742939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FI" sz="1600" b="1" dirty="0">
                <a:solidFill>
                  <a:schemeClr val="bg2">
                    <a:lumMod val="50000"/>
                  </a:schemeClr>
                </a:solidFill>
              </a:rPr>
              <a:t>Suomi.fi-viestien tulisi tarjota sekä käyttöliittymäratkaisu että rajapintamalli </a:t>
            </a:r>
            <a:r>
              <a:rPr lang="en-FI" sz="1600" dirty="0">
                <a:solidFill>
                  <a:schemeClr val="bg2">
                    <a:lumMod val="50000"/>
                  </a:schemeClr>
                </a:solidFill>
              </a:rPr>
              <a:t>jatkossa yrityksille</a:t>
            </a:r>
          </a:p>
          <a:p>
            <a:pPr lvl="1">
              <a:lnSpc>
                <a:spcPct val="90000"/>
              </a:lnSpc>
            </a:pPr>
            <a:endParaRPr lang="en-FI" sz="16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DFA3130-9B09-4941-88DF-C42222924AD3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105243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16E57BB-4F17-A041-B4E8-899146520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5057800" cy="50578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012B9D-55CF-8B42-B7F9-7BBF14050B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3971840" cy="4608000"/>
          </a:xfrm>
        </p:spPr>
        <p:txBody>
          <a:bodyPr/>
          <a:lstStyle/>
          <a:p>
            <a:pPr marL="0" indent="0">
              <a:buNone/>
            </a:pPr>
            <a:r>
              <a:rPr lang="en-FI" sz="2800" b="1" dirty="0">
                <a:solidFill>
                  <a:schemeClr val="accent6"/>
                </a:solidFill>
              </a:rPr>
              <a:t>Pienyrittäjä</a:t>
            </a:r>
            <a:endParaRPr lang="en-FI" b="1" dirty="0">
              <a:solidFill>
                <a:schemeClr val="accent6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DC500-D96E-144C-BF3A-171D238139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D5463-25E6-334E-AC45-A884AB775F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12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AB08E-AA37-C140-A487-8C030545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FI" dirty="0"/>
            </a:br>
            <a:r>
              <a:rPr lang="en-FI" dirty="0"/>
              <a:t>Profiilikuvaukset</a:t>
            </a:r>
          </a:p>
        </p:txBody>
      </p:sp>
      <p:sp>
        <p:nvSpPr>
          <p:cNvPr id="2" name="Round Diagonal Corner of Rectangle 1">
            <a:extLst>
              <a:ext uri="{FF2B5EF4-FFF2-40B4-BE49-F238E27FC236}">
                <a16:creationId xmlns:a16="http://schemas.microsoft.com/office/drawing/2014/main" id="{4DEBBD1A-DE5B-414E-84CB-D4FDC1CEAB3E}"/>
              </a:ext>
            </a:extLst>
          </p:cNvPr>
          <p:cNvSpPr/>
          <p:nvPr/>
        </p:nvSpPr>
        <p:spPr>
          <a:xfrm>
            <a:off x="4871864" y="1691999"/>
            <a:ext cx="6192688" cy="2961137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Huolehtii viranomaisasioinnista pääasiassa itse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Alasta riippuen asiointi viranomaisten kanssa on joko lähinnä veroasioissa tai asiointia on paljon liittyen toiminnan luvanvaraisuuteen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Ostaa tyypillisesti kirjanpitoasiat alihankkijalta</a:t>
            </a:r>
            <a:br>
              <a:rPr lang="en-FI" dirty="0"/>
            </a:br>
            <a:endParaRPr lang="en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Saa viestejä viranomaisilta sähköpostilla, turvasähköpostilla ja paperikirjeitse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Digipalveluiden ymmärrettävyys on tärkeää</a:t>
            </a:r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A6E2F854-28B3-5A4D-8CF8-03193B245ED6}"/>
              </a:ext>
            </a:extLst>
          </p:cNvPr>
          <p:cNvSpPr/>
          <p:nvPr/>
        </p:nvSpPr>
        <p:spPr>
          <a:xfrm>
            <a:off x="4847387" y="4797152"/>
            <a:ext cx="6242615" cy="1368152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Miten osaan hoitaa asiat digitaalisesti?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Miten hoidan Suomi.fi-valtuuttamisen?</a:t>
            </a:r>
            <a:br>
              <a:rPr lang="en-FI" dirty="0"/>
            </a:br>
            <a:endParaRPr lang="en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Digitaaliset palvelut eivät tavoita kaikkia pienyrittäjiä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9162D96-9FD5-AE40-A0E8-26D3D1CBAD9E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63694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13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Esiselvitys – Asiakasymmärrys yrityskäyttäjistä, käyttäjäpolut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0003C9A-10F9-6847-8C7F-280CA159113A}"/>
              </a:ext>
            </a:extLst>
          </p:cNvPr>
          <p:cNvSpPr/>
          <p:nvPr/>
        </p:nvSpPr>
        <p:spPr>
          <a:xfrm>
            <a:off x="983432" y="3467621"/>
            <a:ext cx="2516111" cy="13415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Selvittää</a:t>
            </a:r>
            <a:r>
              <a:rPr lang="en-GB" sz="1400" dirty="0"/>
              <a:t> </a:t>
            </a:r>
            <a:r>
              <a:rPr lang="en-GB" sz="1400" dirty="0" err="1"/>
              <a:t>yrityksen</a:t>
            </a:r>
            <a:endParaRPr lang="en-GB" sz="1400" dirty="0"/>
          </a:p>
          <a:p>
            <a:pPr algn="ctr"/>
            <a:r>
              <a:rPr lang="en-GB" sz="1400" dirty="0" err="1"/>
              <a:t>perustamiseen</a:t>
            </a:r>
            <a:endParaRPr lang="en-GB" sz="1400" dirty="0"/>
          </a:p>
          <a:p>
            <a:pPr algn="ctr"/>
            <a:r>
              <a:rPr lang="en-GB" sz="1400" dirty="0" err="1"/>
              <a:t>liittyvät</a:t>
            </a:r>
            <a:r>
              <a:rPr lang="en-GB" sz="1400" dirty="0"/>
              <a:t> </a:t>
            </a:r>
            <a:r>
              <a:rPr lang="en-GB" sz="1400" dirty="0" err="1"/>
              <a:t>asiat</a:t>
            </a:r>
            <a:endParaRPr lang="en-GB" sz="1400" dirty="0"/>
          </a:p>
          <a:p>
            <a:pPr algn="ctr"/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tekee</a:t>
            </a:r>
            <a:endParaRPr lang="en-GB" sz="1400" dirty="0"/>
          </a:p>
          <a:p>
            <a:pPr algn="ctr"/>
            <a:r>
              <a:rPr lang="en-GB" sz="1400" dirty="0" err="1"/>
              <a:t>liiketoimintasuunnitelman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4AF80-31B0-954F-A091-6ADC3887C79D}"/>
              </a:ext>
            </a:extLst>
          </p:cNvPr>
          <p:cNvSpPr txBox="1"/>
          <p:nvPr/>
        </p:nvSpPr>
        <p:spPr>
          <a:xfrm>
            <a:off x="684000" y="1499213"/>
            <a:ext cx="8670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sz="2800" b="1" dirty="0">
                <a:solidFill>
                  <a:schemeClr val="accent6"/>
                </a:solidFill>
              </a:rPr>
              <a:t>Nykytila - Uuden yrityksen perustaminen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A3F3B8-FD97-A94C-ABD9-037B9911B9B9}"/>
              </a:ext>
            </a:extLst>
          </p:cNvPr>
          <p:cNvSpPr/>
          <p:nvPr/>
        </p:nvSpPr>
        <p:spPr>
          <a:xfrm>
            <a:off x="3863752" y="3440995"/>
            <a:ext cx="2383536" cy="136815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Tekee</a:t>
            </a:r>
            <a:r>
              <a:rPr lang="en-GB" sz="1400" dirty="0"/>
              <a:t> </a:t>
            </a:r>
            <a:r>
              <a:rPr lang="en-GB" sz="1400" dirty="0" err="1"/>
              <a:t>starttiraha</a:t>
            </a:r>
            <a:r>
              <a:rPr lang="en-GB" sz="1400" dirty="0"/>
              <a:t>-</a:t>
            </a:r>
          </a:p>
          <a:p>
            <a:pPr algn="ctr"/>
            <a:r>
              <a:rPr lang="en-GB" sz="1400" dirty="0" err="1"/>
              <a:t>hakemuksen</a:t>
            </a:r>
            <a:endParaRPr lang="en-GB" sz="1400" dirty="0"/>
          </a:p>
          <a:p>
            <a:pPr algn="ctr"/>
            <a:r>
              <a:rPr lang="en-GB" sz="1400" dirty="0" err="1"/>
              <a:t>TE:n</a:t>
            </a:r>
            <a:endParaRPr lang="en-GB" sz="1400" dirty="0"/>
          </a:p>
          <a:p>
            <a:pPr algn="ctr"/>
            <a:r>
              <a:rPr lang="en-GB" sz="1400" dirty="0" err="1"/>
              <a:t>OmaAsiointi-palvelussa</a:t>
            </a:r>
            <a:endParaRPr lang="en-GB" sz="1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7108F24-33DD-444C-A518-991690370664}"/>
              </a:ext>
            </a:extLst>
          </p:cNvPr>
          <p:cNvSpPr/>
          <p:nvPr/>
        </p:nvSpPr>
        <p:spPr>
          <a:xfrm>
            <a:off x="6573732" y="3442839"/>
            <a:ext cx="2383536" cy="136630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Tekee</a:t>
            </a:r>
            <a:r>
              <a:rPr lang="en-GB" sz="1400" dirty="0"/>
              <a:t> </a:t>
            </a:r>
            <a:r>
              <a:rPr lang="en-GB" sz="1400" dirty="0" err="1"/>
              <a:t>yrityksen</a:t>
            </a:r>
            <a:r>
              <a:rPr lang="en-GB" sz="1400" dirty="0"/>
              <a:t> </a:t>
            </a:r>
            <a:r>
              <a:rPr lang="en-GB" sz="1400" dirty="0" err="1"/>
              <a:t>perustamisilmoituksen</a:t>
            </a:r>
            <a:r>
              <a:rPr lang="en-GB" sz="1400" dirty="0"/>
              <a:t> </a:t>
            </a:r>
            <a:r>
              <a:rPr lang="en-GB" sz="1400" dirty="0" err="1"/>
              <a:t>PRH:n</a:t>
            </a:r>
            <a:r>
              <a:rPr lang="en-GB" sz="1400" dirty="0"/>
              <a:t> </a:t>
            </a:r>
            <a:r>
              <a:rPr lang="en-GB" sz="1400" dirty="0" err="1"/>
              <a:t>verkkopalvelussa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ilmoittaa</a:t>
            </a:r>
            <a:r>
              <a:rPr lang="en-GB" sz="1400" dirty="0"/>
              <a:t> </a:t>
            </a:r>
            <a:r>
              <a:rPr lang="en-GB" sz="1400" dirty="0" err="1"/>
              <a:t>samalla</a:t>
            </a:r>
            <a:r>
              <a:rPr lang="en-GB" sz="1400" dirty="0"/>
              <a:t> </a:t>
            </a:r>
            <a:r>
              <a:rPr lang="en-GB" sz="1400" dirty="0" err="1"/>
              <a:t>yrityksen</a:t>
            </a:r>
            <a:r>
              <a:rPr lang="en-GB" sz="1400" dirty="0"/>
              <a:t> </a:t>
            </a:r>
            <a:r>
              <a:rPr lang="en-GB" sz="1400" dirty="0" err="1"/>
              <a:t>Verohallinnon</a:t>
            </a:r>
            <a:r>
              <a:rPr lang="en-GB" sz="1400" dirty="0"/>
              <a:t> </a:t>
            </a:r>
            <a:r>
              <a:rPr lang="en-GB" sz="1400" dirty="0" err="1"/>
              <a:t>rekistereihin</a:t>
            </a:r>
            <a:endParaRPr lang="en-GB" sz="14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9BBE07-8D97-2248-8CF2-ABC83443C3A1}"/>
              </a:ext>
            </a:extLst>
          </p:cNvPr>
          <p:cNvSpPr/>
          <p:nvPr/>
        </p:nvSpPr>
        <p:spPr>
          <a:xfrm>
            <a:off x="9287231" y="3467622"/>
            <a:ext cx="2065352" cy="136630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Ottaa</a:t>
            </a:r>
            <a:r>
              <a:rPr lang="en-GB" sz="1400" dirty="0"/>
              <a:t> </a:t>
            </a:r>
            <a:r>
              <a:rPr lang="en-GB" sz="1400" dirty="0" err="1"/>
              <a:t>Suomi.fi-viestit</a:t>
            </a:r>
            <a:r>
              <a:rPr lang="en-GB" sz="1400" dirty="0"/>
              <a:t> </a:t>
            </a:r>
            <a:r>
              <a:rPr lang="en-GB" sz="1400" dirty="0" err="1"/>
              <a:t>käyttöön</a:t>
            </a:r>
            <a:r>
              <a:rPr lang="en-GB" sz="1400" dirty="0"/>
              <a:t> </a:t>
            </a:r>
            <a:r>
              <a:rPr lang="en-GB" sz="1400" dirty="0" err="1"/>
              <a:t>yritykselleen</a:t>
            </a:r>
            <a:endParaRPr lang="en-GB" sz="1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D40C3B7-870D-334E-9C9B-E96D4CB2E7EB}"/>
              </a:ext>
            </a:extLst>
          </p:cNvPr>
          <p:cNvSpPr/>
          <p:nvPr/>
        </p:nvSpPr>
        <p:spPr>
          <a:xfrm>
            <a:off x="3546254" y="4006760"/>
            <a:ext cx="266761" cy="2880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200" dirty="0" err="1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05EA570-1673-D64D-8D0E-AA295CEE6F6E}"/>
              </a:ext>
            </a:extLst>
          </p:cNvPr>
          <p:cNvSpPr/>
          <p:nvPr/>
        </p:nvSpPr>
        <p:spPr>
          <a:xfrm>
            <a:off x="6296558" y="3981055"/>
            <a:ext cx="266761" cy="2880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200" dirty="0" err="1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83D6CE47-ED8C-7547-AB55-9D5437ED0039}"/>
              </a:ext>
            </a:extLst>
          </p:cNvPr>
          <p:cNvSpPr/>
          <p:nvPr/>
        </p:nvSpPr>
        <p:spPr>
          <a:xfrm>
            <a:off x="8999850" y="3981055"/>
            <a:ext cx="266761" cy="2880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200" dirty="0" err="1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1C9D116-41E0-6B45-8218-DC90D3A2AAEB}"/>
              </a:ext>
            </a:extLst>
          </p:cNvPr>
          <p:cNvSpPr/>
          <p:nvPr/>
        </p:nvSpPr>
        <p:spPr>
          <a:xfrm>
            <a:off x="6573733" y="2348880"/>
            <a:ext cx="2383536" cy="96428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Saa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tiedon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yrityksen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perustamisesta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kirjeitse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PRH:lta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ja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Verolta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OmaVeroon</a:t>
            </a:r>
            <a:r>
              <a:rPr lang="en-GB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2A1E904-E0B2-1749-A92A-83DF684FD178}"/>
              </a:ext>
            </a:extLst>
          </p:cNvPr>
          <p:cNvSpPr/>
          <p:nvPr/>
        </p:nvSpPr>
        <p:spPr>
          <a:xfrm>
            <a:off x="3863753" y="2348880"/>
            <a:ext cx="2383536" cy="96428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Hoitaa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viestinnän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starttirahasta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OmaAsiointi-palvelussa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A614113-F95D-2543-AC4F-F67738ED9B8F}"/>
              </a:ext>
            </a:extLst>
          </p:cNvPr>
          <p:cNvSpPr/>
          <p:nvPr/>
        </p:nvSpPr>
        <p:spPr>
          <a:xfrm>
            <a:off x="9310314" y="4959256"/>
            <a:ext cx="2042269" cy="9464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200" dirty="0"/>
              <a:t>Suomi.fi-viestit voi ottaa käyttöön vasta kun PRH on vahvistanut y-tunnuksen</a:t>
            </a:r>
            <a:endParaRPr lang="en-GB" sz="1200" dirty="0"/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4AD29D8-5698-2647-8FB3-940330D7B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80" y="3229357"/>
            <a:ext cx="3294594" cy="3294594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3F29288-BD54-1240-9157-7B49DC06983E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186843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19F1B57-9EA6-1E41-AC98-92E2AB98A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1" y="1988840"/>
            <a:ext cx="4174877" cy="417487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012B9D-55CF-8B42-B7F9-7BBF14050B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3971840" cy="46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FI" sz="2800" b="1" dirty="0">
                <a:solidFill>
                  <a:schemeClr val="accent6"/>
                </a:solidFill>
              </a:rPr>
              <a:t>Keskisuuri yritys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DC500-D96E-144C-BF3A-171D238139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D5463-25E6-334E-AC45-A884AB775F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14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AB08E-AA37-C140-A487-8C030545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FI" dirty="0"/>
            </a:br>
            <a:r>
              <a:rPr lang="en-FI" dirty="0"/>
              <a:t>Profiilikuvaukset</a:t>
            </a:r>
          </a:p>
        </p:txBody>
      </p:sp>
      <p:sp>
        <p:nvSpPr>
          <p:cNvPr id="11" name="Round Diagonal Corner of Rectangle 10">
            <a:extLst>
              <a:ext uri="{FF2B5EF4-FFF2-40B4-BE49-F238E27FC236}">
                <a16:creationId xmlns:a16="http://schemas.microsoft.com/office/drawing/2014/main" id="{41A0DD11-5481-8B4C-B048-EA1262AF6166}"/>
              </a:ext>
            </a:extLst>
          </p:cNvPr>
          <p:cNvSpPr/>
          <p:nvPr/>
        </p:nvSpPr>
        <p:spPr>
          <a:xfrm>
            <a:off x="4897314" y="1368001"/>
            <a:ext cx="6192688" cy="3272326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Viranomaisasiointi jakautuu eri henkilöiden kesken organisaatiossa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Alasta riippuen asiointia viranomaisten kanssa on joko lähinnä veroasioissa tai asiointia on paljon liittyen toiminnan luvanvaraisuuteen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Ostaa alihankinnalta yleisimmin taloushallinnon ja henkilöstöhallinnon palveluita. Valtuuttaa alihankkijat esimerkiksi OmaVeroon tarvittaviin asiointeihin.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Saa viestejä viranomaisilta sähköpostilla, turvasähköpostilla ja paperikirjeitse</a:t>
            </a:r>
          </a:p>
        </p:txBody>
      </p:sp>
      <p:sp>
        <p:nvSpPr>
          <p:cNvPr id="12" name="Round Diagonal Corner of Rectangle 11">
            <a:extLst>
              <a:ext uri="{FF2B5EF4-FFF2-40B4-BE49-F238E27FC236}">
                <a16:creationId xmlns:a16="http://schemas.microsoft.com/office/drawing/2014/main" id="{7528AFE7-86A6-2F42-9162-FF87F6B442CB}"/>
              </a:ext>
            </a:extLst>
          </p:cNvPr>
          <p:cNvSpPr/>
          <p:nvPr/>
        </p:nvSpPr>
        <p:spPr>
          <a:xfrm>
            <a:off x="4847387" y="4797152"/>
            <a:ext cx="6242615" cy="1366565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Miten löydän oikean Suomi.fi-valtuutuksen uusin asiointitarpeisiin?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Miten voisin saada kaiken viranomaisviestinnän sähköisesti ja asiointi sujuisi saumattomasti?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00AF76D-3735-174A-AC2D-70B3B40F0C25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359894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15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Esiselvitys – Asiakasymmärrys yrityskäyttäjistä, käyttäjäpolut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5584AEC-FD78-C246-AEF7-BDB2AAD8A7FB}"/>
              </a:ext>
            </a:extLst>
          </p:cNvPr>
          <p:cNvSpPr/>
          <p:nvPr/>
        </p:nvSpPr>
        <p:spPr>
          <a:xfrm>
            <a:off x="1292735" y="3455338"/>
            <a:ext cx="2516111" cy="136815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Saa</a:t>
            </a:r>
            <a:r>
              <a:rPr lang="en-GB" sz="1400" dirty="0"/>
              <a:t> </a:t>
            </a:r>
            <a:r>
              <a:rPr lang="en-GB" sz="1400" dirty="0" err="1"/>
              <a:t>tiedon</a:t>
            </a:r>
            <a:r>
              <a:rPr lang="en-GB" sz="1050" dirty="0"/>
              <a:t> </a:t>
            </a:r>
            <a:r>
              <a:rPr lang="en-GB" sz="1400" dirty="0" err="1"/>
              <a:t>maksusta</a:t>
            </a:r>
            <a:r>
              <a:rPr lang="en-GB" sz="1400" dirty="0"/>
              <a:t>, </a:t>
            </a:r>
            <a:r>
              <a:rPr lang="en-GB" sz="1400" dirty="0" err="1"/>
              <a:t>verosta</a:t>
            </a:r>
            <a:r>
              <a:rPr lang="en-GB" sz="1400" dirty="0"/>
              <a:t>, </a:t>
            </a:r>
            <a:r>
              <a:rPr lang="en-GB" sz="1400" dirty="0" err="1"/>
              <a:t>ilmoitusvelvollisuudesta</a:t>
            </a:r>
            <a:r>
              <a:rPr lang="en-GB" sz="1400" dirty="0"/>
              <a:t>, </a:t>
            </a:r>
            <a:r>
              <a:rPr lang="en-GB" sz="1400" dirty="0" err="1"/>
              <a:t>raportointitarpeesta</a:t>
            </a:r>
            <a:r>
              <a:rPr lang="en-GB" sz="1400" dirty="0"/>
              <a:t>, </a:t>
            </a:r>
            <a:r>
              <a:rPr lang="en-GB" sz="1400" dirty="0" err="1"/>
              <a:t>tukimahdollisuudesta</a:t>
            </a:r>
            <a:r>
              <a:rPr lang="en-GB" sz="1400" dirty="0"/>
              <a:t>, </a:t>
            </a:r>
            <a:r>
              <a:rPr lang="en-GB" sz="1400" dirty="0" err="1"/>
              <a:t>lupatarpeesta</a:t>
            </a:r>
            <a:endParaRPr lang="en-GB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DD884-2087-A647-A19A-C1771FA2FD53}"/>
              </a:ext>
            </a:extLst>
          </p:cNvPr>
          <p:cNvSpPr txBox="1"/>
          <p:nvPr/>
        </p:nvSpPr>
        <p:spPr>
          <a:xfrm>
            <a:off x="684000" y="1472558"/>
            <a:ext cx="11047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sz="2800" b="1" dirty="0">
                <a:solidFill>
                  <a:schemeClr val="accent6"/>
                </a:solidFill>
              </a:rPr>
              <a:t>Nykytila - U</a:t>
            </a:r>
            <a:r>
              <a:rPr lang="en-GB" sz="2800" b="1" dirty="0">
                <a:solidFill>
                  <a:schemeClr val="accent6"/>
                </a:solidFill>
              </a:rPr>
              <a:t>u</a:t>
            </a:r>
            <a:r>
              <a:rPr lang="en-FI" sz="2800" b="1" dirty="0">
                <a:solidFill>
                  <a:schemeClr val="accent6"/>
                </a:solidFill>
              </a:rPr>
              <a:t>den viranomaisasioinnin aloittaminen yrityksessä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8D4EC00-57E2-0741-8D4F-D9AB36C753C3}"/>
              </a:ext>
            </a:extLst>
          </p:cNvPr>
          <p:cNvSpPr/>
          <p:nvPr/>
        </p:nvSpPr>
        <p:spPr>
          <a:xfrm>
            <a:off x="4173055" y="3455338"/>
            <a:ext cx="2383536" cy="136815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Selvittää</a:t>
            </a:r>
            <a:r>
              <a:rPr lang="en-GB" sz="1400" dirty="0"/>
              <a:t> </a:t>
            </a:r>
            <a:r>
              <a:rPr lang="en-GB" sz="1400" dirty="0" err="1"/>
              <a:t>prosessin</a:t>
            </a:r>
            <a:r>
              <a:rPr lang="en-GB" sz="1400" dirty="0"/>
              <a:t> </a:t>
            </a:r>
            <a:r>
              <a:rPr lang="en-GB" sz="1400" dirty="0" err="1"/>
              <a:t>hoitamisen</a:t>
            </a:r>
            <a:r>
              <a:rPr lang="en-GB" sz="1400" dirty="0"/>
              <a:t> </a:t>
            </a:r>
            <a:r>
              <a:rPr lang="en-GB" sz="1400" dirty="0" err="1"/>
              <a:t>tavan</a:t>
            </a:r>
            <a:endParaRPr lang="en-GB" sz="14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34F58B6-00B8-A642-B468-569915A6DC98}"/>
              </a:ext>
            </a:extLst>
          </p:cNvPr>
          <p:cNvSpPr/>
          <p:nvPr/>
        </p:nvSpPr>
        <p:spPr>
          <a:xfrm>
            <a:off x="6938825" y="3457182"/>
            <a:ext cx="2107657" cy="136630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Aloittaa</a:t>
            </a:r>
            <a:r>
              <a:rPr lang="en-GB" sz="1400" dirty="0"/>
              <a:t> </a:t>
            </a:r>
            <a:r>
              <a:rPr lang="en-GB" sz="1400" dirty="0" err="1"/>
              <a:t>prosessin</a:t>
            </a:r>
            <a:r>
              <a:rPr lang="en-GB" sz="1400" dirty="0"/>
              <a:t> </a:t>
            </a:r>
            <a:r>
              <a:rPr lang="en-GB" sz="1400" dirty="0" err="1"/>
              <a:t>viranomaisen</a:t>
            </a:r>
            <a:r>
              <a:rPr lang="en-GB" sz="1400" dirty="0"/>
              <a:t> </a:t>
            </a:r>
            <a:r>
              <a:rPr lang="en-GB" sz="1400" dirty="0" err="1"/>
              <a:t>kanssa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2E3E70-955C-A846-A5A3-36EB20685C5F}"/>
              </a:ext>
            </a:extLst>
          </p:cNvPr>
          <p:cNvSpPr/>
          <p:nvPr/>
        </p:nvSpPr>
        <p:spPr>
          <a:xfrm>
            <a:off x="9411445" y="3454370"/>
            <a:ext cx="2107656" cy="136630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Saa</a:t>
            </a:r>
            <a:r>
              <a:rPr lang="en-GB" sz="1400" dirty="0"/>
              <a:t> </a:t>
            </a:r>
            <a:r>
              <a:rPr lang="en-GB" sz="1400" dirty="0" err="1"/>
              <a:t>tiedon</a:t>
            </a:r>
            <a:r>
              <a:rPr lang="en-GB" sz="1400" dirty="0"/>
              <a:t> </a:t>
            </a:r>
            <a:r>
              <a:rPr lang="en-GB" sz="1400" dirty="0" err="1"/>
              <a:t>prosessin</a:t>
            </a:r>
            <a:r>
              <a:rPr lang="en-GB" sz="1400" dirty="0"/>
              <a:t> </a:t>
            </a:r>
            <a:r>
              <a:rPr lang="en-GB" sz="1400" dirty="0" err="1"/>
              <a:t>lopputuloksesta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D227365-BA51-5840-AB08-4E78605859E9}"/>
              </a:ext>
            </a:extLst>
          </p:cNvPr>
          <p:cNvSpPr/>
          <p:nvPr/>
        </p:nvSpPr>
        <p:spPr>
          <a:xfrm>
            <a:off x="3885023" y="4021103"/>
            <a:ext cx="266761" cy="2880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200" dirty="0" err="1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316CEBC-71A9-8C42-A1E2-2F3E1A9620BC}"/>
              </a:ext>
            </a:extLst>
          </p:cNvPr>
          <p:cNvSpPr/>
          <p:nvPr/>
        </p:nvSpPr>
        <p:spPr>
          <a:xfrm>
            <a:off x="6621327" y="3995398"/>
            <a:ext cx="266761" cy="2880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200" dirty="0" err="1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B52B355-652B-8349-A661-332CBAFB8DFC}"/>
              </a:ext>
            </a:extLst>
          </p:cNvPr>
          <p:cNvSpPr/>
          <p:nvPr/>
        </p:nvSpPr>
        <p:spPr>
          <a:xfrm>
            <a:off x="9120336" y="3995398"/>
            <a:ext cx="266761" cy="2880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200" dirty="0" err="1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8606784-F7A1-E649-8F94-4A5E25AFF53B}"/>
              </a:ext>
            </a:extLst>
          </p:cNvPr>
          <p:cNvSpPr/>
          <p:nvPr/>
        </p:nvSpPr>
        <p:spPr>
          <a:xfrm>
            <a:off x="4199694" y="4928048"/>
            <a:ext cx="2356897" cy="14532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dirty="0"/>
              <a:t>Valtuuksien vaihtelevat kestot useita käyttäjiä hallinnoidessa aiheuttaa sekaannusta ja mahdollisia hidasteita asioinnissa</a:t>
            </a:r>
            <a:endParaRPr lang="en-GB" sz="14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715660F-00E0-4644-87A2-3EDE32E06343}"/>
              </a:ext>
            </a:extLst>
          </p:cNvPr>
          <p:cNvSpPr/>
          <p:nvPr/>
        </p:nvSpPr>
        <p:spPr>
          <a:xfrm>
            <a:off x="6941962" y="2276873"/>
            <a:ext cx="2105055" cy="110830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Saa</a:t>
            </a:r>
            <a:r>
              <a:rPr lang="en-GB" sz="1400" dirty="0"/>
              <a:t> </a:t>
            </a:r>
            <a:r>
              <a:rPr lang="en-GB" sz="1400" dirty="0" err="1"/>
              <a:t>sähköpostiin</a:t>
            </a:r>
            <a:r>
              <a:rPr lang="en-GB" sz="1400" dirty="0"/>
              <a:t> </a:t>
            </a:r>
            <a:r>
              <a:rPr lang="en-GB" sz="1400" dirty="0" err="1"/>
              <a:t>heräteviestejä</a:t>
            </a:r>
            <a:r>
              <a:rPr lang="en-GB" sz="1400" dirty="0"/>
              <a:t> </a:t>
            </a:r>
            <a:r>
              <a:rPr lang="en-GB" sz="1400" dirty="0" err="1"/>
              <a:t>asiointipalvelusta</a:t>
            </a:r>
            <a:r>
              <a:rPr lang="en-GB" sz="1400" dirty="0"/>
              <a:t> tai </a:t>
            </a:r>
            <a:r>
              <a:rPr lang="en-GB" sz="1400" dirty="0" err="1"/>
              <a:t>turvasähköpostia</a:t>
            </a:r>
            <a:r>
              <a:rPr lang="en-GB" sz="1400" dirty="0"/>
              <a:t> tai </a:t>
            </a:r>
            <a:r>
              <a:rPr lang="en-GB" sz="1400" dirty="0" err="1"/>
              <a:t>paperipostisa</a:t>
            </a:r>
            <a:endParaRPr lang="en-GB" sz="14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5754E6-2AE2-654E-91B2-555C71115DC8}"/>
              </a:ext>
            </a:extLst>
          </p:cNvPr>
          <p:cNvSpPr/>
          <p:nvPr/>
        </p:nvSpPr>
        <p:spPr>
          <a:xfrm>
            <a:off x="1320930" y="2276873"/>
            <a:ext cx="2487915" cy="110830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Saa</a:t>
            </a:r>
            <a:r>
              <a:rPr lang="en-GB" sz="1400" dirty="0"/>
              <a:t> </a:t>
            </a:r>
            <a:r>
              <a:rPr lang="en-GB" sz="1400" dirty="0" err="1"/>
              <a:t>tiedon</a:t>
            </a:r>
            <a:r>
              <a:rPr lang="en-GB" sz="1400" dirty="0"/>
              <a:t> </a:t>
            </a:r>
            <a:r>
              <a:rPr lang="en-GB" sz="1400" dirty="0" err="1"/>
              <a:t>sähköpostilla</a:t>
            </a:r>
            <a:r>
              <a:rPr lang="en-GB" sz="1400" dirty="0"/>
              <a:t>, </a:t>
            </a:r>
            <a:r>
              <a:rPr lang="en-GB" sz="1400" dirty="0" err="1"/>
              <a:t>turvasähköpostilla</a:t>
            </a:r>
            <a:r>
              <a:rPr lang="en-GB" sz="1400" dirty="0"/>
              <a:t>, </a:t>
            </a:r>
            <a:r>
              <a:rPr lang="en-GB" sz="1400" dirty="0" err="1"/>
              <a:t>asiointipalvelussa</a:t>
            </a:r>
            <a:r>
              <a:rPr lang="en-GB" sz="1400" dirty="0"/>
              <a:t> tai </a:t>
            </a:r>
            <a:r>
              <a:rPr lang="en-GB" sz="1400" dirty="0" err="1"/>
              <a:t>kirjeitse</a:t>
            </a:r>
            <a:endParaRPr lang="en-GB" sz="14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5651009-D55F-504B-ABBD-B3C6456290A7}"/>
              </a:ext>
            </a:extLst>
          </p:cNvPr>
          <p:cNvSpPr/>
          <p:nvPr/>
        </p:nvSpPr>
        <p:spPr>
          <a:xfrm>
            <a:off x="9387097" y="2276872"/>
            <a:ext cx="2132004" cy="110830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Saa</a:t>
            </a:r>
            <a:r>
              <a:rPr lang="en-GB" sz="1400" dirty="0"/>
              <a:t> </a:t>
            </a:r>
            <a:r>
              <a:rPr lang="en-GB" sz="1400" dirty="0" err="1"/>
              <a:t>sähköpostiin</a:t>
            </a:r>
            <a:r>
              <a:rPr lang="en-GB" sz="1400" dirty="0"/>
              <a:t> </a:t>
            </a:r>
            <a:r>
              <a:rPr lang="en-GB" sz="1400" dirty="0" err="1"/>
              <a:t>heräteviestejä</a:t>
            </a:r>
            <a:r>
              <a:rPr lang="en-GB" sz="1400" dirty="0"/>
              <a:t> </a:t>
            </a:r>
            <a:r>
              <a:rPr lang="en-GB" sz="1400" dirty="0" err="1"/>
              <a:t>asiointipalvelusta</a:t>
            </a:r>
            <a:r>
              <a:rPr lang="en-GB" sz="1400" dirty="0"/>
              <a:t> tai </a:t>
            </a:r>
            <a:r>
              <a:rPr lang="en-GB" sz="1400" dirty="0" err="1"/>
              <a:t>turvasähköpostia</a:t>
            </a:r>
            <a:r>
              <a:rPr lang="en-GB" sz="1400" dirty="0"/>
              <a:t> tai </a:t>
            </a:r>
            <a:r>
              <a:rPr lang="en-GB" sz="1400" dirty="0" err="1"/>
              <a:t>paperipostisa</a:t>
            </a:r>
            <a:endParaRPr lang="en-GB" sz="14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5ED8039-7ABB-E84C-AA54-49FC68B1FE1E}"/>
              </a:ext>
            </a:extLst>
          </p:cNvPr>
          <p:cNvSpPr/>
          <p:nvPr/>
        </p:nvSpPr>
        <p:spPr>
          <a:xfrm>
            <a:off x="6967475" y="4928048"/>
            <a:ext cx="2080853" cy="14532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dirty="0"/>
              <a:t>Osa viesteistä tulee sekä sähköisesti että paperimuotoisena</a:t>
            </a:r>
            <a:endParaRPr lang="en-GB" sz="1400" dirty="0"/>
          </a:p>
        </p:txBody>
      </p:sp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2094540-3ADE-E248-A6E5-CEA4F789A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861048"/>
            <a:ext cx="2651970" cy="265197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1171666-8A8F-9841-A94A-371F88C260DF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866124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16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Esiselvitys – Asiakasymmärrys yrityskäyttäjistä, käyttäjäpolut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A09AF75-7825-F448-90F2-6AE249596E44}"/>
              </a:ext>
            </a:extLst>
          </p:cNvPr>
          <p:cNvSpPr/>
          <p:nvPr/>
        </p:nvSpPr>
        <p:spPr>
          <a:xfrm>
            <a:off x="1946476" y="3356992"/>
            <a:ext cx="2516111" cy="170341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Aloittaa</a:t>
            </a:r>
            <a:r>
              <a:rPr lang="en-GB" sz="1400" dirty="0"/>
              <a:t> </a:t>
            </a:r>
            <a:r>
              <a:rPr lang="en-GB" sz="1400" dirty="0" err="1"/>
              <a:t>uudessa</a:t>
            </a:r>
            <a:endParaRPr lang="en-GB" sz="1400" dirty="0"/>
          </a:p>
          <a:p>
            <a:pPr algn="ctr"/>
            <a:r>
              <a:rPr lang="en-GB" sz="1400" dirty="0" err="1"/>
              <a:t>tehtävässään</a:t>
            </a:r>
            <a:r>
              <a:rPr lang="en-GB" sz="1400" dirty="0"/>
              <a:t> </a:t>
            </a:r>
            <a:r>
              <a:rPr lang="en-GB" sz="1400" dirty="0" err="1"/>
              <a:t>yrityksessä</a:t>
            </a:r>
            <a:r>
              <a:rPr lang="en-GB" sz="1400" dirty="0"/>
              <a:t>.</a:t>
            </a:r>
          </a:p>
          <a:p>
            <a:pPr algn="ctr"/>
            <a:r>
              <a:rPr lang="en-GB" sz="1400" dirty="0" err="1"/>
              <a:t>Sopii</a:t>
            </a:r>
            <a:r>
              <a:rPr lang="en-GB" sz="1400" dirty="0"/>
              <a:t> </a:t>
            </a:r>
            <a:r>
              <a:rPr lang="en-GB" sz="1400" dirty="0" err="1"/>
              <a:t>omasta</a:t>
            </a:r>
            <a:r>
              <a:rPr lang="en-GB" sz="1400" dirty="0"/>
              <a:t> </a:t>
            </a:r>
            <a:r>
              <a:rPr lang="en-GB" sz="1400" dirty="0" err="1"/>
              <a:t>työnkuvastaan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siihen</a:t>
            </a:r>
            <a:r>
              <a:rPr lang="en-GB" sz="1400" dirty="0"/>
              <a:t> </a:t>
            </a:r>
            <a:r>
              <a:rPr lang="en-GB" sz="1400" dirty="0" err="1"/>
              <a:t>liittyvistä</a:t>
            </a:r>
            <a:endParaRPr lang="en-GB" sz="1400" dirty="0"/>
          </a:p>
          <a:p>
            <a:pPr algn="ctr"/>
            <a:r>
              <a:rPr lang="en-GB" sz="1400" dirty="0" err="1"/>
              <a:t>hoidettavista</a:t>
            </a:r>
            <a:r>
              <a:rPr lang="en-GB" sz="1400" dirty="0"/>
              <a:t> </a:t>
            </a:r>
            <a:r>
              <a:rPr lang="en-GB" sz="1400" dirty="0" err="1"/>
              <a:t>viranomaisasioista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446C7-2176-6642-BBBF-9A1DABA7EF9C}"/>
              </a:ext>
            </a:extLst>
          </p:cNvPr>
          <p:cNvSpPr txBox="1"/>
          <p:nvPr/>
        </p:nvSpPr>
        <p:spPr>
          <a:xfrm>
            <a:off x="684000" y="1486248"/>
            <a:ext cx="1097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sz="2800" b="1" dirty="0">
                <a:solidFill>
                  <a:schemeClr val="accent6"/>
                </a:solidFill>
              </a:rPr>
              <a:t>Nykytila - Työntekijän elinkaari yrityksen työntekijänä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D7844CC-339C-EE4F-9041-1213DC1B94DE}"/>
              </a:ext>
            </a:extLst>
          </p:cNvPr>
          <p:cNvSpPr/>
          <p:nvPr/>
        </p:nvSpPr>
        <p:spPr>
          <a:xfrm>
            <a:off x="4864592" y="3404218"/>
            <a:ext cx="2383536" cy="136815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Saa</a:t>
            </a:r>
            <a:r>
              <a:rPr lang="en-GB" sz="1400" dirty="0"/>
              <a:t> </a:t>
            </a:r>
            <a:r>
              <a:rPr lang="en-GB" sz="1400" dirty="0" err="1"/>
              <a:t>tehtäväänsä</a:t>
            </a:r>
            <a:endParaRPr lang="en-GB" sz="1400" dirty="0"/>
          </a:p>
          <a:p>
            <a:pPr algn="ctr"/>
            <a:r>
              <a:rPr lang="en-GB" sz="1400" dirty="0" err="1"/>
              <a:t>kuuluvat</a:t>
            </a:r>
            <a:r>
              <a:rPr lang="en-GB" sz="1400" dirty="0"/>
              <a:t> </a:t>
            </a:r>
            <a:r>
              <a:rPr lang="en-GB" sz="1400" dirty="0" err="1"/>
              <a:t>tunnukset</a:t>
            </a:r>
            <a:r>
              <a:rPr lang="en-GB" sz="1400" dirty="0"/>
              <a:t> </a:t>
            </a:r>
            <a:r>
              <a:rPr lang="en-GB" sz="1400" dirty="0" err="1"/>
              <a:t>eri</a:t>
            </a:r>
            <a:endParaRPr lang="en-GB" sz="1400" dirty="0"/>
          </a:p>
          <a:p>
            <a:pPr algn="ctr"/>
            <a:r>
              <a:rPr lang="en-GB" sz="1400" dirty="0" err="1"/>
              <a:t>järjestelmiin</a:t>
            </a:r>
            <a:r>
              <a:rPr lang="en-GB" sz="1400" dirty="0"/>
              <a:t> </a:t>
            </a:r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valtuudet</a:t>
            </a:r>
            <a:r>
              <a:rPr lang="en-GB" sz="1400" dirty="0"/>
              <a:t> </a:t>
            </a:r>
            <a:r>
              <a:rPr lang="en-GB" sz="1400" dirty="0" err="1"/>
              <a:t>viranomaisasiointiin</a:t>
            </a:r>
            <a:endParaRPr lang="en-GB" sz="1400" dirty="0"/>
          </a:p>
          <a:p>
            <a:pPr algn="ctr"/>
            <a:r>
              <a:rPr lang="en-GB" sz="1400" dirty="0" err="1"/>
              <a:t>yrityksen</a:t>
            </a:r>
            <a:r>
              <a:rPr lang="en-GB" sz="1400" dirty="0"/>
              <a:t> </a:t>
            </a:r>
            <a:r>
              <a:rPr lang="en-GB" sz="1400" dirty="0" err="1"/>
              <a:t>puolesta</a:t>
            </a:r>
            <a:endParaRPr lang="en-GB" sz="1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AA9D1E5-C1EA-3741-A236-608C5419E7DD}"/>
              </a:ext>
            </a:extLst>
          </p:cNvPr>
          <p:cNvSpPr/>
          <p:nvPr/>
        </p:nvSpPr>
        <p:spPr>
          <a:xfrm>
            <a:off x="7653852" y="3406062"/>
            <a:ext cx="2187623" cy="136630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Hoitaa</a:t>
            </a:r>
            <a:endParaRPr lang="en-GB" sz="1400" dirty="0"/>
          </a:p>
          <a:p>
            <a:pPr algn="ctr"/>
            <a:r>
              <a:rPr lang="en-GB" sz="1400" dirty="0" err="1"/>
              <a:t>viranomaisasiointia</a:t>
            </a:r>
            <a:endParaRPr lang="en-GB" sz="1400" dirty="0"/>
          </a:p>
          <a:p>
            <a:pPr algn="ctr"/>
            <a:r>
              <a:rPr lang="en-GB" sz="1400" dirty="0" err="1"/>
              <a:t>ja</a:t>
            </a:r>
            <a:r>
              <a:rPr lang="en-GB" sz="1400" dirty="0"/>
              <a:t> </a:t>
            </a:r>
            <a:r>
              <a:rPr lang="en-GB" sz="1400" dirty="0" err="1"/>
              <a:t>viestintää</a:t>
            </a:r>
            <a:endParaRPr lang="en-GB" sz="1400" dirty="0"/>
          </a:p>
          <a:p>
            <a:pPr algn="ctr"/>
            <a:r>
              <a:rPr lang="en-GB" sz="1400" dirty="0" err="1"/>
              <a:t>viranomaisten</a:t>
            </a:r>
            <a:r>
              <a:rPr lang="en-GB" sz="1400" dirty="0"/>
              <a:t> </a:t>
            </a:r>
            <a:r>
              <a:rPr lang="en-GB" sz="1400" dirty="0" err="1"/>
              <a:t>kanssa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8D55CE7-0EFF-8646-94B2-1C44BD202915}"/>
              </a:ext>
            </a:extLst>
          </p:cNvPr>
          <p:cNvSpPr/>
          <p:nvPr/>
        </p:nvSpPr>
        <p:spPr>
          <a:xfrm>
            <a:off x="10250717" y="3430845"/>
            <a:ext cx="1461907" cy="136630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1400" dirty="0"/>
            </a:br>
            <a:r>
              <a:rPr lang="en-GB" sz="1400" dirty="0" err="1"/>
              <a:t>Lopettaa</a:t>
            </a:r>
            <a:r>
              <a:rPr lang="en-GB" sz="1400" dirty="0"/>
              <a:t> </a:t>
            </a:r>
            <a:r>
              <a:rPr lang="en-GB" sz="1400" dirty="0" err="1"/>
              <a:t>työskentelyn</a:t>
            </a:r>
            <a:endParaRPr lang="en-GB" sz="1400" dirty="0"/>
          </a:p>
          <a:p>
            <a:pPr algn="ctr"/>
            <a:r>
              <a:rPr lang="en-GB" sz="1400" dirty="0" err="1"/>
              <a:t>yrityksessä</a:t>
            </a:r>
            <a:r>
              <a:rPr lang="en-GB" sz="1400" dirty="0"/>
              <a:t> </a:t>
            </a:r>
            <a:r>
              <a:rPr lang="en-GB" sz="1400" dirty="0" err="1"/>
              <a:t>tehtävässään</a:t>
            </a:r>
            <a:endParaRPr lang="en-GB" sz="1400" dirty="0"/>
          </a:p>
          <a:p>
            <a:pPr algn="ctr"/>
            <a:r>
              <a:rPr lang="en-GB" sz="1400" dirty="0"/>
              <a:t>tai </a:t>
            </a:r>
            <a:r>
              <a:rPr lang="en-GB" sz="1400" dirty="0" err="1"/>
              <a:t>vaihtaa</a:t>
            </a:r>
            <a:r>
              <a:rPr lang="en-GB" sz="1400" dirty="0"/>
              <a:t> </a:t>
            </a:r>
            <a:r>
              <a:rPr lang="en-GB" sz="1400" dirty="0" err="1"/>
              <a:t>työnkuvaa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0BE7DAF-92DF-7143-A14A-EE71D6CA3408}"/>
              </a:ext>
            </a:extLst>
          </p:cNvPr>
          <p:cNvSpPr/>
          <p:nvPr/>
        </p:nvSpPr>
        <p:spPr>
          <a:xfrm>
            <a:off x="4868716" y="4869160"/>
            <a:ext cx="2368999" cy="13663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dirty="0"/>
              <a:t>Valtuuksia voi olla hankalaa jakaa oikeille ihmisille, jos se vaatii esim. usean henkilö valtuuttamisen välissä</a:t>
            </a:r>
            <a:endParaRPr lang="en-GB" sz="1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162B56-575F-614B-854C-A2D86D312638}"/>
              </a:ext>
            </a:extLst>
          </p:cNvPr>
          <p:cNvSpPr/>
          <p:nvPr/>
        </p:nvSpPr>
        <p:spPr>
          <a:xfrm>
            <a:off x="7653852" y="4869160"/>
            <a:ext cx="2187623" cy="13663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dirty="0"/>
              <a:t>Osa viranomaisten asiointipalveluista sopii huonosti yritysten mittakaavaan</a:t>
            </a:r>
            <a:endParaRPr lang="en-GB" sz="140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2AA885C-2FEE-8C44-A515-B41EEF5BA473}"/>
              </a:ext>
            </a:extLst>
          </p:cNvPr>
          <p:cNvSpPr/>
          <p:nvPr/>
        </p:nvSpPr>
        <p:spPr>
          <a:xfrm>
            <a:off x="4509298" y="3969983"/>
            <a:ext cx="266761" cy="2880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 dirty="0" err="1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2CE7CBB3-3721-7F44-92E0-E327F7046076}"/>
              </a:ext>
            </a:extLst>
          </p:cNvPr>
          <p:cNvSpPr/>
          <p:nvPr/>
        </p:nvSpPr>
        <p:spPr>
          <a:xfrm>
            <a:off x="7342466" y="3944278"/>
            <a:ext cx="266761" cy="2880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 dirty="0" err="1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CF5EB85-355C-D149-83B4-90BA04C35FEE}"/>
              </a:ext>
            </a:extLst>
          </p:cNvPr>
          <p:cNvSpPr/>
          <p:nvPr/>
        </p:nvSpPr>
        <p:spPr>
          <a:xfrm>
            <a:off x="9935954" y="3944278"/>
            <a:ext cx="266761" cy="2880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 dirty="0" err="1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30F435-EF8D-F540-8F85-AD67F2696048}"/>
              </a:ext>
            </a:extLst>
          </p:cNvPr>
          <p:cNvSpPr/>
          <p:nvPr/>
        </p:nvSpPr>
        <p:spPr>
          <a:xfrm>
            <a:off x="7655493" y="2239773"/>
            <a:ext cx="2184923" cy="110830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Saa</a:t>
            </a:r>
            <a:r>
              <a:rPr lang="en-GB" sz="1400" dirty="0"/>
              <a:t> </a:t>
            </a:r>
            <a:r>
              <a:rPr lang="en-GB" sz="1400" dirty="0" err="1"/>
              <a:t>sähköpostiin</a:t>
            </a:r>
            <a:r>
              <a:rPr lang="en-GB" sz="1400" dirty="0"/>
              <a:t> </a:t>
            </a:r>
            <a:r>
              <a:rPr lang="en-GB" sz="1400" dirty="0" err="1"/>
              <a:t>heräteviestejä</a:t>
            </a:r>
            <a:r>
              <a:rPr lang="en-GB" sz="1400" dirty="0"/>
              <a:t> </a:t>
            </a:r>
            <a:r>
              <a:rPr lang="en-GB" sz="1400" dirty="0" err="1"/>
              <a:t>asiointipalvelusta</a:t>
            </a:r>
            <a:r>
              <a:rPr lang="en-GB" sz="1400" dirty="0"/>
              <a:t> tai </a:t>
            </a:r>
            <a:r>
              <a:rPr lang="en-GB" sz="1400" dirty="0" err="1"/>
              <a:t>turvasähköpostia</a:t>
            </a:r>
            <a:r>
              <a:rPr lang="en-GB" sz="1400" dirty="0"/>
              <a:t> tai </a:t>
            </a:r>
            <a:r>
              <a:rPr lang="en-GB" sz="1400" dirty="0" err="1"/>
              <a:t>paperipostisa</a:t>
            </a:r>
            <a:endParaRPr lang="en-GB" sz="1400" dirty="0"/>
          </a:p>
        </p:txBody>
      </p:sp>
      <p:pic>
        <p:nvPicPr>
          <p:cNvPr id="21" name="Picture 20" descr="A picture containing toy, silhouette&#10;&#10;Description automatically generated">
            <a:extLst>
              <a:ext uri="{FF2B5EF4-FFF2-40B4-BE49-F238E27FC236}">
                <a16:creationId xmlns:a16="http://schemas.microsoft.com/office/drawing/2014/main" id="{9C26F728-52AC-5E4D-88DC-D4F0844BA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170" y="2564904"/>
            <a:ext cx="4068866" cy="4068866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6F2C8F8-AFDA-3D42-9057-E119AC81C395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105854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012B9D-55CF-8B42-B7F9-7BBF14050B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3971840" cy="4608000"/>
          </a:xfrm>
        </p:spPr>
        <p:txBody>
          <a:bodyPr/>
          <a:lstStyle/>
          <a:p>
            <a:pPr marL="0" indent="0">
              <a:buNone/>
            </a:pPr>
            <a:r>
              <a:rPr lang="en-FI" sz="2800" b="1" dirty="0">
                <a:solidFill>
                  <a:schemeClr val="accent6"/>
                </a:solidFill>
              </a:rPr>
              <a:t>Suuryritys</a:t>
            </a:r>
            <a:endParaRPr lang="en-FI" b="1" dirty="0">
              <a:solidFill>
                <a:schemeClr val="accent6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DC500-D96E-144C-BF3A-171D238139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D5463-25E6-334E-AC45-A884AB775F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17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AB08E-AA37-C140-A487-8C030545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FI" dirty="0"/>
            </a:br>
            <a:r>
              <a:rPr lang="en-FI" dirty="0"/>
              <a:t>Profiilikuvaukset</a:t>
            </a:r>
          </a:p>
        </p:txBody>
      </p:sp>
      <p:pic>
        <p:nvPicPr>
          <p:cNvPr id="10" name="Picture 9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E8E48465-4FF5-EE43-81AD-8273810C1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5" y="2240342"/>
            <a:ext cx="3996970" cy="3996970"/>
          </a:xfrm>
          <a:prstGeom prst="rect">
            <a:avLst/>
          </a:prstGeom>
        </p:spPr>
      </p:pic>
      <p:sp>
        <p:nvSpPr>
          <p:cNvPr id="12" name="Round Diagonal Corner of Rectangle 11">
            <a:extLst>
              <a:ext uri="{FF2B5EF4-FFF2-40B4-BE49-F238E27FC236}">
                <a16:creationId xmlns:a16="http://schemas.microsoft.com/office/drawing/2014/main" id="{F7F26BD8-2CD9-1741-9A9F-9C16FA8212E7}"/>
              </a:ext>
            </a:extLst>
          </p:cNvPr>
          <p:cNvSpPr/>
          <p:nvPr/>
        </p:nvSpPr>
        <p:spPr>
          <a:xfrm>
            <a:off x="4990916" y="5157192"/>
            <a:ext cx="6242615" cy="1008112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Miten Suomi.fi-valtuuksien huomiointi saadaan luonnolliseksi osaksi työntekijänä toimimisen elinkaarta?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dirty="0"/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9FD62DF0-FC58-9B4C-A503-4D6950DD5A95}"/>
              </a:ext>
            </a:extLst>
          </p:cNvPr>
          <p:cNvSpPr/>
          <p:nvPr/>
        </p:nvSpPr>
        <p:spPr>
          <a:xfrm>
            <a:off x="5015880" y="1749196"/>
            <a:ext cx="6192688" cy="3263980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Viranomaisasiointi jakautuu organisaatiossa emoyrityksen ja tytäryritysten välille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Viranomaisasiointia hoitavat eri toimintojen asiantuntijat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Ostaa ulkoistettuna yleisimmin taloushallinnan, henkilöstöhallinnon sekä laki- ja pantenttiasioiden palveluita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Saa viestejä viranomaisilta sähköpostilla, turvasähköpostilla ja paperikirjeitse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78284B0-6A4B-4440-AAAC-BBAEBCF8D28C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213498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18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Tunnistetut kehittämiskohteet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CE9DDD5-996F-A347-AF6D-FA3C09D45C52}"/>
              </a:ext>
            </a:extLst>
          </p:cNvPr>
          <p:cNvSpPr txBox="1">
            <a:spLocks/>
          </p:cNvSpPr>
          <p:nvPr/>
        </p:nvSpPr>
        <p:spPr>
          <a:xfrm>
            <a:off x="684000" y="1340768"/>
            <a:ext cx="105245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i-FI" sz="2400" b="1" dirty="0">
                <a:solidFill>
                  <a:schemeClr val="accent6"/>
                </a:solidFill>
              </a:rPr>
              <a:t>Kipupisteet yrityksillä ovat erilaisia yrityskoosta riippuen</a:t>
            </a:r>
            <a:endParaRPr lang="en-FI" sz="2400" b="1" dirty="0">
              <a:solidFill>
                <a:schemeClr val="accent6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629D93-6143-DC4D-BCBC-106E612549E3}"/>
              </a:ext>
            </a:extLst>
          </p:cNvPr>
          <p:cNvCxnSpPr>
            <a:cxnSpLocks/>
          </p:cNvCxnSpPr>
          <p:nvPr/>
        </p:nvCxnSpPr>
        <p:spPr>
          <a:xfrm>
            <a:off x="733197" y="3800878"/>
            <a:ext cx="10524568" cy="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BF6315-F987-4F4F-AE7D-D6E2FB54EC59}"/>
              </a:ext>
            </a:extLst>
          </p:cNvPr>
          <p:cNvSpPr txBox="1"/>
          <p:nvPr/>
        </p:nvSpPr>
        <p:spPr>
          <a:xfrm>
            <a:off x="695400" y="342610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FI" b="1" dirty="0">
                <a:solidFill>
                  <a:schemeClr val="bg2">
                    <a:lumMod val="75000"/>
                  </a:schemeClr>
                </a:solidFill>
              </a:rPr>
              <a:t>Pienyritys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7C3CB-3141-3046-A741-23434AF0A368}"/>
              </a:ext>
            </a:extLst>
          </p:cNvPr>
          <p:cNvSpPr txBox="1"/>
          <p:nvPr/>
        </p:nvSpPr>
        <p:spPr>
          <a:xfrm>
            <a:off x="4843939" y="3430161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FI" b="1" dirty="0">
                <a:solidFill>
                  <a:schemeClr val="bg2">
                    <a:lumMod val="75000"/>
                  </a:schemeClr>
                </a:solidFill>
              </a:rPr>
              <a:t>Keskisuuri</a:t>
            </a:r>
            <a:r>
              <a:rPr lang="en-FI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FI" b="1" dirty="0">
                <a:solidFill>
                  <a:schemeClr val="bg2">
                    <a:lumMod val="75000"/>
                  </a:schemeClr>
                </a:solidFill>
              </a:rPr>
              <a:t>yritys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1AEE06-FF0D-6845-B554-E4786DA3D915}"/>
              </a:ext>
            </a:extLst>
          </p:cNvPr>
          <p:cNvSpPr txBox="1"/>
          <p:nvPr/>
        </p:nvSpPr>
        <p:spPr>
          <a:xfrm>
            <a:off x="9817429" y="3429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FI" b="1" dirty="0">
                <a:solidFill>
                  <a:schemeClr val="bg2">
                    <a:lumMod val="75000"/>
                  </a:schemeClr>
                </a:solidFill>
              </a:rPr>
              <a:t>Suuryritys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4F12462-CF4F-C144-8799-DCCD0AAC1D56}"/>
              </a:ext>
            </a:extLst>
          </p:cNvPr>
          <p:cNvSpPr/>
          <p:nvPr/>
        </p:nvSpPr>
        <p:spPr>
          <a:xfrm>
            <a:off x="684000" y="4003903"/>
            <a:ext cx="2315656" cy="64698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FI" sz="1600" dirty="0">
                <a:solidFill>
                  <a:schemeClr val="bg1"/>
                </a:solidFill>
              </a:rPr>
              <a:t>Miten osaan hoitaa asiat digitaalisesti?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2E60003-1CA6-5047-A279-9BDFDAF67555}"/>
              </a:ext>
            </a:extLst>
          </p:cNvPr>
          <p:cNvSpPr/>
          <p:nvPr/>
        </p:nvSpPr>
        <p:spPr>
          <a:xfrm>
            <a:off x="1432823" y="4725144"/>
            <a:ext cx="3685662" cy="37457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FI" sz="1600" dirty="0">
                <a:solidFill>
                  <a:schemeClr val="bg1"/>
                </a:solidFill>
              </a:rPr>
              <a:t>Miten hoidan Suomi.fi valtuuttamisen?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FABD69A-15D8-4A42-9634-0C07CF4105EC}"/>
              </a:ext>
            </a:extLst>
          </p:cNvPr>
          <p:cNvSpPr/>
          <p:nvPr/>
        </p:nvSpPr>
        <p:spPr>
          <a:xfrm>
            <a:off x="3605520" y="5193739"/>
            <a:ext cx="3265800" cy="91940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FI" sz="1600" dirty="0">
                <a:solidFill>
                  <a:schemeClr val="bg1"/>
                </a:solidFill>
              </a:rPr>
              <a:t>Miten löydän oikean Suomi.fi-valtuutuksen uusin asiointitarpeisiin?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A7389F4-7757-6C4A-A224-CA75F7C54F67}"/>
              </a:ext>
            </a:extLst>
          </p:cNvPr>
          <p:cNvSpPr/>
          <p:nvPr/>
        </p:nvSpPr>
        <p:spPr>
          <a:xfrm>
            <a:off x="6939788" y="5460940"/>
            <a:ext cx="4198556" cy="91940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FI" sz="1600" dirty="0">
                <a:solidFill>
                  <a:schemeClr val="bg1"/>
                </a:solidFill>
              </a:rPr>
              <a:t>Miten Suomi.fi-valtuuksien huomiointi saadaan luonnolliseksi osaksi työntekijänä toimimisen elinkaarta?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CDED23F-3572-004A-B691-66E82635B182}"/>
              </a:ext>
            </a:extLst>
          </p:cNvPr>
          <p:cNvSpPr/>
          <p:nvPr/>
        </p:nvSpPr>
        <p:spPr>
          <a:xfrm>
            <a:off x="5879976" y="4016017"/>
            <a:ext cx="4608512" cy="64698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FI" sz="1600" dirty="0">
                <a:solidFill>
                  <a:schemeClr val="bg1"/>
                </a:solidFill>
              </a:rPr>
              <a:t>Miten voisin saada kaiken viranomaisviestinnän sähköisesti? </a:t>
            </a:r>
          </a:p>
        </p:txBody>
      </p:sp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0431BC9-D800-644B-B463-D52274DD2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1" y="1896340"/>
            <a:ext cx="1683770" cy="1683770"/>
          </a:xfrm>
          <a:prstGeom prst="rect">
            <a:avLst/>
          </a:prstGeom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0B844EA-DAEC-A34B-B3C2-941C90130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44" y="1698372"/>
            <a:ext cx="1785738" cy="1785738"/>
          </a:xfrm>
          <a:prstGeom prst="rect">
            <a:avLst/>
          </a:prstGeom>
        </p:spPr>
      </p:pic>
      <p:pic>
        <p:nvPicPr>
          <p:cNvPr id="22" name="Picture 21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5AD3F082-8A22-8A4B-980F-03B30134B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09" y="1604897"/>
            <a:ext cx="1933244" cy="1933244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A1D0996D-3ADC-B449-BCC1-AC7EBEA4553F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387821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012B9D-55CF-8B42-B7F9-7BBF14050B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3971840" cy="4608000"/>
          </a:xfrm>
        </p:spPr>
        <p:txBody>
          <a:bodyPr/>
          <a:lstStyle/>
          <a:p>
            <a:pPr marL="0" indent="0">
              <a:buNone/>
            </a:pPr>
            <a:r>
              <a:rPr lang="en-FI" b="1" dirty="0">
                <a:solidFill>
                  <a:schemeClr val="accent6"/>
                </a:solidFill>
              </a:rPr>
              <a:t>Viranomainen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DC500-D96E-144C-BF3A-171D238139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D5463-25E6-334E-AC45-A884AB775F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19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AB08E-AA37-C140-A487-8C030545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FI" dirty="0"/>
            </a:br>
            <a:r>
              <a:rPr lang="en-FI" dirty="0"/>
              <a:t>Profiilikuvaukset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1898F87-C84A-4343-869B-C3FB7265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" y="1250736"/>
            <a:ext cx="5301208" cy="5301208"/>
          </a:xfrm>
          <a:prstGeom prst="rect">
            <a:avLst/>
          </a:prstGeom>
        </p:spPr>
      </p:pic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B2F80D88-5C62-9847-85CD-DA9B8AC3E7AA}"/>
              </a:ext>
            </a:extLst>
          </p:cNvPr>
          <p:cNvSpPr/>
          <p:nvPr/>
        </p:nvSpPr>
        <p:spPr>
          <a:xfrm>
            <a:off x="5061113" y="1747379"/>
            <a:ext cx="6192688" cy="2176369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Hoitaa oman hallinnonalansa viranomaistehtäviä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Viestii yritysten kanssa sähköpostilla, turvasähköpostilla, paperipostilla tai Suomi.fi-viesteillä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Osalla viranomaisilla kehittyneitä asiointijärjestelmiä, kun taas osalla toimijoista asiointi voi osin olla pdf/paperilomake-aikakaudella </a:t>
            </a:r>
          </a:p>
        </p:txBody>
      </p:sp>
      <p:sp>
        <p:nvSpPr>
          <p:cNvPr id="11" name="Round Diagonal Corner of Rectangle 10">
            <a:extLst>
              <a:ext uri="{FF2B5EF4-FFF2-40B4-BE49-F238E27FC236}">
                <a16:creationId xmlns:a16="http://schemas.microsoft.com/office/drawing/2014/main" id="{4AA47E03-D928-4348-815A-64AEA3D4023E}"/>
              </a:ext>
            </a:extLst>
          </p:cNvPr>
          <p:cNvSpPr/>
          <p:nvPr/>
        </p:nvSpPr>
        <p:spPr>
          <a:xfrm>
            <a:off x="4990916" y="4086394"/>
            <a:ext cx="6242615" cy="2176369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Nykyinen Suomi.fi-viestit käyttöaste ei mahdollista digipakkoa ja mahdollista digitaaliseen asiointiin siirtymistä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Viranomaisorganisaatiossa asiointitapahtumat haluttaisiin pitää yhtenä asiointitapahtumana viranomaisen ja yrityksen kannalta, vaikka viestejä voi tulla monia kanavia pitkin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C317AA-9C98-C046-9056-0C88A5AFA445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4168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5BA430-CBDC-F44F-B8D0-9E3827372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DEO-hankkeeseen kuuluva Suomi.fi-viestit yritysviestien konseptointi on toteutettu kesä-joulukuussa 2021</a:t>
            </a:r>
          </a:p>
          <a:p>
            <a:r>
              <a:rPr lang="en-FI" dirty="0"/>
              <a:t>Konseptoinnin päävaiheet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2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Konseptoinnin toteutus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D16125-6E93-E444-86CA-F58FE328A3C7}"/>
              </a:ext>
            </a:extLst>
          </p:cNvPr>
          <p:cNvSpPr/>
          <p:nvPr/>
        </p:nvSpPr>
        <p:spPr>
          <a:xfrm>
            <a:off x="684000" y="3429000"/>
            <a:ext cx="1612428" cy="22322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000" dirty="0"/>
              <a:t>Esiselvitys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CF81015-2F58-594F-A4AD-97F9B27BBC87}"/>
              </a:ext>
            </a:extLst>
          </p:cNvPr>
          <p:cNvSpPr/>
          <p:nvPr/>
        </p:nvSpPr>
        <p:spPr>
          <a:xfrm>
            <a:off x="4556973" y="3429000"/>
            <a:ext cx="2880320" cy="22322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000" dirty="0"/>
              <a:t>Yhteissuunnittelu noin 50 viranomaisen kanssa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24F840-652C-6345-A282-704EEEC0156D}"/>
              </a:ext>
            </a:extLst>
          </p:cNvPr>
          <p:cNvSpPr/>
          <p:nvPr/>
        </p:nvSpPr>
        <p:spPr>
          <a:xfrm>
            <a:off x="7528589" y="3443580"/>
            <a:ext cx="1975908" cy="22322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000" dirty="0"/>
              <a:t>Ratkaisun muotoilu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B245CC-8706-1C4C-B84D-9C52236B20A4}"/>
              </a:ext>
            </a:extLst>
          </p:cNvPr>
          <p:cNvSpPr/>
          <p:nvPr/>
        </p:nvSpPr>
        <p:spPr>
          <a:xfrm>
            <a:off x="2377445" y="3443580"/>
            <a:ext cx="2088232" cy="22322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000" dirty="0"/>
              <a:t>Tutkimus yrityksistä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09C30B-477B-9A4C-81DB-1B71E6B6CB56}"/>
              </a:ext>
            </a:extLst>
          </p:cNvPr>
          <p:cNvSpPr/>
          <p:nvPr/>
        </p:nvSpPr>
        <p:spPr>
          <a:xfrm>
            <a:off x="9595793" y="3443580"/>
            <a:ext cx="1975908" cy="22322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000" dirty="0"/>
              <a:t>Ratkaisun tarkenta-minen ja testaus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D2CA35F-1F4C-964E-9892-5628C5689CD6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1575016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6AE2B-FAEE-4C9E-B710-C63B21DA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Konseptin pääperiaatteet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95AB8F-7BA6-4975-900C-2CE4949FC4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Yritysviestien konseptoinnin lopputulokset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9FE595-C2BE-4DC2-B879-3EF8AFC6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B7B9-9C2D-439D-874C-09D9C77FE5F5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F90561-BDFD-4B45-BD08-E17133E5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FFD0D4-F396-4FA2-9367-FF127CCD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50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>
            <a:extLst>
              <a:ext uri="{FF2B5EF4-FFF2-40B4-BE49-F238E27FC236}">
                <a16:creationId xmlns:a16="http://schemas.microsoft.com/office/drawing/2014/main" id="{335206CF-369A-7340-B75E-F8A1DA372549}"/>
              </a:ext>
            </a:extLst>
          </p:cNvPr>
          <p:cNvSpPr/>
          <p:nvPr/>
        </p:nvSpPr>
        <p:spPr>
          <a:xfrm rot="10800000">
            <a:off x="2517944" y="3500984"/>
            <a:ext cx="1410303" cy="1731543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200" dirty="0" err="1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911C7EDB-E8CA-FA4A-ABA4-E0549E6FA8DB}"/>
              </a:ext>
            </a:extLst>
          </p:cNvPr>
          <p:cNvSpPr/>
          <p:nvPr/>
        </p:nvSpPr>
        <p:spPr>
          <a:xfrm rot="19884">
            <a:off x="2926776" y="3516547"/>
            <a:ext cx="1338274" cy="169260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200" dirty="0" err="1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EF4C85CE-E0F7-A040-ADE4-A9492B0A149B}"/>
              </a:ext>
            </a:extLst>
          </p:cNvPr>
          <p:cNvSpPr/>
          <p:nvPr/>
        </p:nvSpPr>
        <p:spPr>
          <a:xfrm rot="9004253">
            <a:off x="5718944" y="2674068"/>
            <a:ext cx="1722561" cy="1731543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200" dirty="0" err="1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2EEE6353-16C3-CD48-BA5D-551F0988D8F4}"/>
              </a:ext>
            </a:extLst>
          </p:cNvPr>
          <p:cNvSpPr/>
          <p:nvPr/>
        </p:nvSpPr>
        <p:spPr>
          <a:xfrm rot="20014012">
            <a:off x="6533852" y="2271107"/>
            <a:ext cx="1679901" cy="1731543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200" dirty="0" err="1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5851F18F-9CA1-5F4A-9DB8-EE69D6E51FCA}"/>
              </a:ext>
            </a:extLst>
          </p:cNvPr>
          <p:cNvSpPr/>
          <p:nvPr/>
        </p:nvSpPr>
        <p:spPr>
          <a:xfrm rot="1461593">
            <a:off x="5792199" y="4374040"/>
            <a:ext cx="2248935" cy="169260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200" dirty="0" err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21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886181"/>
          </a:xfrm>
        </p:spPr>
        <p:txBody>
          <a:bodyPr>
            <a:normAutofit/>
          </a:bodyPr>
          <a:lstStyle/>
          <a:p>
            <a:r>
              <a:rPr lang="en-FI" dirty="0"/>
              <a:t>Konseptin pääperiaatteet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C1336A2-D814-1B48-AD94-B54C8E91E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9" y="2930722"/>
            <a:ext cx="2412919" cy="2412919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837F757-411D-3342-9731-E2A906476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69" y="1772816"/>
            <a:ext cx="2198314" cy="2198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FA6B77-C303-8A44-9DDF-CA6991FB7E27}"/>
              </a:ext>
            </a:extLst>
          </p:cNvPr>
          <p:cNvSpPr txBox="1"/>
          <p:nvPr/>
        </p:nvSpPr>
        <p:spPr>
          <a:xfrm>
            <a:off x="1919536" y="2676940"/>
            <a:ext cx="20328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FI" sz="1400" dirty="0">
                <a:solidFill>
                  <a:srgbClr val="1E1E1E"/>
                </a:solidFill>
              </a:rPr>
              <a:t>Viranomaisen viestintä </a:t>
            </a:r>
            <a:br>
              <a:rPr lang="en-FI" sz="1400" dirty="0">
                <a:solidFill>
                  <a:srgbClr val="1E1E1E"/>
                </a:solidFill>
              </a:rPr>
            </a:br>
            <a:r>
              <a:rPr lang="en-FI" sz="1400" dirty="0">
                <a:solidFill>
                  <a:srgbClr val="1E1E1E"/>
                </a:solidFill>
              </a:rPr>
              <a:t>asiointiin liittyvässä </a:t>
            </a:r>
            <a:br>
              <a:rPr lang="en-FI" sz="1400" dirty="0">
                <a:solidFill>
                  <a:srgbClr val="1E1E1E"/>
                </a:solidFill>
              </a:rPr>
            </a:br>
            <a:r>
              <a:rPr lang="en-FI" sz="1400" dirty="0">
                <a:solidFill>
                  <a:srgbClr val="1E1E1E"/>
                </a:solidFill>
              </a:rPr>
              <a:t>viestikanavassa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93D40DD-4305-0C44-9F67-70DBE8EC55BF}"/>
              </a:ext>
            </a:extLst>
          </p:cNvPr>
          <p:cNvSpPr/>
          <p:nvPr/>
        </p:nvSpPr>
        <p:spPr>
          <a:xfrm>
            <a:off x="2844397" y="3933056"/>
            <a:ext cx="1237480" cy="7895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dirty="0"/>
              <a:t>Suomi.fi-viestit rajapinta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502C988-28DB-5142-A4DB-FBDE84744D22}"/>
              </a:ext>
            </a:extLst>
          </p:cNvPr>
          <p:cNvSpPr/>
          <p:nvPr/>
        </p:nvSpPr>
        <p:spPr>
          <a:xfrm>
            <a:off x="6312024" y="2533487"/>
            <a:ext cx="1572789" cy="53799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dirty="0"/>
              <a:t>Suomi.fi-viestit käyttöliittymä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2436AFA-8E8F-3943-9FCE-C0D941D0AB25}"/>
              </a:ext>
            </a:extLst>
          </p:cNvPr>
          <p:cNvSpPr/>
          <p:nvPr/>
        </p:nvSpPr>
        <p:spPr>
          <a:xfrm>
            <a:off x="6323307" y="3168665"/>
            <a:ext cx="1572789" cy="53799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dirty="0"/>
              <a:t>Suomi.fi-viestit rajapinta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FB3C5B-C680-8244-A022-7A18F4B66AF9}"/>
              </a:ext>
            </a:extLst>
          </p:cNvPr>
          <p:cNvSpPr txBox="1"/>
          <p:nvPr/>
        </p:nvSpPr>
        <p:spPr>
          <a:xfrm>
            <a:off x="4219435" y="3588610"/>
            <a:ext cx="1771756" cy="1484824"/>
          </a:xfrm>
          <a:prstGeom prst="hexag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FI" sz="1200" dirty="0">
                <a:solidFill>
                  <a:schemeClr val="bg1"/>
                </a:solidFill>
              </a:rPr>
              <a:t>Suomi.fi-viestit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p</a:t>
            </a:r>
            <a:r>
              <a:rPr lang="en-FI" sz="1200" dirty="0">
                <a:solidFill>
                  <a:schemeClr val="bg1"/>
                </a:solidFill>
              </a:rPr>
              <a:t>äättelee miten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v</a:t>
            </a:r>
            <a:r>
              <a:rPr lang="en-FI" sz="1200" dirty="0">
                <a:solidFill>
                  <a:schemeClr val="bg1"/>
                </a:solidFill>
              </a:rPr>
              <a:t>iesti lähetetään </a:t>
            </a:r>
          </a:p>
          <a:p>
            <a:pPr algn="ctr"/>
            <a:r>
              <a:rPr lang="en-FI" sz="1200" dirty="0">
                <a:solidFill>
                  <a:schemeClr val="bg1"/>
                </a:solidFill>
              </a:rPr>
              <a:t>yritykselle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8DCC4A8-28E3-BB4D-807D-5AABBAB9A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72" y="5351801"/>
            <a:ext cx="1317559" cy="13175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A84DEB-6764-9141-9490-E6D3B7F8B1DF}"/>
              </a:ext>
            </a:extLst>
          </p:cNvPr>
          <p:cNvSpPr txBox="1"/>
          <p:nvPr/>
        </p:nvSpPr>
        <p:spPr>
          <a:xfrm>
            <a:off x="8040216" y="3423493"/>
            <a:ext cx="17876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1E1E1E"/>
                </a:solidFill>
              </a:rPr>
              <a:t>Yritys vastaa </a:t>
            </a:r>
            <a:br>
              <a:rPr lang="fi-FI" sz="1400" dirty="0">
                <a:solidFill>
                  <a:srgbClr val="1E1E1E"/>
                </a:solidFill>
              </a:rPr>
            </a:br>
            <a:r>
              <a:rPr lang="fi-FI" sz="1400" dirty="0">
                <a:solidFill>
                  <a:srgbClr val="1E1E1E"/>
                </a:solidFill>
              </a:rPr>
              <a:t>viestien jakelusta ja </a:t>
            </a:r>
            <a:br>
              <a:rPr lang="fi-FI" sz="1400" dirty="0">
                <a:solidFill>
                  <a:srgbClr val="1E1E1E"/>
                </a:solidFill>
              </a:rPr>
            </a:br>
            <a:r>
              <a:rPr lang="fi-FI" sz="1400" dirty="0">
                <a:solidFill>
                  <a:srgbClr val="1E1E1E"/>
                </a:solidFill>
              </a:rPr>
              <a:t>kohdentamisesta </a:t>
            </a:r>
            <a:br>
              <a:rPr lang="fi-FI" sz="1400" dirty="0">
                <a:solidFill>
                  <a:srgbClr val="1E1E1E"/>
                </a:solidFill>
              </a:rPr>
            </a:br>
            <a:r>
              <a:rPr lang="fi-FI" sz="1400" dirty="0">
                <a:solidFill>
                  <a:srgbClr val="1E1E1E"/>
                </a:solidFill>
              </a:rPr>
              <a:t>yrityksessä</a:t>
            </a:r>
            <a:endParaRPr lang="en-FI" sz="1400" dirty="0">
              <a:solidFill>
                <a:srgbClr val="1E1E1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C89FC6-255A-1042-818F-A4C4EC7DA43E}"/>
              </a:ext>
            </a:extLst>
          </p:cNvPr>
          <p:cNvSpPr txBox="1"/>
          <p:nvPr/>
        </p:nvSpPr>
        <p:spPr>
          <a:xfrm>
            <a:off x="8040216" y="1862834"/>
            <a:ext cx="19960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1E1E1E"/>
                </a:solidFill>
              </a:rPr>
              <a:t>Yrityksen valtuuttamat </a:t>
            </a:r>
            <a:br>
              <a:rPr lang="fi-FI" sz="1400" dirty="0">
                <a:solidFill>
                  <a:srgbClr val="1E1E1E"/>
                </a:solidFill>
              </a:rPr>
            </a:br>
            <a:r>
              <a:rPr lang="fi-FI" sz="1400" dirty="0">
                <a:solidFill>
                  <a:srgbClr val="1E1E1E"/>
                </a:solidFill>
              </a:rPr>
              <a:t>käyttäjät näkevät</a:t>
            </a:r>
          </a:p>
          <a:p>
            <a:pPr algn="l"/>
            <a:r>
              <a:rPr lang="fi-FI" sz="1400" dirty="0">
                <a:solidFill>
                  <a:srgbClr val="1E1E1E"/>
                </a:solidFill>
              </a:rPr>
              <a:t>oman </a:t>
            </a:r>
            <a:r>
              <a:rPr lang="fi-FI" sz="1400" dirty="0" err="1">
                <a:solidFill>
                  <a:srgbClr val="1E1E1E"/>
                </a:solidFill>
              </a:rPr>
              <a:t>Suomi.fi</a:t>
            </a:r>
            <a:r>
              <a:rPr lang="fi-FI" sz="1400" dirty="0">
                <a:solidFill>
                  <a:srgbClr val="1E1E1E"/>
                </a:solidFill>
              </a:rPr>
              <a:t>- </a:t>
            </a:r>
            <a:br>
              <a:rPr lang="fi-FI" sz="1400" dirty="0">
                <a:solidFill>
                  <a:srgbClr val="1E1E1E"/>
                </a:solidFill>
              </a:rPr>
            </a:br>
            <a:r>
              <a:rPr lang="fi-FI" sz="1400" dirty="0">
                <a:solidFill>
                  <a:srgbClr val="1E1E1E"/>
                </a:solidFill>
              </a:rPr>
              <a:t>valtuutuksensa</a:t>
            </a:r>
          </a:p>
          <a:p>
            <a:pPr algn="l"/>
            <a:r>
              <a:rPr lang="fi-FI" sz="1400" dirty="0">
                <a:solidFill>
                  <a:srgbClr val="1E1E1E"/>
                </a:solidFill>
              </a:rPr>
              <a:t>mukaiset viestit</a:t>
            </a:r>
            <a:endParaRPr lang="en-FI" sz="1400" dirty="0">
              <a:solidFill>
                <a:srgbClr val="1E1E1E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80F7C4-E513-7B48-938A-63C110F914D8}"/>
              </a:ext>
            </a:extLst>
          </p:cNvPr>
          <p:cNvCxnSpPr>
            <a:cxnSpLocks/>
          </p:cNvCxnSpPr>
          <p:nvPr/>
        </p:nvCxnSpPr>
        <p:spPr>
          <a:xfrm>
            <a:off x="2580205" y="3443981"/>
            <a:ext cx="308206" cy="615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E28DAA-F972-5149-8708-4021EA66B1DC}"/>
              </a:ext>
            </a:extLst>
          </p:cNvPr>
          <p:cNvCxnSpPr>
            <a:cxnSpLocks/>
          </p:cNvCxnSpPr>
          <p:nvPr/>
        </p:nvCxnSpPr>
        <p:spPr>
          <a:xfrm flipH="1">
            <a:off x="7746829" y="2379454"/>
            <a:ext cx="216024" cy="113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61A730-545F-0D44-A722-04C4535C3C87}"/>
              </a:ext>
            </a:extLst>
          </p:cNvPr>
          <p:cNvCxnSpPr>
            <a:cxnSpLocks/>
          </p:cNvCxnSpPr>
          <p:nvPr/>
        </p:nvCxnSpPr>
        <p:spPr>
          <a:xfrm flipH="1" flipV="1">
            <a:off x="7758606" y="3727410"/>
            <a:ext cx="237196" cy="277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BC3C30E-0DF6-0345-9D49-34BD85FA0508}"/>
              </a:ext>
            </a:extLst>
          </p:cNvPr>
          <p:cNvSpPr txBox="1"/>
          <p:nvPr/>
        </p:nvSpPr>
        <p:spPr>
          <a:xfrm>
            <a:off x="8040579" y="5108370"/>
            <a:ext cx="17475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1E1E1E"/>
                </a:solidFill>
              </a:rPr>
              <a:t>Yritys ei ole ottanut</a:t>
            </a:r>
            <a:br>
              <a:rPr lang="en-FI" sz="1400" dirty="0">
                <a:solidFill>
                  <a:srgbClr val="1E1E1E"/>
                </a:solidFill>
              </a:rPr>
            </a:br>
            <a:r>
              <a:rPr lang="en-FI" sz="1400" dirty="0">
                <a:solidFill>
                  <a:srgbClr val="1E1E1E"/>
                </a:solidFill>
              </a:rPr>
              <a:t>käyttöön digitaalisia</a:t>
            </a:r>
          </a:p>
          <a:p>
            <a:pPr algn="l"/>
            <a:r>
              <a:rPr lang="en-FI" sz="1400" dirty="0">
                <a:solidFill>
                  <a:srgbClr val="1E1E1E"/>
                </a:solidFill>
              </a:rPr>
              <a:t>viestejä</a:t>
            </a:r>
            <a:endParaRPr lang="fi-FI" sz="1400" dirty="0">
              <a:solidFill>
                <a:srgbClr val="1E1E1E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CFC14FC-94B2-F74D-8D76-C0DA97568A63}"/>
              </a:ext>
            </a:extLst>
          </p:cNvPr>
          <p:cNvSpPr/>
          <p:nvPr/>
        </p:nvSpPr>
        <p:spPr>
          <a:xfrm>
            <a:off x="6370688" y="5053661"/>
            <a:ext cx="1237480" cy="53799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400" dirty="0"/>
              <a:t>Paperinen viesti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A49D13-D209-E64B-806E-FB39C9FBDCEB}"/>
              </a:ext>
            </a:extLst>
          </p:cNvPr>
          <p:cNvCxnSpPr>
            <a:cxnSpLocks/>
          </p:cNvCxnSpPr>
          <p:nvPr/>
        </p:nvCxnSpPr>
        <p:spPr>
          <a:xfrm flipH="1" flipV="1">
            <a:off x="7664665" y="5326268"/>
            <a:ext cx="447559" cy="104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4360D4DD-5FA7-B446-A6B7-A96EF78E4817}"/>
              </a:ext>
            </a:extLst>
          </p:cNvPr>
          <p:cNvSpPr txBox="1">
            <a:spLocks/>
          </p:cNvSpPr>
          <p:nvPr/>
        </p:nvSpPr>
        <p:spPr>
          <a:xfrm>
            <a:off x="684000" y="1196752"/>
            <a:ext cx="105245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i-FI" sz="2000" b="1" dirty="0" err="1">
                <a:solidFill>
                  <a:schemeClr val="accent6"/>
                </a:solidFill>
              </a:rPr>
              <a:t>Suomi.fi</a:t>
            </a:r>
            <a:r>
              <a:rPr lang="fi-FI" sz="2000" b="1" dirty="0">
                <a:solidFill>
                  <a:schemeClr val="accent6"/>
                </a:solidFill>
              </a:rPr>
              <a:t>-valtuuksien asiointivaltuudet ulottuvat </a:t>
            </a:r>
            <a:r>
              <a:rPr lang="fi-FI" sz="2000" b="1" dirty="0" err="1">
                <a:solidFill>
                  <a:schemeClr val="accent6"/>
                </a:solidFill>
              </a:rPr>
              <a:t>Suomi.fi</a:t>
            </a:r>
            <a:r>
              <a:rPr lang="fi-FI" sz="2000" b="1" dirty="0">
                <a:solidFill>
                  <a:schemeClr val="accent6"/>
                </a:solidFill>
              </a:rPr>
              <a:t>-viesteihin. </a:t>
            </a:r>
            <a:br>
              <a:rPr lang="fi-FI" sz="2000" b="1" dirty="0">
                <a:solidFill>
                  <a:schemeClr val="accent6"/>
                </a:solidFill>
              </a:rPr>
            </a:br>
            <a:r>
              <a:rPr lang="fi-FI" sz="2000" b="1" dirty="0">
                <a:solidFill>
                  <a:schemeClr val="accent6"/>
                </a:solidFill>
              </a:rPr>
              <a:t>Yritys voi käyttää käyttöliittymän lisäksi rajapintaa.</a:t>
            </a:r>
            <a:endParaRPr lang="en-FI" sz="2000" b="1" dirty="0">
              <a:solidFill>
                <a:schemeClr val="accent6"/>
              </a:solidFill>
            </a:endParaRP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428698EC-B192-3B4C-9026-07D608026BF1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3687888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22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Konseptin pääperiaatteet – Yritys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5D50370-BCBA-834C-878A-2A7460C16C3E}"/>
              </a:ext>
            </a:extLst>
          </p:cNvPr>
          <p:cNvSpPr txBox="1">
            <a:spLocks/>
          </p:cNvSpPr>
          <p:nvPr/>
        </p:nvSpPr>
        <p:spPr>
          <a:xfrm>
            <a:off x="4871864" y="2276872"/>
            <a:ext cx="6077101" cy="402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ct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FI" sz="200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E37E026-B661-994A-8346-328B9A17F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09" y="3935373"/>
            <a:ext cx="1670442" cy="1670442"/>
          </a:xfrm>
          <a:prstGeom prst="rect">
            <a:avLst/>
          </a:prstGeom>
        </p:spPr>
      </p:pic>
      <p:pic>
        <p:nvPicPr>
          <p:cNvPr id="11" name="Picture 10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A2298189-4639-614B-9F2B-E4B464E06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57" y="2221182"/>
            <a:ext cx="1873048" cy="1873048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7AAF41-5EBE-AC4D-8D23-C0A10B361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2" y="3393181"/>
            <a:ext cx="1811897" cy="1811897"/>
          </a:xfrm>
          <a:prstGeom prst="rect">
            <a:avLst/>
          </a:prstGeom>
        </p:spPr>
      </p:pic>
      <p:sp>
        <p:nvSpPr>
          <p:cNvPr id="10" name="Round Diagonal Corner of Rectangle 9">
            <a:extLst>
              <a:ext uri="{FF2B5EF4-FFF2-40B4-BE49-F238E27FC236}">
                <a16:creationId xmlns:a16="http://schemas.microsoft.com/office/drawing/2014/main" id="{763BCC3C-D446-4241-B8F1-61297F56E019}"/>
              </a:ext>
            </a:extLst>
          </p:cNvPr>
          <p:cNvSpPr/>
          <p:nvPr/>
        </p:nvSpPr>
        <p:spPr>
          <a:xfrm>
            <a:off x="5262910" y="2204864"/>
            <a:ext cx="6192688" cy="3429151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On vastuussa valtuuksien tai oikeuksien antamisesta yrityksen sisällä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Voi ottaa viestejä vastaan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Käyttöliittymässä, jossa </a:t>
            </a:r>
            <a:r>
              <a:rPr lang="fi-FI" sz="2000" dirty="0" err="1">
                <a:solidFill>
                  <a:schemeClr val="bg1"/>
                </a:solidFill>
              </a:rPr>
              <a:t>Suomi.fi</a:t>
            </a:r>
            <a:r>
              <a:rPr lang="fi-FI" sz="2000" dirty="0">
                <a:solidFill>
                  <a:schemeClr val="bg1"/>
                </a:solidFill>
              </a:rPr>
              <a:t>-</a:t>
            </a:r>
            <a:r>
              <a:rPr lang="en-FI" sz="2000" dirty="0">
                <a:solidFill>
                  <a:schemeClr val="bg1"/>
                </a:solidFill>
              </a:rPr>
              <a:t>valtuudet rajaavat viestien näkyvyyden loppukäyttäjille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Rajapinnan kautta, jossa yrityksen oma käyttöoikeusratkaisu rajaa viestien näkyvyyden loppukäyttäjille</a:t>
            </a:r>
            <a:endParaRPr lang="en-FI" sz="2400" dirty="0">
              <a:solidFill>
                <a:schemeClr val="bg1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3C14FDA-06C0-B246-BB54-3129D17C549A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1299233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012B9D-55CF-8B42-B7F9-7BBF14050B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3971840" cy="46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FI" sz="2800" b="1" dirty="0">
                <a:solidFill>
                  <a:schemeClr val="tx2"/>
                </a:solidFill>
              </a:rPr>
              <a:t>Pienyrittäjä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DC500-D96E-144C-BF3A-171D238139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D5463-25E6-334E-AC45-A884AB775F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23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AB08E-AA37-C140-A487-8C030545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Ratkaisu eri roolien näkökulmasta</a:t>
            </a: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C605DD1-F4AF-6E4A-8104-29D1AC346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962183"/>
            <a:ext cx="4437112" cy="4437112"/>
          </a:xfrm>
          <a:prstGeom prst="rect">
            <a:avLst/>
          </a:prstGeom>
        </p:spPr>
      </p:pic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8DEEEC61-3881-AA4E-A8A0-CFC079A0A3CF}"/>
              </a:ext>
            </a:extLst>
          </p:cNvPr>
          <p:cNvSpPr/>
          <p:nvPr/>
        </p:nvSpPr>
        <p:spPr>
          <a:xfrm>
            <a:off x="5231904" y="2204864"/>
            <a:ext cx="6192688" cy="3010720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Käyttää </a:t>
            </a:r>
            <a:r>
              <a:rPr lang="fi-FI" sz="2000" dirty="0" err="1"/>
              <a:t>Suomi.fi</a:t>
            </a:r>
            <a:r>
              <a:rPr lang="fi-FI" sz="2000" dirty="0"/>
              <a:t>-viestejä käyttöliittymän kautta tietokoneella tai mobiililaitteella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Suomi.fi</a:t>
            </a:r>
            <a:r>
              <a:rPr lang="fi-FI" sz="2000" dirty="0"/>
              <a:t>-viestien valtuuksia hallitaan </a:t>
            </a:r>
            <a:r>
              <a:rPr lang="fi-FI" sz="2000" dirty="0" err="1"/>
              <a:t>Suomi.fi</a:t>
            </a:r>
            <a:r>
              <a:rPr lang="fi-FI" sz="2000" dirty="0"/>
              <a:t>-valtuudet palvelun kautta.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Viestien ja niiden otsikoiden sisältö on muotoiltu ymmärrettäviksi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9773620-6B2C-4D40-8A01-342200B43461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4247485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012B9D-55CF-8B42-B7F9-7BBF14050B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3971840" cy="46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FI" sz="2800" b="1" dirty="0">
                <a:solidFill>
                  <a:schemeClr val="tx2"/>
                </a:solidFill>
              </a:rPr>
              <a:t>Keskisuuri yritys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DC500-D96E-144C-BF3A-171D238139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D5463-25E6-334E-AC45-A884AB775F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AB08E-AA37-C140-A487-8C030545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Ratkaisu eri roolien näkökulmasta</a:t>
            </a: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5174534-5A62-D548-A4B3-2871083CF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6" y="1497010"/>
            <a:ext cx="4509120" cy="4509120"/>
          </a:xfrm>
          <a:prstGeom prst="rect">
            <a:avLst/>
          </a:prstGeom>
        </p:spPr>
      </p:pic>
      <p:sp>
        <p:nvSpPr>
          <p:cNvPr id="12" name="Round Diagonal Corner of Rectangle 11">
            <a:extLst>
              <a:ext uri="{FF2B5EF4-FFF2-40B4-BE49-F238E27FC236}">
                <a16:creationId xmlns:a16="http://schemas.microsoft.com/office/drawing/2014/main" id="{E981279B-A4D6-9140-8A0A-2C15673EBDAD}"/>
              </a:ext>
            </a:extLst>
          </p:cNvPr>
          <p:cNvSpPr/>
          <p:nvPr/>
        </p:nvSpPr>
        <p:spPr>
          <a:xfrm>
            <a:off x="5314136" y="2132856"/>
            <a:ext cx="6192688" cy="3010720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Suomi.fi</a:t>
            </a:r>
            <a:r>
              <a:rPr lang="fi-FI" sz="2000" dirty="0"/>
              <a:t>-viestien käyttö joko tarjottavien käyttöliittymien tai yrityksen käytössä olevan valmistuotteen tai esim. tilitoimiston järjestelmän kautta (rajapinnat)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Suomi.fi</a:t>
            </a:r>
            <a:r>
              <a:rPr lang="fi-FI" sz="2000" dirty="0"/>
              <a:t>-viestien käyttöä hallitaan käytettävän sovelluksen valtuusmallin mukaisesti</a:t>
            </a:r>
          </a:p>
          <a:p>
            <a:endParaRPr lang="fi-FI" sz="20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23286CE-C6D7-C14A-81FA-A66F633A6B10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42296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012B9D-55CF-8B42-B7F9-7BBF14050B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3971840" cy="46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FI" sz="2800" b="1" dirty="0">
                <a:solidFill>
                  <a:schemeClr val="tx2"/>
                </a:solidFill>
              </a:rPr>
              <a:t>Suuryritys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DC500-D96E-144C-BF3A-171D238139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D5463-25E6-334E-AC45-A884AB775F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25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AB08E-AA37-C140-A487-8C030545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Ratkaisu eri roolien näkökulmasta</a:t>
            </a:r>
          </a:p>
        </p:txBody>
      </p:sp>
      <p:pic>
        <p:nvPicPr>
          <p:cNvPr id="8" name="Picture 7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3FE4C2B5-0656-3C4E-B168-FD2587F68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4" y="1912230"/>
            <a:ext cx="4369732" cy="4369732"/>
          </a:xfrm>
          <a:prstGeom prst="rect">
            <a:avLst/>
          </a:prstGeom>
        </p:spPr>
      </p:pic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7556893C-FA37-604F-B0A6-57A1905FA8DC}"/>
              </a:ext>
            </a:extLst>
          </p:cNvPr>
          <p:cNvSpPr/>
          <p:nvPr/>
        </p:nvSpPr>
        <p:spPr>
          <a:xfrm>
            <a:off x="5367158" y="2132856"/>
            <a:ext cx="6192688" cy="2304256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Viestien käyttö oman olemassa olevan järjestelmän kautta. (rajapinnat)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Viestien luku- ja kirjoitusoikeuksia hallitaan yrityksen keskitetyn käyttöoikeushallinnan kautta.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307B9EE-2648-7142-8754-00A24541FDC0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3464557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396F7-7EB5-4F12-9A5A-75CAB925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CC2BA-2981-41AC-9DB6-7DD2ACBB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26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8893E7-87A1-4196-A1F6-81567AB4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40" y="143410"/>
            <a:ext cx="10260000" cy="1224000"/>
          </a:xfrm>
        </p:spPr>
        <p:txBody>
          <a:bodyPr>
            <a:normAutofit fontScale="90000"/>
          </a:bodyPr>
          <a:lstStyle/>
          <a:p>
            <a:r>
              <a:rPr lang="fi-FI" dirty="0"/>
              <a:t>Rajapinnat mahdollistavat yritysasiakkaille joustavamman tavan käyttää viestejä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1E7E7CC-A476-48E7-AB50-889F2CAD0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558796"/>
              </p:ext>
            </p:extLst>
          </p:nvPr>
        </p:nvGraphicFramePr>
        <p:xfrm>
          <a:off x="335360" y="1559433"/>
          <a:ext cx="11377265" cy="474713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824700">
                  <a:extLst>
                    <a:ext uri="{9D8B030D-6E8A-4147-A177-3AD203B41FA5}">
                      <a16:colId xmlns:a16="http://schemas.microsoft.com/office/drawing/2014/main" val="2866472108"/>
                    </a:ext>
                  </a:extLst>
                </a:gridCol>
                <a:gridCol w="4393978">
                  <a:extLst>
                    <a:ext uri="{9D8B030D-6E8A-4147-A177-3AD203B41FA5}">
                      <a16:colId xmlns:a16="http://schemas.microsoft.com/office/drawing/2014/main" val="414676165"/>
                    </a:ext>
                  </a:extLst>
                </a:gridCol>
                <a:gridCol w="4158587">
                  <a:extLst>
                    <a:ext uri="{9D8B030D-6E8A-4147-A177-3AD203B41FA5}">
                      <a16:colId xmlns:a16="http://schemas.microsoft.com/office/drawing/2014/main" val="1273883133"/>
                    </a:ext>
                  </a:extLst>
                </a:gridCol>
              </a:tblGrid>
              <a:tr h="687666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Web-käyttöliittymä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Rajapintatoteutus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52550"/>
                  </a:ext>
                </a:extLst>
              </a:tr>
              <a:tr h="91148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600" b="1" dirty="0"/>
                        <a:t>Viestien näkyvyyden hallinta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Toteutetaan erillisessä Suomi.fi-valtuudet-järjestelmässä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Ei mahdollista liittää yrityksen olemassa olevaan valtuutusjärjestelmään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Yrityksen keskitetty oikeushallinta omassa tietojärjestelmässään.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508410"/>
                  </a:ext>
                </a:extLst>
              </a:tr>
              <a:tr h="1084854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/>
                        <a:t>Viestien lajittelu ja kohdentaminen</a:t>
                      </a:r>
                    </a:p>
                    <a:p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Viestin lähettäjä voi kohdistaa viestin vastaanottajalle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Yrityksen ei ole mahdollista lajitella tai kohdistaa viestejä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600" dirty="0"/>
                        <a:t>Yrityksen omassa tietojärjestelmässä viestien lajittelu- ja kohdentaminen yrityksen omien toimintamallien mukaan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862839"/>
                  </a:ext>
                </a:extLst>
              </a:tr>
              <a:tr h="1084854">
                <a:tc>
                  <a:txBody>
                    <a:bodyPr/>
                    <a:lstStyle/>
                    <a:p>
                      <a:r>
                        <a:rPr lang="fi-FI" sz="1600" b="1" dirty="0"/>
                        <a:t>Viestien arkistointi ja hakeminen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Viestit poistetaan postilaatikossa voimassa olevan lain puitteissa, ei mahdollista arkistoida viestejä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Ei mahdollista hakea viestejä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600" dirty="0"/>
                        <a:t>Yritys voi arkistoida viestit omien periaatteiden mukaisesti ja tarjota tarvittavat hakutoiminnot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380072"/>
                  </a:ext>
                </a:extLst>
              </a:tr>
              <a:tr h="594889">
                <a:tc>
                  <a:txBody>
                    <a:bodyPr/>
                    <a:lstStyle/>
                    <a:p>
                      <a:r>
                        <a:rPr lang="fi-FI" sz="1600" b="1" dirty="0"/>
                        <a:t>Saapuvien viestien ilmoitukset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Saapuneista viesteistä ilmoitetaan sähköpostitse ja </a:t>
                      </a:r>
                      <a:r>
                        <a:rPr lang="fi-FI" sz="1600" dirty="0" err="1"/>
                        <a:t>push</a:t>
                      </a:r>
                      <a:r>
                        <a:rPr lang="fi-FI" sz="1600" dirty="0"/>
                        <a:t>-viestillä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600" dirty="0"/>
                        <a:t>Yrityksen oman tietojärjestelmän prosessien mukaisesti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377155"/>
                  </a:ext>
                </a:extLst>
              </a:tr>
            </a:tbl>
          </a:graphicData>
        </a:graphic>
      </p:graphicFrame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5EA0E4-5574-EC40-AE76-FBCAC5605DD4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954623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27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Konseptin pääperiaatteet - Viranomainen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5D50370-BCBA-834C-878A-2A7460C16C3E}"/>
              </a:ext>
            </a:extLst>
          </p:cNvPr>
          <p:cNvSpPr txBox="1">
            <a:spLocks/>
          </p:cNvSpPr>
          <p:nvPr/>
        </p:nvSpPr>
        <p:spPr>
          <a:xfrm>
            <a:off x="4871864" y="2276872"/>
            <a:ext cx="6077101" cy="402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ct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FI" sz="2000" dirty="0">
              <a:solidFill>
                <a:schemeClr val="tx1"/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6899F4C-02B2-684D-819E-EA0D9A623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52736"/>
            <a:ext cx="5157192" cy="5157192"/>
          </a:xfrm>
          <a:prstGeom prst="rect">
            <a:avLst/>
          </a:prstGeom>
        </p:spPr>
      </p:pic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AF49E55D-CD0C-2043-B474-0050B5FAE1FF}"/>
              </a:ext>
            </a:extLst>
          </p:cNvPr>
          <p:cNvSpPr/>
          <p:nvPr/>
        </p:nvSpPr>
        <p:spPr>
          <a:xfrm>
            <a:off x="5255680" y="2204864"/>
            <a:ext cx="6192688" cy="4203654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Lähettää viestit kuhunkin asiointiin liittyvässä viestikanavassa ja asiointiin liittyy valtuus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Voi kohdistaa viestin tietylle henkilölle yrityksessä</a:t>
            </a:r>
            <a:br>
              <a:rPr lang="en-FI" sz="2000" dirty="0">
                <a:solidFill>
                  <a:schemeClr val="bg1"/>
                </a:solidFill>
              </a:rPr>
            </a:br>
            <a:endParaRPr lang="en-FI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Voi hyödyntää valtuuksia lomakeratkaisuissa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Voi lisätä viestisisältöön linkin, jolla yrityksen edustaja pääsee saumattomasti asiointipalveluun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Vastaa viestisisällön ymmärrettävyydestä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CEB6B9B-08AB-BF4F-A6D4-BF7138C1D780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4229518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28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Konseptin pääperiaatteet – Suomi.fi-viestit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5D50370-BCBA-834C-878A-2A7460C16C3E}"/>
              </a:ext>
            </a:extLst>
          </p:cNvPr>
          <p:cNvSpPr txBox="1">
            <a:spLocks/>
          </p:cNvSpPr>
          <p:nvPr/>
        </p:nvSpPr>
        <p:spPr>
          <a:xfrm>
            <a:off x="4871864" y="2276872"/>
            <a:ext cx="6077101" cy="402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ct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FI" sz="2000" dirty="0">
              <a:solidFill>
                <a:schemeClr val="tx1"/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0068029-9E73-1D48-A810-05B302AE0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628824"/>
            <a:ext cx="4554471" cy="4554471"/>
          </a:xfrm>
          <a:prstGeom prst="rect">
            <a:avLst/>
          </a:prstGeom>
        </p:spPr>
      </p:pic>
      <p:sp>
        <p:nvSpPr>
          <p:cNvPr id="10" name="Round Diagonal Corner of Rectangle 9">
            <a:extLst>
              <a:ext uri="{FF2B5EF4-FFF2-40B4-BE49-F238E27FC236}">
                <a16:creationId xmlns:a16="http://schemas.microsoft.com/office/drawing/2014/main" id="{9F6589AD-7D39-9049-A51C-D6B28FA29AC1}"/>
              </a:ext>
            </a:extLst>
          </p:cNvPr>
          <p:cNvSpPr/>
          <p:nvPr/>
        </p:nvSpPr>
        <p:spPr>
          <a:xfrm>
            <a:off x="5159896" y="2276871"/>
            <a:ext cx="6192688" cy="4023127"/>
          </a:xfrm>
          <a:prstGeom prst="round2Diag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Huolehtii viestien näkyvyydestä valtuutuksien mukaisesti käyttöliittymän kautta viestejä lukeville loppukäyttäjille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Mahdollistaa viestien rajapintaratkaisun yrityksille</a:t>
            </a:r>
            <a:br>
              <a:rPr lang="en-FI" sz="2000" dirty="0">
                <a:solidFill>
                  <a:schemeClr val="bg1"/>
                </a:solidFill>
              </a:rPr>
            </a:br>
            <a:endParaRPr lang="en-FI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Välittää tarvittaessa viestin paperitse yritykselle, jos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FI" sz="2000" dirty="0"/>
              <a:t>Jos yrityksellä ei ole käytössä sähköistä asiointia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FI" sz="2000" dirty="0"/>
              <a:t>Viranomainen haluaa lähettää tietyn viestin paperimuotoisena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F432F16-CA1E-0D40-9629-C5F3607698AB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271436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6AE2B-FAEE-4C9E-B710-C63B21DA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Kyvykkyysanalyysi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95AB8F-7BA6-4975-900C-2CE4949FC4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Yritysviestien konseptoinnin lopputulokset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9FE595-C2BE-4DC2-B879-3EF8AFC6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B7B9-9C2D-439D-874C-09D9C77FE5F5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F90561-BDFD-4B45-BD08-E17133E5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FFD0D4-F396-4FA2-9367-FF127CCD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44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5BA430-CBDC-F44F-B8D0-9E3827372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b="1" dirty="0"/>
              <a:t>Lähettäjäorganisaatio</a:t>
            </a:r>
          </a:p>
          <a:p>
            <a:pPr lvl="1"/>
            <a:r>
              <a:rPr lang="en-FI" dirty="0"/>
              <a:t>Viranomainen, joka lähettää viestejä Suomi.fi-viestit -palvelulla</a:t>
            </a:r>
          </a:p>
          <a:p>
            <a:r>
              <a:rPr lang="en-FI" b="1" dirty="0"/>
              <a:t>Rajapinta</a:t>
            </a:r>
          </a:p>
          <a:p>
            <a:pPr lvl="1"/>
            <a:r>
              <a:rPr lang="en-GB" i="1" dirty="0"/>
              <a:t>Application programming interface, API</a:t>
            </a:r>
          </a:p>
          <a:p>
            <a:pPr lvl="1"/>
            <a:r>
              <a:rPr lang="en-GB" dirty="0" err="1"/>
              <a:t>Määrittelee</a:t>
            </a:r>
            <a:r>
              <a:rPr lang="en-GB" dirty="0"/>
              <a:t> </a:t>
            </a:r>
            <a:r>
              <a:rPr lang="en-GB" dirty="0" err="1"/>
              <a:t>ohjelmiston</a:t>
            </a:r>
            <a:r>
              <a:rPr lang="en-GB" dirty="0"/>
              <a:t> </a:t>
            </a:r>
            <a:r>
              <a:rPr lang="en-GB" dirty="0" err="1"/>
              <a:t>tietojen</a:t>
            </a:r>
            <a:r>
              <a:rPr lang="en-GB" dirty="0"/>
              <a:t> tai </a:t>
            </a:r>
            <a:r>
              <a:rPr lang="en-GB" dirty="0" err="1"/>
              <a:t>palveluiden</a:t>
            </a:r>
            <a:r>
              <a:rPr lang="en-GB" dirty="0"/>
              <a:t> </a:t>
            </a:r>
            <a:r>
              <a:rPr lang="en-GB" dirty="0" err="1"/>
              <a:t>tarjoamisen</a:t>
            </a:r>
            <a:r>
              <a:rPr lang="en-GB" dirty="0"/>
              <a:t> </a:t>
            </a:r>
            <a:r>
              <a:rPr lang="en-GB" dirty="0" err="1"/>
              <a:t>muille</a:t>
            </a:r>
            <a:r>
              <a:rPr lang="en-GB" dirty="0"/>
              <a:t> </a:t>
            </a:r>
            <a:r>
              <a:rPr lang="en-GB" dirty="0" err="1"/>
              <a:t>tietojärjestelmille</a:t>
            </a:r>
            <a:endParaRPr lang="en-GB" dirty="0"/>
          </a:p>
          <a:p>
            <a:r>
              <a:rPr lang="en-FI" b="1" dirty="0"/>
              <a:t>Viranomainen</a:t>
            </a:r>
          </a:p>
          <a:p>
            <a:pPr lvl="1"/>
            <a:r>
              <a:rPr lang="en-FI" dirty="0"/>
              <a:t>Julkinen organisaatio</a:t>
            </a:r>
          </a:p>
          <a:p>
            <a:r>
              <a:rPr lang="en-FI" b="1" dirty="0"/>
              <a:t>Viestikanava</a:t>
            </a:r>
          </a:p>
          <a:p>
            <a:pPr lvl="1"/>
            <a:r>
              <a:rPr lang="en-FI" dirty="0"/>
              <a:t>Tekninen viestikanava (Suomi.fi-viestit Palvelu), jossa lähettäjäorganisaatio välittää Suomi.fi-palveluun tiettyyn asiointikokonaisuuteen liittyvät viestit</a:t>
            </a:r>
          </a:p>
          <a:p>
            <a:r>
              <a:rPr lang="en-FI" b="1" dirty="0"/>
              <a:t>Yritys</a:t>
            </a:r>
          </a:p>
          <a:p>
            <a:pPr lvl="1"/>
            <a:r>
              <a:rPr lang="en-FI" dirty="0"/>
              <a:t>Organisaatio, jolla on y-tunnus</a:t>
            </a:r>
          </a:p>
          <a:p>
            <a:r>
              <a:rPr lang="en-FI" b="1" dirty="0"/>
              <a:t>Pienyrittäjä</a:t>
            </a:r>
            <a:r>
              <a:rPr lang="en-FI" dirty="0"/>
              <a:t>, koko tyypillisesti yhden henkilön yritys, työntekijämäärä 1-10 </a:t>
            </a:r>
          </a:p>
          <a:p>
            <a:r>
              <a:rPr lang="en-FI" b="1" dirty="0"/>
              <a:t>Keskisuuri yritys</a:t>
            </a:r>
            <a:r>
              <a:rPr lang="en-FI" dirty="0"/>
              <a:t>, koko 11 – 249 työntekijää</a:t>
            </a:r>
          </a:p>
          <a:p>
            <a:r>
              <a:rPr lang="en-FI" b="1" dirty="0"/>
              <a:t>Suuryritys</a:t>
            </a:r>
            <a:r>
              <a:rPr lang="en-FI" dirty="0"/>
              <a:t>, koko yli 250 työntekijää</a:t>
            </a:r>
          </a:p>
          <a:p>
            <a:pPr lvl="1"/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3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Konseptissa käytetty termistö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FAAC9D-7E89-7A49-A6A8-995833430751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3881945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D0ED2FC-7D1D-4B82-9C2F-6537B52E1483}" type="datetime1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16.12.2021</a:t>
            </a:fld>
            <a:endParaRPr lang="fi-FI" sz="9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680CC61-DB77-4485-B460-D8E4038D4204}" type="slidenum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fi-FI" sz="9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b="1" i="0" kern="1200">
                <a:latin typeface="+mj-lt"/>
                <a:ea typeface="+mj-ea"/>
                <a:cs typeface="+mj-cs"/>
              </a:rPr>
              <a:t>Kyvykkyysanalyysi – Palvelun nykytila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EC0015A-529A-1A4D-A5D6-10DC9C9855B3}"/>
              </a:ext>
            </a:extLst>
          </p:cNvPr>
          <p:cNvSpPr txBox="1">
            <a:spLocks/>
          </p:cNvSpPr>
          <p:nvPr/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i-FI"/>
            </a:defPPr>
            <a:lvl1pPr marL="0" algn="ct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000" defTabSz="609585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endParaRPr lang="fi-FI" sz="2000" dirty="0">
              <a:solidFill>
                <a:srgbClr val="1E1E1E"/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E3A728F-E186-C241-9348-FFA1C71C2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00"/>
            <a:ext cx="5399312" cy="5399312"/>
          </a:xfrm>
          <a:prstGeom prst="rect">
            <a:avLst/>
          </a:prstGeom>
          <a:noFill/>
        </p:spPr>
      </p:pic>
      <p:sp>
        <p:nvSpPr>
          <p:cNvPr id="11" name="Round Diagonal Corner of Rectangle 10">
            <a:extLst>
              <a:ext uri="{FF2B5EF4-FFF2-40B4-BE49-F238E27FC236}">
                <a16:creationId xmlns:a16="http://schemas.microsoft.com/office/drawing/2014/main" id="{6AC6CC7E-FED9-D141-AC2B-08DC12903854}"/>
              </a:ext>
            </a:extLst>
          </p:cNvPr>
          <p:cNvSpPr/>
          <p:nvPr/>
        </p:nvSpPr>
        <p:spPr>
          <a:xfrm>
            <a:off x="5640001" y="2158261"/>
            <a:ext cx="6192688" cy="3997739"/>
          </a:xfrm>
          <a:prstGeom prst="round2Diag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3800" indent="-342900" defTabSz="609585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bg1"/>
                </a:solidFill>
              </a:rPr>
              <a:t>Suomi.fi</a:t>
            </a:r>
            <a:r>
              <a:rPr lang="fi-FI" sz="2000" dirty="0">
                <a:solidFill>
                  <a:schemeClr val="bg1"/>
                </a:solidFill>
              </a:rPr>
              <a:t>-viestien käyttöön voi valtuuttaa haluamansa henkilön yrityksen puolesta lukemiseen tai lukemiseen ja viestintään</a:t>
            </a:r>
          </a:p>
          <a:p>
            <a:pPr marL="343800" indent="-342900" defTabSz="609585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bg1"/>
                </a:solidFill>
              </a:rPr>
              <a:t>Suomi.fi</a:t>
            </a:r>
            <a:r>
              <a:rPr lang="fi-FI" sz="2000" dirty="0">
                <a:solidFill>
                  <a:schemeClr val="bg1"/>
                </a:solidFill>
              </a:rPr>
              <a:t>-viesteissä on käytössä rekisteripohjainen valtuutus, jonka perustana on Kaupparekisteri</a:t>
            </a:r>
          </a:p>
          <a:p>
            <a:pPr marL="343800" indent="-342900" defTabSz="609585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Viranomainen voi lähettää viestejä yrityksille y-tunnuksella</a:t>
            </a:r>
          </a:p>
          <a:p>
            <a:pPr marL="343800" indent="-342900" defTabSz="609585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Jos yritys ei ole ottanut </a:t>
            </a:r>
            <a:r>
              <a:rPr lang="fi-FI" sz="2000" dirty="0" err="1">
                <a:solidFill>
                  <a:schemeClr val="bg1"/>
                </a:solidFill>
              </a:rPr>
              <a:t>Suomi.fi</a:t>
            </a:r>
            <a:r>
              <a:rPr lang="fi-FI" sz="2000" dirty="0">
                <a:solidFill>
                  <a:schemeClr val="bg1"/>
                </a:solidFill>
              </a:rPr>
              <a:t>-viestejä käyttöön, viestit lähetetään vastaanottajalle paperipostilla postiosoitteeseen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366156C-16AE-F04A-A76D-DB31E23FCBC9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1946346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31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Kyvykkyysanalyysi – Tarvittava jatkokehitys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CE9DDD5-996F-A347-AF6D-FA3C09D45C52}"/>
              </a:ext>
            </a:extLst>
          </p:cNvPr>
          <p:cNvSpPr txBox="1">
            <a:spLocks/>
          </p:cNvSpPr>
          <p:nvPr/>
        </p:nvSpPr>
        <p:spPr>
          <a:xfrm>
            <a:off x="684000" y="1556792"/>
            <a:ext cx="10524568" cy="4743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FI" sz="16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endParaRPr lang="en-FI" sz="16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A135D3-AA5D-7048-B7C1-15B3C55E4193}"/>
              </a:ext>
            </a:extLst>
          </p:cNvPr>
          <p:cNvSpPr/>
          <p:nvPr/>
        </p:nvSpPr>
        <p:spPr>
          <a:xfrm>
            <a:off x="1343472" y="2852936"/>
            <a:ext cx="3096344" cy="237626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200" dirty="0"/>
              <a:t>Suomi.fi-viestit yrityksille nykytila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9BB7C92-4FE4-BE42-A552-B1F262CFC045}"/>
              </a:ext>
            </a:extLst>
          </p:cNvPr>
          <p:cNvSpPr/>
          <p:nvPr/>
        </p:nvSpPr>
        <p:spPr>
          <a:xfrm>
            <a:off x="6744072" y="2875254"/>
            <a:ext cx="3096344" cy="237626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200" dirty="0"/>
              <a:t>Uusi toimintatapa</a:t>
            </a:r>
          </a:p>
          <a:p>
            <a:pPr algn="ctr"/>
            <a:r>
              <a:rPr lang="en-FI" sz="2200" dirty="0"/>
              <a:t>Suomi.fi-viestit yrityksille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79A62B6C-7CE0-3049-A929-2AD0F04C2BA9}"/>
              </a:ext>
            </a:extLst>
          </p:cNvPr>
          <p:cNvSpPr/>
          <p:nvPr/>
        </p:nvSpPr>
        <p:spPr>
          <a:xfrm>
            <a:off x="4583832" y="3645024"/>
            <a:ext cx="2016224" cy="936104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200" dirty="0"/>
              <a:t>SHIFT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EE8E2BE-3326-2440-A46A-DDDC84313FE2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1257885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32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Kyvykkyysanalyysi – Tarvittava jatkokehitys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CE9DDD5-996F-A347-AF6D-FA3C09D45C52}"/>
              </a:ext>
            </a:extLst>
          </p:cNvPr>
          <p:cNvSpPr txBox="1">
            <a:spLocks/>
          </p:cNvSpPr>
          <p:nvPr/>
        </p:nvSpPr>
        <p:spPr>
          <a:xfrm>
            <a:off x="684000" y="1556792"/>
            <a:ext cx="10524568" cy="4743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FI" sz="16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endParaRPr lang="en-FI" sz="1600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39C1136-DAAB-734A-95F9-EDC6FFA9947A}"/>
              </a:ext>
            </a:extLst>
          </p:cNvPr>
          <p:cNvSpPr txBox="1">
            <a:spLocks/>
          </p:cNvSpPr>
          <p:nvPr/>
        </p:nvSpPr>
        <p:spPr>
          <a:xfrm>
            <a:off x="4871864" y="2276872"/>
            <a:ext cx="6077101" cy="402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ct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FI" sz="2000" dirty="0"/>
          </a:p>
          <a:p>
            <a:pPr lvl="1"/>
            <a:endParaRPr lang="en-FI" sz="2000" dirty="0">
              <a:solidFill>
                <a:schemeClr val="tx1"/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1ECE642-1996-C14F-8247-88E2BA682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5207000" cy="5207000"/>
          </a:xfrm>
          <a:prstGeom prst="rect">
            <a:avLst/>
          </a:prstGeom>
          <a:noFill/>
        </p:spPr>
      </p:pic>
      <p:sp>
        <p:nvSpPr>
          <p:cNvPr id="11" name="Round Diagonal Corner of Rectangle 10">
            <a:extLst>
              <a:ext uri="{FF2B5EF4-FFF2-40B4-BE49-F238E27FC236}">
                <a16:creationId xmlns:a16="http://schemas.microsoft.com/office/drawing/2014/main" id="{B9E49446-D35A-B94B-91D7-6B25ABB8E549}"/>
              </a:ext>
            </a:extLst>
          </p:cNvPr>
          <p:cNvSpPr/>
          <p:nvPr/>
        </p:nvSpPr>
        <p:spPr>
          <a:xfrm>
            <a:off x="5315312" y="1768156"/>
            <a:ext cx="6192688" cy="4320480"/>
          </a:xfrm>
          <a:prstGeom prst="round2Diag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Suomi.fi-viestien käyttöön voi valtuuttaa haluamansa henkilön tiettyyn viranomaisasiointiin tai näkyvyyden koko viestilaatikkoon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Viranomainen lähettää viestit asiointiin liittyvässä viestikanavassa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Suomi.fi-viestit mahdollistaa viestin kohdistaminen tietylle vastaanottajalle yrityksessä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Suomi.fi-viestit rajapinta yrityksille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2000" dirty="0">
                <a:solidFill>
                  <a:schemeClr val="bg1"/>
                </a:solidFill>
              </a:rPr>
              <a:t>Valtuuskäsittelyn lisääminen Suomi.fi-viestejä hyödyntävien lomakeratkaisuihin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70F0D57-97B6-B64E-B49C-5B14B20C214F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275406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28C88-A09B-4CE4-9426-A518F7DE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F26F7-8259-4492-A5EA-64F006A5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33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97ED6B-630D-40D6-AA98-8AAA0B6D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5681"/>
            <a:ext cx="10082638" cy="502624"/>
          </a:xfrm>
        </p:spPr>
        <p:txBody>
          <a:bodyPr>
            <a:noAutofit/>
          </a:bodyPr>
          <a:lstStyle/>
          <a:p>
            <a:r>
              <a:rPr lang="fi-FI" sz="3600" dirty="0"/>
              <a:t>Konseptin tarvitsemat tekniset kyvykkyydet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4776DAD-22F4-4A19-BF13-38A35FA2A2A0}"/>
              </a:ext>
            </a:extLst>
          </p:cNvPr>
          <p:cNvSpPr/>
          <p:nvPr/>
        </p:nvSpPr>
        <p:spPr>
          <a:xfrm>
            <a:off x="479376" y="1774368"/>
            <a:ext cx="3960440" cy="1366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/>
              <a:t>Valtuuttaminen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EDF6A032-D7C2-41F3-ACAD-D4DB875827C5}"/>
              </a:ext>
            </a:extLst>
          </p:cNvPr>
          <p:cNvSpPr/>
          <p:nvPr/>
        </p:nvSpPr>
        <p:spPr>
          <a:xfrm>
            <a:off x="479376" y="4136479"/>
            <a:ext cx="3960440" cy="136659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/>
              <a:t>Kontaktipisteet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08CC16-9F62-4508-87B0-1418FF483F79}"/>
              </a:ext>
            </a:extLst>
          </p:cNvPr>
          <p:cNvSpPr txBox="1"/>
          <p:nvPr/>
        </p:nvSpPr>
        <p:spPr>
          <a:xfrm>
            <a:off x="4698771" y="117025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dirty="0">
                <a:solidFill>
                  <a:schemeClr val="tx2"/>
                </a:solidFill>
                <a:latin typeface="+mj-lt"/>
              </a:rPr>
              <a:t>Nykytila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D00D7E-AC8D-4D12-98F6-8219EFC2DF26}"/>
              </a:ext>
            </a:extLst>
          </p:cNvPr>
          <p:cNvSpPr/>
          <p:nvPr/>
        </p:nvSpPr>
        <p:spPr>
          <a:xfrm>
            <a:off x="4698771" y="1783593"/>
            <a:ext cx="2045293" cy="5400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Henkilön tai yrityksen valtuutus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953A898-8D9B-4EA0-9206-4DB3C4AD4D11}"/>
              </a:ext>
            </a:extLst>
          </p:cNvPr>
          <p:cNvSpPr/>
          <p:nvPr/>
        </p:nvSpPr>
        <p:spPr>
          <a:xfrm>
            <a:off x="7003019" y="1791089"/>
            <a:ext cx="2333340" cy="649155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Asiointiin perustuva valtuutus, valtuus vain osaan yrityksen viesteistä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3900FCD-18C9-49D0-A907-656E3FCCF0C0}"/>
              </a:ext>
            </a:extLst>
          </p:cNvPr>
          <p:cNvSpPr/>
          <p:nvPr/>
        </p:nvSpPr>
        <p:spPr>
          <a:xfrm>
            <a:off x="9509453" y="1791090"/>
            <a:ext cx="2346946" cy="64915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Vain vastaanottajalle/valtuutetulle näkyvä viesti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42E2119-6FCA-4C79-A8B2-6158722B388C}"/>
              </a:ext>
            </a:extLst>
          </p:cNvPr>
          <p:cNvSpPr/>
          <p:nvPr/>
        </p:nvSpPr>
        <p:spPr>
          <a:xfrm>
            <a:off x="7003019" y="2517738"/>
            <a:ext cx="2333340" cy="540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Yhteinen valtuus asiointipalvelun ja Viestit-järjestelmä kanssa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8BCC089-07D0-4EAB-AC1E-B33489D16AB5}"/>
              </a:ext>
            </a:extLst>
          </p:cNvPr>
          <p:cNvSpPr/>
          <p:nvPr/>
        </p:nvSpPr>
        <p:spPr>
          <a:xfrm>
            <a:off x="9558607" y="2517738"/>
            <a:ext cx="2297792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tx1"/>
                </a:solidFill>
              </a:rPr>
              <a:t>Valtuutusten elinkaaren parempi hallinta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33860A7-00FB-4DA5-8764-4C339EA419C8}"/>
              </a:ext>
            </a:extLst>
          </p:cNvPr>
          <p:cNvSpPr/>
          <p:nvPr/>
        </p:nvSpPr>
        <p:spPr>
          <a:xfrm>
            <a:off x="6975210" y="4850447"/>
            <a:ext cx="2333341" cy="540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Rajapinnat Viestit-postilaatikon liittämiseksi</a:t>
            </a:r>
            <a:br>
              <a:rPr lang="fi-FI" sz="1100" dirty="0">
                <a:solidFill>
                  <a:schemeClr val="bg1"/>
                </a:solidFill>
              </a:rPr>
            </a:br>
            <a:r>
              <a:rPr lang="fi-FI" sz="1100" dirty="0">
                <a:solidFill>
                  <a:schemeClr val="bg1"/>
                </a:solidFill>
              </a:rPr>
              <a:t>yrityksen tietojärjestelmään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214B255-123D-4CF6-B047-04C0BBDEC7E8}"/>
              </a:ext>
            </a:extLst>
          </p:cNvPr>
          <p:cNvSpPr/>
          <p:nvPr/>
        </p:nvSpPr>
        <p:spPr>
          <a:xfrm>
            <a:off x="9503967" y="4848135"/>
            <a:ext cx="2297792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tx1"/>
                </a:solidFill>
              </a:rPr>
              <a:t>Viestit-rajapintojen tuki valmisohjelmistoihin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DF87CE5-BA59-4E19-AA5D-92716AC6405F}"/>
              </a:ext>
            </a:extLst>
          </p:cNvPr>
          <p:cNvSpPr/>
          <p:nvPr/>
        </p:nvSpPr>
        <p:spPr>
          <a:xfrm>
            <a:off x="4698771" y="4234801"/>
            <a:ext cx="2160000" cy="5400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Web-käyttöliittymä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F425A74-AA30-4C5B-BA12-AC051B5161BA}"/>
              </a:ext>
            </a:extLst>
          </p:cNvPr>
          <p:cNvSpPr/>
          <p:nvPr/>
        </p:nvSpPr>
        <p:spPr>
          <a:xfrm>
            <a:off x="4698771" y="4850447"/>
            <a:ext cx="2160000" cy="5400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Mobiilikäyttöliittymä</a:t>
            </a:r>
          </a:p>
        </p:txBody>
      </p:sp>
      <p:sp>
        <p:nvSpPr>
          <p:cNvPr id="35" name="Rectangle: Rounded Corners 27">
            <a:extLst>
              <a:ext uri="{FF2B5EF4-FFF2-40B4-BE49-F238E27FC236}">
                <a16:creationId xmlns:a16="http://schemas.microsoft.com/office/drawing/2014/main" id="{ADF3E74B-D79B-B94C-925C-C9E38E355861}"/>
              </a:ext>
            </a:extLst>
          </p:cNvPr>
          <p:cNvSpPr/>
          <p:nvPr/>
        </p:nvSpPr>
        <p:spPr>
          <a:xfrm>
            <a:off x="7003018" y="3146156"/>
            <a:ext cx="2362666" cy="540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Asiointipalvelusta viestin lähettäminen toisen puolesta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E3B37F-91C6-CF47-B2B0-6DFE95844FAD}"/>
              </a:ext>
            </a:extLst>
          </p:cNvPr>
          <p:cNvSpPr txBox="1"/>
          <p:nvPr/>
        </p:nvSpPr>
        <p:spPr>
          <a:xfrm>
            <a:off x="6975210" y="114913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dirty="0">
                <a:solidFill>
                  <a:schemeClr val="tx2"/>
                </a:solidFill>
                <a:latin typeface="+mj-lt"/>
              </a:rPr>
              <a:t>Jatkokehitys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2C47B8EC-4657-5947-84C1-DEF0A8FCFAC5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2232484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6AE2B-FAEE-4C9E-B710-C63B21DA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Kehittämisen tiekartta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95AB8F-7BA6-4975-900C-2CE4949FC4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Yritysviestien konseptoinnin lopputulokset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9FE595-C2BE-4DC2-B879-3EF8AFC6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B7B9-9C2D-439D-874C-09D9C77FE5F5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F90561-BDFD-4B45-BD08-E17133E5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FFD0D4-F396-4FA2-9367-FF127CCD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616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3CC0A-66CB-944F-9FFB-F9FB6F20F44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1781E-3B29-A546-8ABA-365C5739D8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35</a:t>
            </a:fld>
            <a:endParaRPr lang="fi-FI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0407E1-B093-984A-81E7-E17AFE83BDD7}"/>
              </a:ext>
            </a:extLst>
          </p:cNvPr>
          <p:cNvSpPr/>
          <p:nvPr/>
        </p:nvSpPr>
        <p:spPr>
          <a:xfrm>
            <a:off x="1055440" y="2204864"/>
            <a:ext cx="4176464" cy="352839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FI" dirty="0"/>
              <a:t>Asiointiin liittyvän valtuutuksen toteutus Suomi.fi-viesteihin ja Suomi.fi-valtuuksiin</a:t>
            </a:r>
            <a:br>
              <a:rPr lang="en-FI" dirty="0"/>
            </a:br>
            <a:endParaRPr lang="en-FI" dirty="0"/>
          </a:p>
          <a:p>
            <a:pPr marL="342900" indent="-342900">
              <a:buFont typeface="Wingdings" pitchFamily="2" charset="2"/>
              <a:buChar char="Ø"/>
            </a:pPr>
            <a:r>
              <a:rPr lang="en-FI" dirty="0"/>
              <a:t>Viestien lähettäminen tietylle vastaanottajalle</a:t>
            </a:r>
            <a:br>
              <a:rPr lang="en-FI" dirty="0"/>
            </a:br>
            <a:endParaRPr lang="en-FI" dirty="0"/>
          </a:p>
          <a:p>
            <a:pPr marL="342900" indent="-342900">
              <a:buFont typeface="Wingdings" pitchFamily="2" charset="2"/>
              <a:buChar char="Ø"/>
            </a:pPr>
            <a:r>
              <a:rPr lang="en-FI" dirty="0"/>
              <a:t>Yrityksen valtuutuksen toiminnallisuuden lisääminen lomakeratkaisuihin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E946C5-D21E-B24A-9313-336158479131}"/>
              </a:ext>
            </a:extLst>
          </p:cNvPr>
          <p:cNvSpPr/>
          <p:nvPr/>
        </p:nvSpPr>
        <p:spPr>
          <a:xfrm>
            <a:off x="5939088" y="2201617"/>
            <a:ext cx="4176464" cy="3528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n-FI" dirty="0"/>
              <a:t>Yrityksen viestien lähettäminen ja vastaanottaminen rajapinnan kautta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FI" dirty="0"/>
          </a:p>
          <a:p>
            <a:pPr algn="ctr"/>
            <a:br>
              <a:rPr lang="en-FI" sz="2000" dirty="0"/>
            </a:br>
            <a:endParaRPr lang="en-FI" sz="20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8572D80-D8C1-1845-881E-A1153395C174}"/>
              </a:ext>
            </a:extLst>
          </p:cNvPr>
          <p:cNvSpPr txBox="1">
            <a:spLocks/>
          </p:cNvSpPr>
          <p:nvPr/>
        </p:nvSpPr>
        <p:spPr>
          <a:xfrm>
            <a:off x="683592" y="334717"/>
            <a:ext cx="10260000" cy="1224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I" dirty="0"/>
              <a:t>Kehittämisen tiekartta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BB437-A1E3-0746-BEE0-73B502BB2087}"/>
              </a:ext>
            </a:extLst>
          </p:cNvPr>
          <p:cNvSpPr txBox="1"/>
          <p:nvPr/>
        </p:nvSpPr>
        <p:spPr>
          <a:xfrm>
            <a:off x="1199456" y="1702447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sz="2200" dirty="0">
                <a:solidFill>
                  <a:srgbClr val="1E1E1E"/>
                </a:solidFill>
              </a:rPr>
              <a:t>Ensimmäinen kehitysvaihe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2C039-A4D4-C849-BAB1-2BAECE3D4466}"/>
              </a:ext>
            </a:extLst>
          </p:cNvPr>
          <p:cNvSpPr txBox="1"/>
          <p:nvPr/>
        </p:nvSpPr>
        <p:spPr>
          <a:xfrm>
            <a:off x="6227120" y="1702446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sz="2200" dirty="0">
                <a:solidFill>
                  <a:srgbClr val="1E1E1E"/>
                </a:solidFill>
              </a:rPr>
              <a:t>Toinen kehitysvaihe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0F6FC10-AF8C-354B-B0BD-C2C49017B170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3884296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3CC0A-66CB-944F-9FFB-F9FB6F20F44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1781E-3B29-A546-8ABA-365C5739D8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36</a:t>
            </a:fld>
            <a:endParaRPr lang="fi-FI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0407E1-B093-984A-81E7-E17AFE83BDD7}"/>
              </a:ext>
            </a:extLst>
          </p:cNvPr>
          <p:cNvSpPr/>
          <p:nvPr/>
        </p:nvSpPr>
        <p:spPr>
          <a:xfrm>
            <a:off x="684000" y="2060848"/>
            <a:ext cx="9649072" cy="352839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FI" sz="3200" dirty="0"/>
              <a:t>Yritysviestit Suomi.fi-viestien toteutuksen tiekartalla aikaisintaan vuodelle 2023</a:t>
            </a:r>
            <a:br>
              <a:rPr lang="en-FI" sz="3200" dirty="0"/>
            </a:br>
            <a:endParaRPr lang="en-FI" sz="3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FI" sz="3200" dirty="0"/>
              <a:t>Konseptissa huomioitavaa säätelyn kehittämistä</a:t>
            </a:r>
            <a:br>
              <a:rPr lang="en-FI" sz="3200" dirty="0"/>
            </a:br>
            <a:endParaRPr lang="en-FI" sz="32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8572D80-D8C1-1845-881E-A1153395C174}"/>
              </a:ext>
            </a:extLst>
          </p:cNvPr>
          <p:cNvSpPr txBox="1">
            <a:spLocks/>
          </p:cNvSpPr>
          <p:nvPr/>
        </p:nvSpPr>
        <p:spPr>
          <a:xfrm>
            <a:off x="684000" y="343953"/>
            <a:ext cx="10260000" cy="1224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I" dirty="0"/>
              <a:t>Kehittämisen tiekartta – Aikataulu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D48F1B0-F704-F045-8F34-2A83D6347277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1619554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FF0D2D5-CF9F-4AF8-876D-78E8DC63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82DB-4EE0-48E5-B8B8-342F4BE96E16}" type="datetime1">
              <a:rPr lang="fi-FI" smtClean="0"/>
              <a:t>16.12.2021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8126C82-1D51-428A-B654-E507C158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FF479E-76A3-4B0D-BE42-42955C5E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210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6AE2B-FAEE-4C9E-B710-C63B21DA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Tutkimusvaiheen tulokset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95AB8F-7BA6-4975-900C-2CE4949FC4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Yritysviestien konseptoinnin lopputulokset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9FE595-C2BE-4DC2-B879-3EF8AFC6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B7B9-9C2D-439D-874C-09D9C77FE5F5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F90561-BDFD-4B45-BD08-E17133E5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FFD0D4-F396-4FA2-9367-FF127CCD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41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AE33A2-F162-3840-B381-E40639026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457200" lvl="1" indent="0">
              <a:buNone/>
            </a:pP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B8465-956B-EA47-8454-57B14F58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EAE8-E80D-4D54-B622-92B8A34C5875}" type="datetime1">
              <a:rPr lang="fi-FI" smtClean="0"/>
              <a:t>16.12.2021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AAD68-6668-7442-98D8-BD1BE28F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5</a:t>
            </a:fld>
            <a:endParaRPr lang="fi-FI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D6995B-BC4B-9E43-8751-EAF0D9CE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Suomen yritykset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62747-3EC5-F747-A63C-4A3496FED377}"/>
              </a:ext>
            </a:extLst>
          </p:cNvPr>
          <p:cNvSpPr txBox="1"/>
          <p:nvPr/>
        </p:nvSpPr>
        <p:spPr>
          <a:xfrm>
            <a:off x="771772" y="1636832"/>
            <a:ext cx="23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dirty="0">
                <a:solidFill>
                  <a:srgbClr val="1E1E1E"/>
                </a:solidFill>
              </a:rPr>
              <a:t>Yrityskokojen määrän jakauma </a:t>
            </a:r>
            <a:br>
              <a:rPr lang="en-FI" dirty="0">
                <a:solidFill>
                  <a:srgbClr val="1E1E1E"/>
                </a:solidFill>
              </a:rPr>
            </a:br>
            <a:r>
              <a:rPr lang="en-FI" dirty="0">
                <a:solidFill>
                  <a:srgbClr val="1E1E1E"/>
                </a:solidFill>
              </a:rPr>
              <a:t>henkilömäärittäin </a:t>
            </a:r>
            <a:br>
              <a:rPr lang="en-FI" dirty="0">
                <a:solidFill>
                  <a:srgbClr val="1E1E1E"/>
                </a:solidFill>
              </a:rPr>
            </a:br>
            <a:r>
              <a:rPr lang="en-FI" dirty="0">
                <a:solidFill>
                  <a:srgbClr val="1E1E1E"/>
                </a:solidFill>
              </a:rPr>
              <a:t>Suomen </a:t>
            </a:r>
            <a:br>
              <a:rPr lang="en-FI" dirty="0">
                <a:solidFill>
                  <a:srgbClr val="1E1E1E"/>
                </a:solidFill>
              </a:rPr>
            </a:br>
            <a:r>
              <a:rPr lang="en-FI" dirty="0">
                <a:solidFill>
                  <a:srgbClr val="1E1E1E"/>
                </a:solidFill>
              </a:rPr>
              <a:t>noin 300 000 </a:t>
            </a:r>
            <a:br>
              <a:rPr lang="en-FI" dirty="0">
                <a:solidFill>
                  <a:srgbClr val="1E1E1E"/>
                </a:solidFill>
              </a:rPr>
            </a:br>
            <a:r>
              <a:rPr lang="en-FI" dirty="0">
                <a:solidFill>
                  <a:srgbClr val="1E1E1E"/>
                </a:solidFill>
              </a:rPr>
              <a:t>yrityksestä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3001DF-D42E-B445-ADA2-C180A8065081}"/>
              </a:ext>
            </a:extLst>
          </p:cNvPr>
          <p:cNvSpPr/>
          <p:nvPr/>
        </p:nvSpPr>
        <p:spPr>
          <a:xfrm>
            <a:off x="695400" y="5738960"/>
            <a:ext cx="5548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I" sz="1200" dirty="0">
                <a:solidFill>
                  <a:schemeClr val="bg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https://www.yrittajat.fi</a:t>
            </a:r>
            <a:br>
              <a:rPr lang="en-FI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FI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/yrittajajarjesto/tietoa-yrittajista/</a:t>
            </a:r>
            <a:br>
              <a:rPr lang="en-FI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FI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yrittajyys-suomessa/</a:t>
            </a:r>
          </a:p>
        </p:txBody>
      </p:sp>
      <p:pic>
        <p:nvPicPr>
          <p:cNvPr id="18" name="Picture 17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937CB80E-D5AC-9243-9FA2-5262EF314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052076"/>
            <a:ext cx="2566005" cy="2566005"/>
          </a:xfrm>
          <a:prstGeom prst="rect">
            <a:avLst/>
          </a:prstGeom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19EF416-D97B-A54F-B4AF-CB8B6BC30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01" y="3811436"/>
            <a:ext cx="1994488" cy="199448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EFBCB5F-3622-1E45-8501-58823D2B5880}"/>
              </a:ext>
            </a:extLst>
          </p:cNvPr>
          <p:cNvSpPr/>
          <p:nvPr/>
        </p:nvSpPr>
        <p:spPr>
          <a:xfrm>
            <a:off x="2371611" y="1538442"/>
            <a:ext cx="5236557" cy="513091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200" dirty="0" err="1"/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0B78DB2-FBDC-FC49-80C1-D078B5C17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98" y="2563710"/>
            <a:ext cx="2664034" cy="266403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1275276-D4E0-5340-8E8A-D685D0845E34}"/>
              </a:ext>
            </a:extLst>
          </p:cNvPr>
          <p:cNvSpPr/>
          <p:nvPr/>
        </p:nvSpPr>
        <p:spPr>
          <a:xfrm>
            <a:off x="7608168" y="4206381"/>
            <a:ext cx="1329201" cy="132920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1600" dirty="0"/>
              <a:t>noin </a:t>
            </a:r>
            <a:br>
              <a:rPr lang="en-FI" sz="1600" dirty="0"/>
            </a:br>
            <a:r>
              <a:rPr lang="en-FI" sz="1600" dirty="0"/>
              <a:t>20 000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9130C8-0D52-6742-BBA8-EE1DE1606FCA}"/>
              </a:ext>
            </a:extLst>
          </p:cNvPr>
          <p:cNvSpPr/>
          <p:nvPr/>
        </p:nvSpPr>
        <p:spPr>
          <a:xfrm>
            <a:off x="7718214" y="3882381"/>
            <a:ext cx="284282" cy="2842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1E318-2677-DC48-97F3-02D2652372F7}"/>
              </a:ext>
            </a:extLst>
          </p:cNvPr>
          <p:cNvSpPr txBox="1"/>
          <p:nvPr/>
        </p:nvSpPr>
        <p:spPr>
          <a:xfrm>
            <a:off x="9552384" y="5742904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sz="1400" dirty="0">
                <a:solidFill>
                  <a:srgbClr val="1E1E1E"/>
                </a:solidFill>
              </a:rPr>
              <a:t>11-249 henkilöä</a:t>
            </a:r>
          </a:p>
          <a:p>
            <a:pPr algn="l"/>
            <a:r>
              <a:rPr lang="en-FI" sz="1400" dirty="0">
                <a:solidFill>
                  <a:srgbClr val="1E1E1E"/>
                </a:solidFill>
              </a:rPr>
              <a:t>Keskisuuri yritys  </a:t>
            </a:r>
            <a:br>
              <a:rPr lang="en-FI" sz="1400" b="1" dirty="0">
                <a:solidFill>
                  <a:srgbClr val="1E1E1E"/>
                </a:solidFill>
              </a:rPr>
            </a:br>
            <a:endParaRPr lang="en-FI" sz="1400" b="1" dirty="0">
              <a:solidFill>
                <a:srgbClr val="1E1E1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5D17F4-2A6B-594C-9FE2-63AD91ADB928}"/>
              </a:ext>
            </a:extLst>
          </p:cNvPr>
          <p:cNvSpPr txBox="1"/>
          <p:nvPr/>
        </p:nvSpPr>
        <p:spPr>
          <a:xfrm>
            <a:off x="4000186" y="2793268"/>
            <a:ext cx="29856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br>
              <a:rPr lang="en-FI" sz="1600" b="1" dirty="0">
                <a:solidFill>
                  <a:schemeClr val="bg1"/>
                </a:solidFill>
              </a:rPr>
            </a:br>
            <a:r>
              <a:rPr lang="en-FI" sz="3600" dirty="0">
                <a:solidFill>
                  <a:schemeClr val="bg1"/>
                </a:solidFill>
              </a:rPr>
              <a:t>noin 270 000</a:t>
            </a:r>
            <a:endParaRPr lang="en-FI" sz="16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3589A-2367-3A4A-9936-1A3DC7BAF354}"/>
              </a:ext>
            </a:extLst>
          </p:cNvPr>
          <p:cNvSpPr txBox="1"/>
          <p:nvPr/>
        </p:nvSpPr>
        <p:spPr>
          <a:xfrm>
            <a:off x="9552384" y="3542785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solidFill>
                  <a:srgbClr val="1E1E1E"/>
                </a:solidFill>
              </a:rPr>
              <a:t>Y</a:t>
            </a:r>
            <a:r>
              <a:rPr lang="en-FI" sz="1400" dirty="0">
                <a:solidFill>
                  <a:srgbClr val="1E1E1E"/>
                </a:solidFill>
              </a:rPr>
              <a:t>li 250 henkilöä</a:t>
            </a:r>
          </a:p>
          <a:p>
            <a:pPr algn="l"/>
            <a:r>
              <a:rPr lang="en-FI" sz="1400" dirty="0">
                <a:solidFill>
                  <a:srgbClr val="1E1E1E"/>
                </a:solidFill>
              </a:rPr>
              <a:t>Suuryritys  </a:t>
            </a:r>
            <a:br>
              <a:rPr lang="en-FI" sz="1400" b="1" dirty="0">
                <a:solidFill>
                  <a:srgbClr val="1E1E1E"/>
                </a:solidFill>
              </a:rPr>
            </a:br>
            <a:endParaRPr lang="en-FI" sz="1400" b="1" dirty="0">
              <a:solidFill>
                <a:srgbClr val="1E1E1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DA3649-53A4-4F4B-9579-140F46F0D050}"/>
              </a:ext>
            </a:extLst>
          </p:cNvPr>
          <p:cNvSpPr txBox="1"/>
          <p:nvPr/>
        </p:nvSpPr>
        <p:spPr>
          <a:xfrm>
            <a:off x="8034601" y="3796124"/>
            <a:ext cx="943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err="1"/>
              <a:t>noin</a:t>
            </a:r>
            <a:r>
              <a:rPr lang="en-GB" sz="1400" dirty="0"/>
              <a:t> 700</a:t>
            </a:r>
            <a:endParaRPr lang="en-FI" sz="1400" dirty="0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161143-87D8-DC43-97C3-1B8A6604BFD6}"/>
              </a:ext>
            </a:extLst>
          </p:cNvPr>
          <p:cNvSpPr txBox="1"/>
          <p:nvPr/>
        </p:nvSpPr>
        <p:spPr>
          <a:xfrm>
            <a:off x="3218049" y="49766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sz="1400" dirty="0">
                <a:solidFill>
                  <a:schemeClr val="bg1"/>
                </a:solidFill>
              </a:rPr>
              <a:t>1-10 henkilöä</a:t>
            </a:r>
          </a:p>
          <a:p>
            <a:pPr algn="l"/>
            <a:r>
              <a:rPr lang="en-FI" sz="1400" dirty="0">
                <a:solidFill>
                  <a:schemeClr val="bg1"/>
                </a:solidFill>
              </a:rPr>
              <a:t>Pienyritys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BCCD1F-04C7-BD49-B76E-69FF1CA080F0}"/>
              </a:ext>
            </a:extLst>
          </p:cNvPr>
          <p:cNvCxnSpPr>
            <a:cxnSpLocks/>
          </p:cNvCxnSpPr>
          <p:nvPr/>
        </p:nvCxnSpPr>
        <p:spPr>
          <a:xfrm flipH="1">
            <a:off x="8742762" y="3432055"/>
            <a:ext cx="332945" cy="339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9052AE-775E-A34C-9A88-0E51BFA443FC}"/>
              </a:ext>
            </a:extLst>
          </p:cNvPr>
          <p:cNvCxnSpPr/>
          <p:nvPr/>
        </p:nvCxnSpPr>
        <p:spPr>
          <a:xfrm>
            <a:off x="8937369" y="5227744"/>
            <a:ext cx="347010" cy="83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A75F4AF4-E2AC-AE4C-9DCC-3548CA183FCA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5072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B8465-956B-EA47-8454-57B14F58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EAE8-E80D-4D54-B622-92B8A34C5875}" type="datetime1">
              <a:rPr lang="fi-FI" smtClean="0"/>
              <a:t>16.12.2021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AAD68-6668-7442-98D8-BD1BE28F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6</a:t>
            </a:fld>
            <a:endParaRPr lang="fi-FI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D6995B-BC4B-9E43-8751-EAF0D9CE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Suomen yritykset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14D39B5-6623-E04D-B699-E272FB3625B1}"/>
              </a:ext>
            </a:extLst>
          </p:cNvPr>
          <p:cNvGraphicFramePr/>
          <p:nvPr/>
        </p:nvGraphicFramePr>
        <p:xfrm>
          <a:off x="3431703" y="935118"/>
          <a:ext cx="7894583" cy="520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562747-3EC5-F747-A63C-4A3496FED377}"/>
              </a:ext>
            </a:extLst>
          </p:cNvPr>
          <p:cNvSpPr txBox="1"/>
          <p:nvPr/>
        </p:nvSpPr>
        <p:spPr>
          <a:xfrm>
            <a:off x="860066" y="4876820"/>
            <a:ext cx="335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dirty="0">
                <a:solidFill>
                  <a:srgbClr val="1E1E1E"/>
                </a:solidFill>
              </a:rPr>
              <a:t>Työpaikkojen jakautuminen </a:t>
            </a:r>
          </a:p>
          <a:p>
            <a:pPr algn="l"/>
            <a:r>
              <a:rPr lang="en-FI" dirty="0">
                <a:solidFill>
                  <a:srgbClr val="1E1E1E"/>
                </a:solidFill>
              </a:rPr>
              <a:t>eri yrityskokoihin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210B30-AA78-2241-A28B-802E087BF587}"/>
              </a:ext>
            </a:extLst>
          </p:cNvPr>
          <p:cNvSpPr/>
          <p:nvPr/>
        </p:nvSpPr>
        <p:spPr>
          <a:xfrm>
            <a:off x="865712" y="5692049"/>
            <a:ext cx="3044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</a:t>
            </a:r>
            <a:r>
              <a:rPr lang="en-GB" sz="1200" dirty="0" err="1"/>
              <a:t>www.tilastokeskus.fi</a:t>
            </a:r>
            <a:r>
              <a:rPr lang="en-GB" sz="1200" dirty="0"/>
              <a:t>/tup/</a:t>
            </a:r>
            <a:br>
              <a:rPr lang="en-GB" sz="1200" dirty="0"/>
            </a:br>
            <a:r>
              <a:rPr lang="en-GB" sz="1200" dirty="0" err="1"/>
              <a:t>suoluk</a:t>
            </a:r>
            <a:r>
              <a:rPr lang="en-GB" sz="1200" dirty="0"/>
              <a:t>/</a:t>
            </a:r>
            <a:r>
              <a:rPr lang="en-GB" sz="1200" dirty="0" err="1"/>
              <a:t>suoluk_yritykset.html</a:t>
            </a:r>
            <a:endParaRPr lang="en-FI" sz="1200" dirty="0"/>
          </a:p>
        </p:txBody>
      </p:sp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B84AEA9-ABC7-D34C-B1CA-B467120B2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096" y="599558"/>
            <a:ext cx="2829442" cy="2829442"/>
          </a:xfrm>
          <a:prstGeom prst="rect">
            <a:avLst/>
          </a:prstGeom>
        </p:spPr>
      </p:pic>
      <p:pic>
        <p:nvPicPr>
          <p:cNvPr id="12" name="Picture 11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D665370F-5F35-DA43-ABD6-FB3895272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06" y="1536898"/>
            <a:ext cx="3044667" cy="3044667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475F4F0-2987-F749-839B-184497141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83" y="3496710"/>
            <a:ext cx="2829442" cy="282944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5AEDF05-F2CE-3347-897F-94D51BDEE898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41533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65C2A6-B4E6-224D-9593-CA63630D29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3999" y="2132856"/>
            <a:ext cx="10446245" cy="86409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Yleisesti ottaen Suomi.fi-viesti -palveluun siirtyminen viranomaisviestinnän kanavana nähtiin yritystutkimuksessa </a:t>
            </a:r>
            <a:r>
              <a:rPr lang="en-FI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enemmän mahdollisuuksia kuin uhkia</a:t>
            </a:r>
            <a:r>
              <a:rPr lang="en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vaikka osa haastateltavista ei nähnyt sitä tarpeellisena.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BD0C9-239B-5F45-AA8F-DEB2FE95A82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4000" y="6498590"/>
            <a:ext cx="151200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8AB9590-3D91-48A7-AB37-5E9C9E4FB712}" type="datetime1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16.12.2021</a:t>
            </a:fld>
            <a:endParaRPr lang="fi-FI" sz="9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96B27-9CA5-4A4C-8D09-73AAD01887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115552" y="6498590"/>
            <a:ext cx="828040" cy="216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680CC61-DB77-4485-B460-D8E4038D4204}" type="slidenum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fi-FI" sz="90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E3CD6BEA-6091-DE49-8A65-6B2B9A72FCD4}"/>
              </a:ext>
            </a:extLst>
          </p:cNvPr>
          <p:cNvSpPr txBox="1">
            <a:spLocks/>
          </p:cNvSpPr>
          <p:nvPr/>
        </p:nvSpPr>
        <p:spPr>
          <a:xfrm>
            <a:off x="684000" y="144000"/>
            <a:ext cx="10260000" cy="1196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I" dirty="0"/>
              <a:t>Asiakasymmärrys yrityskäyttäjistä</a:t>
            </a:r>
          </a:p>
        </p:txBody>
      </p:sp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A9360105-2C94-5248-8476-8382CDE015E3}"/>
              </a:ext>
            </a:extLst>
          </p:cNvPr>
          <p:cNvSpPr/>
          <p:nvPr/>
        </p:nvSpPr>
        <p:spPr>
          <a:xfrm>
            <a:off x="767408" y="2997836"/>
            <a:ext cx="5040560" cy="2879436"/>
          </a:xfrm>
          <a:prstGeom prst="round2Diag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I" sz="2400" b="1" dirty="0" err="1"/>
              <a:t>Positiivista</a:t>
            </a:r>
            <a:endParaRPr lang="en-FI" b="1" dirty="0" err="1"/>
          </a:p>
          <a:p>
            <a:pPr algn="ctr"/>
            <a:endParaRPr lang="en-FI" sz="1600" b="1" dirty="0" err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1600" dirty="0" err="1"/>
              <a:t>Kaikkien viranomaisasioiden löytyminen koostetusti samasta paikasta helpottaa ja nopeuttaa asiointia.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1600" dirty="0" err="1"/>
              <a:t>Suomi.fi on käyttäjille ennalta tuttu palvelu.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1600" dirty="0"/>
              <a:t>Suomi.fi on mielikuvissa luotetettu ja turvallinen palvelu ja siten sopii tarpeeseen hyvin.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1600" dirty="0" err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1600" dirty="0" err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1600" dirty="0" err="1"/>
          </a:p>
        </p:txBody>
      </p:sp>
      <p:sp>
        <p:nvSpPr>
          <p:cNvPr id="11" name="Round Diagonal Corner of Rectangle 10">
            <a:extLst>
              <a:ext uri="{FF2B5EF4-FFF2-40B4-BE49-F238E27FC236}">
                <a16:creationId xmlns:a16="http://schemas.microsoft.com/office/drawing/2014/main" id="{1A17C941-A06A-EE43-9D8A-2AE7549B9DFF}"/>
              </a:ext>
            </a:extLst>
          </p:cNvPr>
          <p:cNvSpPr/>
          <p:nvPr/>
        </p:nvSpPr>
        <p:spPr>
          <a:xfrm>
            <a:off x="6089685" y="2997836"/>
            <a:ext cx="5040560" cy="2879436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I" sz="2400" b="1" dirty="0" err="1"/>
              <a:t>Negatiivista</a:t>
            </a:r>
            <a:endParaRPr lang="en-FI" b="1" dirty="0" err="1"/>
          </a:p>
          <a:p>
            <a:pPr algn="ctr"/>
            <a:endParaRPr lang="en-FI" sz="1600" b="1" dirty="0" err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1600" dirty="0" err="1"/>
              <a:t>Jos kaikki viranomaisasiat ovat samassa paikassa, täytyy varmistaa, että tietyt asiat näkyvät vain oikeille henkilöille.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1600" dirty="0" err="1"/>
              <a:t>Jos palvelussa on käyttökatkos niin se koskee kaikkia viranomaisasioita.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1600" dirty="0" err="1"/>
              <a:t>Jos sama asia tulee usealle henkilölle niin se voi herkemmin jäädä huomioimatta.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1600" dirty="0" err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1600" dirty="0" err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1600" dirty="0" err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A678236-2FE0-384D-AF5C-6F89F07C292E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359253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45EB07-6960-4CB9-B8DD-B9F1EFD79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21493"/>
              </p:ext>
            </p:extLst>
          </p:nvPr>
        </p:nvGraphicFramePr>
        <p:xfrm>
          <a:off x="232440" y="869758"/>
          <a:ext cx="11768216" cy="579960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87096">
                  <a:extLst>
                    <a:ext uri="{9D8B030D-6E8A-4147-A177-3AD203B41FA5}">
                      <a16:colId xmlns:a16="http://schemas.microsoft.com/office/drawing/2014/main" val="3358373410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91585760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136487651"/>
                    </a:ext>
                  </a:extLst>
                </a:gridCol>
              </a:tblGrid>
              <a:tr h="353972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2000" dirty="0"/>
                        <a:t>Tanska</a:t>
                      </a:r>
                      <a:endParaRPr lang="fi-FI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2000" dirty="0"/>
                        <a:t>Ruotsi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5842753"/>
                  </a:ext>
                </a:extLst>
              </a:tr>
              <a:tr h="1266058">
                <a:tc>
                  <a:txBody>
                    <a:bodyPr/>
                    <a:lstStyle/>
                    <a:p>
                      <a:r>
                        <a:rPr lang="fi-FI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Yritysviestien käyttö kansallisissa </a:t>
                      </a:r>
                      <a:br>
                        <a:rPr lang="fi-FI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fi-FI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Viestit-palveluissa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i-FI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12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0864482"/>
                  </a:ext>
                </a:extLst>
              </a:tr>
              <a:tr h="1485544">
                <a:tc>
                  <a:txBody>
                    <a:bodyPr/>
                    <a:lstStyle/>
                    <a:p>
                      <a:br>
                        <a:rPr lang="fi-FI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fi-FI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Käyttötavat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  <a:p>
                      <a:endParaRPr lang="fi-FI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344084"/>
                  </a:ext>
                </a:extLst>
              </a:tr>
              <a:tr h="2216991">
                <a:tc>
                  <a:txBody>
                    <a:bodyPr/>
                    <a:lstStyle/>
                    <a:p>
                      <a:r>
                        <a:rPr lang="fi-FI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Yritysviestintään liittyvät ominaisuudet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Valtuuttaminen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Roolipohjainen valtuusjärjestelmä yrityksen työntekijöille ja asiamiesyrityksille.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Viestin näkyvyys rajoitettu kansiotasolla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Manuaalinen tai sääntökonepohjainen lajittelu kansioihin.</a:t>
                      </a:r>
                    </a:p>
                    <a:p>
                      <a:endParaRPr lang="fi-FI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Muita ominaisuuksia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Lähettäjän mahdollisuus kohdistaa viestejä metatiedoilla</a:t>
                      </a:r>
                      <a:br>
                        <a:rPr lang="fi-FI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fi-FI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(Ei kuitenkaan mahdollista rajoittaa viestiä vain vastaanottajalle)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Yritys voi edelleen lähettää viestinsä yrityksen sähköpostipalvelimelle salattua yhteyttä käyttäen</a:t>
                      </a:r>
                    </a:p>
                    <a:p>
                      <a:endParaRPr lang="fi-FI" sz="1400" u="sng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Valtuuttaminen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Yksinkertainen koko postilaatikon valtuutus valituille henkilöille</a:t>
                      </a:r>
                    </a:p>
                    <a:p>
                      <a:endParaRPr lang="fi-FI" sz="1400" u="sng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fi-FI" sz="1400" b="1" u="none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fi-FI" sz="1400" b="1" u="none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Muita ominaisuuksia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Yritys voi valita miltä viranomaisilta se vastaanottaa digitaalista postia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Vastaanottaja voi edelleen lähettää viestin toiseen digitaaliseen postilaatikkoon</a:t>
                      </a:r>
                    </a:p>
                    <a:p>
                      <a:endParaRPr lang="fi-FI" sz="1400" u="sng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303152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901" y="6525344"/>
            <a:ext cx="1512000" cy="216000"/>
          </a:xfrm>
        </p:spPr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453" y="6597352"/>
            <a:ext cx="828040" cy="216000"/>
          </a:xfrm>
        </p:spPr>
        <p:txBody>
          <a:bodyPr/>
          <a:lstStyle/>
          <a:p>
            <a:fld id="{8680CC61-DB77-4485-B460-D8E4038D4204}" type="slidenum">
              <a:rPr lang="fi-FI" smtClean="0"/>
              <a:t>8</a:t>
            </a:fld>
            <a:endParaRPr lang="fi-FI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-468590"/>
            <a:ext cx="10260000" cy="1224000"/>
          </a:xfrm>
        </p:spPr>
        <p:txBody>
          <a:bodyPr>
            <a:normAutofit/>
          </a:bodyPr>
          <a:lstStyle/>
          <a:p>
            <a:r>
              <a:rPr lang="en-FI" dirty="0"/>
              <a:t>Verrokkiratkaisuiden selvitys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CF6C454-16E7-4B8F-8D43-26E6901674E6}"/>
              </a:ext>
            </a:extLst>
          </p:cNvPr>
          <p:cNvGraphicFramePr/>
          <p:nvPr/>
        </p:nvGraphicFramePr>
        <p:xfrm>
          <a:off x="4877720" y="1714242"/>
          <a:ext cx="2734510" cy="92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D3585C5-438B-4902-8139-8D669BEEC23D}"/>
              </a:ext>
            </a:extLst>
          </p:cNvPr>
          <p:cNvSpPr txBox="1"/>
          <p:nvPr/>
        </p:nvSpPr>
        <p:spPr>
          <a:xfrm>
            <a:off x="2048432" y="1507021"/>
            <a:ext cx="1863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000" b="1" dirty="0">
                <a:solidFill>
                  <a:schemeClr val="accent6"/>
                </a:solidFill>
              </a:rPr>
              <a:t>300 000 </a:t>
            </a:r>
            <a:r>
              <a:rPr lang="fi-FI" sz="1400" b="1" dirty="0">
                <a:solidFill>
                  <a:schemeClr val="accent6"/>
                </a:solidFill>
              </a:rPr>
              <a:t>yritystä</a:t>
            </a:r>
            <a:endParaRPr lang="fi-FI" sz="1400" dirty="0"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32CE7C-0EBC-4FF8-B7FC-A74AE0E9F0B3}"/>
              </a:ext>
            </a:extLst>
          </p:cNvPr>
          <p:cNvSpPr txBox="1"/>
          <p:nvPr/>
        </p:nvSpPr>
        <p:spPr>
          <a:xfrm>
            <a:off x="4877719" y="1493197"/>
            <a:ext cx="273451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accent6"/>
                </a:solidFill>
              </a:rPr>
              <a:t>180 miljoona viestiä vuodessa, joista 12,5 % yritysviestiä</a:t>
            </a:r>
            <a:endParaRPr lang="fi-FI" sz="1600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B4934-6AB5-40A9-9336-A188EEC3AFB7}"/>
              </a:ext>
            </a:extLst>
          </p:cNvPr>
          <p:cNvSpPr txBox="1"/>
          <p:nvPr/>
        </p:nvSpPr>
        <p:spPr>
          <a:xfrm>
            <a:off x="7991167" y="1498255"/>
            <a:ext cx="1863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000" b="1" dirty="0">
                <a:solidFill>
                  <a:schemeClr val="accent6"/>
                </a:solidFill>
              </a:rPr>
              <a:t>150 000 </a:t>
            </a:r>
            <a:r>
              <a:rPr lang="fi-FI" sz="1400" b="1" dirty="0">
                <a:solidFill>
                  <a:schemeClr val="accent6"/>
                </a:solidFill>
              </a:rPr>
              <a:t>yritystä</a:t>
            </a:r>
            <a:endParaRPr lang="fi-FI" sz="1400" dirty="0">
              <a:solidFill>
                <a:schemeClr val="accent6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551697-047A-449A-BA20-66DC40548335}"/>
              </a:ext>
            </a:extLst>
          </p:cNvPr>
          <p:cNvSpPr/>
          <p:nvPr/>
        </p:nvSpPr>
        <p:spPr>
          <a:xfrm>
            <a:off x="2048432" y="2780919"/>
            <a:ext cx="1512000" cy="113227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Palvelun oma web-käyttöliittymä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9C4C847-5EE3-4B28-9F46-655DDABCD124}"/>
              </a:ext>
            </a:extLst>
          </p:cNvPr>
          <p:cNvSpPr/>
          <p:nvPr/>
        </p:nvSpPr>
        <p:spPr>
          <a:xfrm>
            <a:off x="3735804" y="2780920"/>
            <a:ext cx="1512000" cy="11322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3. osa-puolen</a:t>
            </a:r>
            <a:br>
              <a:rPr lang="fi-FI" sz="1600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käyttöliittymä</a:t>
            </a:r>
            <a:br>
              <a:rPr lang="fi-FI" sz="1600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(</a:t>
            </a:r>
            <a:r>
              <a:rPr lang="fi-FI" sz="1200" dirty="0">
                <a:solidFill>
                  <a:schemeClr val="bg1"/>
                </a:solidFill>
              </a:rPr>
              <a:t>e-</a:t>
            </a:r>
            <a:r>
              <a:rPr lang="fi-FI" sz="1200" dirty="0" err="1">
                <a:solidFill>
                  <a:schemeClr val="bg1"/>
                </a:solidFill>
              </a:rPr>
              <a:t>Boks</a:t>
            </a:r>
            <a:r>
              <a:rPr lang="fi-FI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9333CC-81BA-4258-A76E-EC4D9946596A}"/>
              </a:ext>
            </a:extLst>
          </p:cNvPr>
          <p:cNvSpPr/>
          <p:nvPr/>
        </p:nvSpPr>
        <p:spPr>
          <a:xfrm>
            <a:off x="5424858" y="2780919"/>
            <a:ext cx="1512000" cy="113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Tekninen integraatio yrityksen järjestelmään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33F12F-69C7-40C4-BB98-B6E1C2A7B461}"/>
              </a:ext>
            </a:extLst>
          </p:cNvPr>
          <p:cNvSpPr txBox="1"/>
          <p:nvPr/>
        </p:nvSpPr>
        <p:spPr>
          <a:xfrm>
            <a:off x="2048432" y="2340216"/>
            <a:ext cx="2399369" cy="2154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i-FI" sz="800" b="1" dirty="0">
                <a:solidFill>
                  <a:schemeClr val="accent6"/>
                </a:solidFill>
              </a:rPr>
              <a:t>Pakollista yrityksille vuodesta 2014 lähtien</a:t>
            </a:r>
            <a:endParaRPr lang="fi-FI" sz="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D58414-585E-4866-A6F9-354640BE4F7B}"/>
              </a:ext>
            </a:extLst>
          </p:cNvPr>
          <p:cNvSpPr txBox="1"/>
          <p:nvPr/>
        </p:nvSpPr>
        <p:spPr>
          <a:xfrm>
            <a:off x="7987922" y="2349460"/>
            <a:ext cx="2082652" cy="2154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i-FI" sz="800" b="1" dirty="0">
                <a:solidFill>
                  <a:schemeClr val="accent6"/>
                </a:solidFill>
              </a:rPr>
              <a:t>Vapaaehtoista yrityksille</a:t>
            </a:r>
            <a:endParaRPr lang="fi-FI" sz="800" dirty="0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8AE8B75F-C124-46E0-A392-6682F79D12A4}"/>
              </a:ext>
            </a:extLst>
          </p:cNvPr>
          <p:cNvSpPr/>
          <p:nvPr/>
        </p:nvSpPr>
        <p:spPr>
          <a:xfrm>
            <a:off x="7987922" y="2780919"/>
            <a:ext cx="1512000" cy="113227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Palvelun oma web-käyttöliittymä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F329866B-6C5D-42E8-97F7-84D87A1026B4}"/>
              </a:ext>
            </a:extLst>
          </p:cNvPr>
          <p:cNvSpPr/>
          <p:nvPr/>
        </p:nvSpPr>
        <p:spPr>
          <a:xfrm>
            <a:off x="9626329" y="2780919"/>
            <a:ext cx="1512000" cy="11322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3. osa-puolen</a:t>
            </a:r>
            <a:br>
              <a:rPr lang="fi-FI" sz="1600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käyttöliittymä</a:t>
            </a:r>
            <a:br>
              <a:rPr lang="fi-FI" sz="1600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(</a:t>
            </a:r>
            <a:r>
              <a:rPr lang="fi-FI" sz="1200" dirty="0" err="1">
                <a:solidFill>
                  <a:schemeClr val="bg1"/>
                </a:solidFill>
              </a:rPr>
              <a:t>Kivra</a:t>
            </a:r>
            <a:r>
              <a:rPr lang="fi-FI" sz="1200" dirty="0">
                <a:solidFill>
                  <a:schemeClr val="bg1"/>
                </a:solidFill>
              </a:rPr>
              <a:t>, </a:t>
            </a:r>
            <a:r>
              <a:rPr lang="fi-FI" sz="1200" dirty="0" err="1">
                <a:solidFill>
                  <a:schemeClr val="bg1"/>
                </a:solidFill>
              </a:rPr>
              <a:t>Digimail</a:t>
            </a:r>
            <a:r>
              <a:rPr lang="fi-FI" sz="1200" dirty="0">
                <a:solidFill>
                  <a:schemeClr val="bg1"/>
                </a:solidFill>
              </a:rPr>
              <a:t>)</a:t>
            </a:r>
            <a:endParaRPr lang="fi-FI" sz="9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FFEA76-5567-437F-9AB0-7646C9FA5200}"/>
              </a:ext>
            </a:extLst>
          </p:cNvPr>
          <p:cNvSpPr txBox="1"/>
          <p:nvPr/>
        </p:nvSpPr>
        <p:spPr>
          <a:xfrm>
            <a:off x="8844720" y="2780928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~50%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E33F6ED-73FF-4F3B-8D52-7C1DD8D21913}"/>
              </a:ext>
            </a:extLst>
          </p:cNvPr>
          <p:cNvSpPr txBox="1"/>
          <p:nvPr/>
        </p:nvSpPr>
        <p:spPr>
          <a:xfrm>
            <a:off x="10623444" y="2782071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~50%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A3FABF6-811E-8B4C-A6C1-CF6EF893B1E2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323691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9A60E-79E0-3B43-87C3-FCE99DD7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16.12.2021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0729E-2AE8-B34F-958F-8913BADD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9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E6D50B-D219-7141-9301-AC231E1F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Yhteissuunnittelun tulokset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D16125-6E93-E444-86CA-F58FE328A3C7}"/>
              </a:ext>
            </a:extLst>
          </p:cNvPr>
          <p:cNvSpPr/>
          <p:nvPr/>
        </p:nvSpPr>
        <p:spPr>
          <a:xfrm>
            <a:off x="680692" y="2406308"/>
            <a:ext cx="1612428" cy="22322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000" dirty="0"/>
              <a:t>Esiselvitys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CF81015-2F58-594F-A4AD-97F9B27BBC87}"/>
              </a:ext>
            </a:extLst>
          </p:cNvPr>
          <p:cNvSpPr/>
          <p:nvPr/>
        </p:nvSpPr>
        <p:spPr>
          <a:xfrm>
            <a:off x="4553665" y="2406308"/>
            <a:ext cx="2880320" cy="223224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000" dirty="0"/>
              <a:t>Yhteissuunnittelu noin 50 viranomaisen kanssa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24F840-652C-6345-A282-704EEEC0156D}"/>
              </a:ext>
            </a:extLst>
          </p:cNvPr>
          <p:cNvSpPr/>
          <p:nvPr/>
        </p:nvSpPr>
        <p:spPr>
          <a:xfrm>
            <a:off x="7525281" y="2420888"/>
            <a:ext cx="1975908" cy="22322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000" dirty="0"/>
              <a:t>Ratkaisun muotoilu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B245CC-8706-1C4C-B84D-9C52236B20A4}"/>
              </a:ext>
            </a:extLst>
          </p:cNvPr>
          <p:cNvSpPr/>
          <p:nvPr/>
        </p:nvSpPr>
        <p:spPr>
          <a:xfrm>
            <a:off x="2374137" y="2420888"/>
            <a:ext cx="2088232" cy="22322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000" dirty="0"/>
              <a:t>Tutkimus yrityksistä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09C30B-477B-9A4C-81DB-1B71E6B6CB56}"/>
              </a:ext>
            </a:extLst>
          </p:cNvPr>
          <p:cNvSpPr/>
          <p:nvPr/>
        </p:nvSpPr>
        <p:spPr>
          <a:xfrm>
            <a:off x="9592485" y="2420888"/>
            <a:ext cx="1975908" cy="22322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000" dirty="0"/>
              <a:t>Ratkaisun tarkenta-minen ja testaus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85F2D37-929F-3C42-87FF-19B7171753E1}"/>
              </a:ext>
            </a:extLst>
          </p:cNvPr>
          <p:cNvSpPr txBox="1">
            <a:spLocks/>
          </p:cNvSpPr>
          <p:nvPr/>
        </p:nvSpPr>
        <p:spPr>
          <a:xfrm>
            <a:off x="4424872" y="6444295"/>
            <a:ext cx="3342256" cy="359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DEO </a:t>
            </a:r>
            <a:r>
              <a:rPr lang="fi-FI" dirty="0" err="1"/>
              <a:t>Suomi.fi</a:t>
            </a:r>
            <a:r>
              <a:rPr lang="fi-FI" dirty="0"/>
              <a:t>-viestit Yritysviestit konsepti</a:t>
            </a:r>
          </a:p>
        </p:txBody>
      </p:sp>
    </p:spTree>
    <p:extLst>
      <p:ext uri="{BB962C8B-B14F-4D97-AF65-F5344CB8AC3E}">
        <p14:creationId xmlns:p14="http://schemas.microsoft.com/office/powerpoint/2010/main" val="40879260"/>
      </p:ext>
    </p:extLst>
  </p:cSld>
  <p:clrMapOvr>
    <a:masterClrMapping/>
  </p:clrMapOvr>
</p:sld>
</file>

<file path=ppt/theme/theme1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65E158F3-1493-40C0-8BA0-806C2860ACA7}"/>
    </a:ext>
  </a:extLst>
</a:theme>
</file>

<file path=ppt/theme/theme2.xml><?xml version="1.0" encoding="utf-8"?>
<a:theme xmlns:a="http://schemas.openxmlformats.org/drawingml/2006/main" name="punainen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1C2EE9A2-3B3F-4B34-BCB8-1BBD6B47408D}"/>
    </a:ext>
  </a:extLst>
</a:theme>
</file>

<file path=ppt/theme/theme3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A2C0F6BF-EADD-408A-B884-7FE0874B512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DVV esitysmalli</Template>
  <TotalTime>13825</TotalTime>
  <Words>2123</Words>
  <Application>Microsoft Macintosh PowerPoint</Application>
  <PresentationFormat>Widescreen</PresentationFormat>
  <Paragraphs>445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Courier New</vt:lpstr>
      <vt:lpstr>Microsoft Sans Serif</vt:lpstr>
      <vt:lpstr>Wingdings</vt:lpstr>
      <vt:lpstr>DVV FI</vt:lpstr>
      <vt:lpstr>punainen</vt:lpstr>
      <vt:lpstr>vihreä</vt:lpstr>
      <vt:lpstr>DEO  Suomi.fi-viestit yrityksille konsepti</vt:lpstr>
      <vt:lpstr>Konseptoinnin toteutus</vt:lpstr>
      <vt:lpstr>Konseptissa käytetty termistö</vt:lpstr>
      <vt:lpstr>Tutkimusvaiheen tulokset</vt:lpstr>
      <vt:lpstr>Suomen yritykset</vt:lpstr>
      <vt:lpstr>Suomen yritykset</vt:lpstr>
      <vt:lpstr>PowerPoint Presentation</vt:lpstr>
      <vt:lpstr>Verrokkiratkaisuiden selvitys</vt:lpstr>
      <vt:lpstr>Yhteissuunnittelun tulokset</vt:lpstr>
      <vt:lpstr>Tutkimusvaiheen tulokset – Asiakasymmärrys lähettäjäorganisaatioista 1/2</vt:lpstr>
      <vt:lpstr>Tutkimusvaiheen tulokset – Asiakasymmärrys lähettäjäorganisaatioista 2/2</vt:lpstr>
      <vt:lpstr> Profiilikuvaukset</vt:lpstr>
      <vt:lpstr>Esiselvitys – Asiakasymmärrys yrityskäyttäjistä, käyttäjäpolut</vt:lpstr>
      <vt:lpstr> Profiilikuvaukset</vt:lpstr>
      <vt:lpstr>Esiselvitys – Asiakasymmärrys yrityskäyttäjistä, käyttäjäpolut</vt:lpstr>
      <vt:lpstr>Esiselvitys – Asiakasymmärrys yrityskäyttäjistä, käyttäjäpolut</vt:lpstr>
      <vt:lpstr> Profiilikuvaukset</vt:lpstr>
      <vt:lpstr>Tunnistetut kehittämiskohteet</vt:lpstr>
      <vt:lpstr> Profiilikuvaukset</vt:lpstr>
      <vt:lpstr>Konseptin pääperiaatteet</vt:lpstr>
      <vt:lpstr>Konseptin pääperiaatteet</vt:lpstr>
      <vt:lpstr>Konseptin pääperiaatteet – Yritys</vt:lpstr>
      <vt:lpstr>Ratkaisu eri roolien näkökulmasta</vt:lpstr>
      <vt:lpstr>Ratkaisu eri roolien näkökulmasta</vt:lpstr>
      <vt:lpstr>Ratkaisu eri roolien näkökulmasta</vt:lpstr>
      <vt:lpstr>Rajapinnat mahdollistavat yritysasiakkaille joustavamman tavan käyttää viestejä</vt:lpstr>
      <vt:lpstr>Konseptin pääperiaatteet - Viranomainen</vt:lpstr>
      <vt:lpstr>Konseptin pääperiaatteet – Suomi.fi-viestit</vt:lpstr>
      <vt:lpstr>Kyvykkyysanalyysi</vt:lpstr>
      <vt:lpstr>Kyvykkyysanalyysi – Palvelun nykytila</vt:lpstr>
      <vt:lpstr>Kyvykkyysanalyysi – Tarvittava jatkokehitys</vt:lpstr>
      <vt:lpstr>Kyvykkyysanalyysi – Tarvittava jatkokehitys</vt:lpstr>
      <vt:lpstr>Konseptin tarvitsemat tekniset kyvykkyydet</vt:lpstr>
      <vt:lpstr>Kehittämisen tiekartta</vt:lpstr>
      <vt:lpstr>PowerPoint Presentation</vt:lpstr>
      <vt:lpstr>PowerPoint Presentation</vt:lpstr>
      <vt:lpstr>PowerPoint Presentation</vt:lpstr>
    </vt:vector>
  </TitlesOfParts>
  <Company>Digi- ja väestötietovirasto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Korhonen Terhi (DVV)</dc:creator>
  <cp:lastModifiedBy>Minna Lumiluoto</cp:lastModifiedBy>
  <cp:revision>128</cp:revision>
  <dcterms:created xsi:type="dcterms:W3CDTF">2021-01-20T07:49:08Z</dcterms:created>
  <dcterms:modified xsi:type="dcterms:W3CDTF">2021-12-16T10:47:34Z</dcterms:modified>
</cp:coreProperties>
</file>