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0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1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2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3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41" r:id="rId5"/>
    <p:sldMasterId id="2147483755" r:id="rId6"/>
    <p:sldMasterId id="2147483820" r:id="rId7"/>
    <p:sldMasterId id="2147483839" r:id="rId8"/>
    <p:sldMasterId id="2147483850" r:id="rId9"/>
    <p:sldMasterId id="2147483864" r:id="rId10"/>
    <p:sldMasterId id="2147483894" r:id="rId11"/>
    <p:sldMasterId id="2147483922" r:id="rId12"/>
    <p:sldMasterId id="2147484064" r:id="rId13"/>
    <p:sldMasterId id="2147484094" r:id="rId14"/>
    <p:sldMasterId id="2147484122" r:id="rId15"/>
    <p:sldMasterId id="2147484150" r:id="rId16"/>
    <p:sldMasterId id="2147484214" r:id="rId17"/>
  </p:sldMasterIdLst>
  <p:notesMasterIdLst>
    <p:notesMasterId r:id="rId42"/>
  </p:notesMasterIdLst>
  <p:sldIdLst>
    <p:sldId id="286" r:id="rId18"/>
    <p:sldId id="258" r:id="rId19"/>
    <p:sldId id="266" r:id="rId20"/>
    <p:sldId id="7287" r:id="rId21"/>
    <p:sldId id="2076136664" r:id="rId22"/>
    <p:sldId id="2076136665" r:id="rId23"/>
    <p:sldId id="2076136668" r:id="rId24"/>
    <p:sldId id="2076136667" r:id="rId25"/>
    <p:sldId id="290" r:id="rId26"/>
    <p:sldId id="423" r:id="rId27"/>
    <p:sldId id="425" r:id="rId28"/>
    <p:sldId id="426" r:id="rId29"/>
    <p:sldId id="7297" r:id="rId30"/>
    <p:sldId id="1645" r:id="rId31"/>
    <p:sldId id="2076136661" r:id="rId32"/>
    <p:sldId id="2076136663" r:id="rId33"/>
    <p:sldId id="1650" r:id="rId34"/>
    <p:sldId id="299" r:id="rId35"/>
    <p:sldId id="7277" r:id="rId36"/>
    <p:sldId id="7298" r:id="rId37"/>
    <p:sldId id="7299" r:id="rId38"/>
    <p:sldId id="7300" r:id="rId39"/>
    <p:sldId id="2076136669" r:id="rId40"/>
    <p:sldId id="296" r:id="rId41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346"/>
    <a:srgbClr val="E30450"/>
    <a:srgbClr val="003479"/>
    <a:srgbClr val="003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ila.tiimeri.fi/sites/vk-verkkomaksamisen_ratkaisu/Verkkomaksamisen%20ratkaisu/02_Volyymit/Asiakkaat_ja_kauppiastunnuk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ila.tiimeri.fi/sites/vk-verkkomaksamisen_ratkaisu/Verkkomaksamisen%20ratkaisu/02_Volyymit/2023_Volyymi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Maksut palvelun kauppiastunnukset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Kauppiastunnusten lkm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Käyttöönotot!$B$5:$N$5</c:f>
              <c:strCache>
                <c:ptCount val="13"/>
                <c:pt idx="0">
                  <c:v>01/2023</c:v>
                </c:pt>
                <c:pt idx="1">
                  <c:v>02/2023</c:v>
                </c:pt>
                <c:pt idx="2">
                  <c:v>03/2023</c:v>
                </c:pt>
                <c:pt idx="3">
                  <c:v>04/2023</c:v>
                </c:pt>
                <c:pt idx="4">
                  <c:v>05/2023</c:v>
                </c:pt>
                <c:pt idx="5">
                  <c:v>06/2023</c:v>
                </c:pt>
                <c:pt idx="6">
                  <c:v>07/2023</c:v>
                </c:pt>
                <c:pt idx="7">
                  <c:v>08/2023</c:v>
                </c:pt>
                <c:pt idx="8">
                  <c:v>09/2023</c:v>
                </c:pt>
                <c:pt idx="9">
                  <c:v>10/2023</c:v>
                </c:pt>
                <c:pt idx="10">
                  <c:v>11/2023</c:v>
                </c:pt>
                <c:pt idx="11">
                  <c:v>12/2023</c:v>
                </c:pt>
                <c:pt idx="12">
                  <c:v>1/2024</c:v>
                </c:pt>
              </c:strCache>
            </c:strRef>
          </c:cat>
          <c:val>
            <c:numRef>
              <c:f>Käyttöönotot!$B$10:$N$10</c:f>
              <c:numCache>
                <c:formatCode>General</c:formatCode>
                <c:ptCount val="13"/>
                <c:pt idx="0">
                  <c:v>150</c:v>
                </c:pt>
                <c:pt idx="1">
                  <c:v>154</c:v>
                </c:pt>
                <c:pt idx="2">
                  <c:v>156</c:v>
                </c:pt>
                <c:pt idx="3">
                  <c:v>160</c:v>
                </c:pt>
                <c:pt idx="4">
                  <c:v>161</c:v>
                </c:pt>
                <c:pt idx="5">
                  <c:v>167</c:v>
                </c:pt>
                <c:pt idx="6">
                  <c:v>173</c:v>
                </c:pt>
                <c:pt idx="7">
                  <c:v>173</c:v>
                </c:pt>
                <c:pt idx="8">
                  <c:v>175</c:v>
                </c:pt>
                <c:pt idx="9">
                  <c:v>177</c:v>
                </c:pt>
                <c:pt idx="10">
                  <c:v>182</c:v>
                </c:pt>
                <c:pt idx="11">
                  <c:v>182</c:v>
                </c:pt>
                <c:pt idx="12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5-4C86-853B-C4121D4E5D8E}"/>
            </c:ext>
          </c:extLst>
        </c:ser>
        <c:ser>
          <c:idx val="1"/>
          <c:order val="1"/>
          <c:tx>
            <c:v>Uudet kauppiastunnukset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Käyttöönotot!$B$5:$N$5</c:f>
              <c:strCache>
                <c:ptCount val="13"/>
                <c:pt idx="0">
                  <c:v>01/2023</c:v>
                </c:pt>
                <c:pt idx="1">
                  <c:v>02/2023</c:v>
                </c:pt>
                <c:pt idx="2">
                  <c:v>03/2023</c:v>
                </c:pt>
                <c:pt idx="3">
                  <c:v>04/2023</c:v>
                </c:pt>
                <c:pt idx="4">
                  <c:v>05/2023</c:v>
                </c:pt>
                <c:pt idx="5">
                  <c:v>06/2023</c:v>
                </c:pt>
                <c:pt idx="6">
                  <c:v>07/2023</c:v>
                </c:pt>
                <c:pt idx="7">
                  <c:v>08/2023</c:v>
                </c:pt>
                <c:pt idx="8">
                  <c:v>09/2023</c:v>
                </c:pt>
                <c:pt idx="9">
                  <c:v>10/2023</c:v>
                </c:pt>
                <c:pt idx="10">
                  <c:v>11/2023</c:v>
                </c:pt>
                <c:pt idx="11">
                  <c:v>12/2023</c:v>
                </c:pt>
                <c:pt idx="12">
                  <c:v>1/2024</c:v>
                </c:pt>
              </c:strCache>
            </c:strRef>
          </c:cat>
          <c:val>
            <c:numRef>
              <c:f>Käyttöönotot!$B$11:$N$11</c:f>
              <c:numCache>
                <c:formatCode>General</c:formatCode>
                <c:ptCount val="13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5-4C86-853B-C4121D4E5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751592"/>
        <c:axId val="706750608"/>
      </c:barChart>
      <c:catAx>
        <c:axId val="70675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6750608"/>
        <c:crosses val="autoZero"/>
        <c:auto val="1"/>
        <c:lblAlgn val="ctr"/>
        <c:lblOffset val="100"/>
        <c:noMultiLvlLbl val="0"/>
      </c:catAx>
      <c:valAx>
        <c:axId val="7067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675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Tapahtumat yhteensä, kpl</a:t>
            </a:r>
            <a:endParaRPr lang="fi-FI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'Juokseva 12 kk'!$B$33</c:f>
              <c:strCache>
                <c:ptCount val="1"/>
                <c:pt idx="0">
                  <c:v>Vuosi 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'Juokseva 12 kk'!$B$34:$M$34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'Juokseva 12 kk'!$B$36:$M$36</c:f>
              <c:numCache>
                <c:formatCode>_-* #\ ##0_-;\-* #\ ##0_-;_-* "-"??_-;_-@_-</c:formatCode>
                <c:ptCount val="12"/>
                <c:pt idx="0">
                  <c:v>679359</c:v>
                </c:pt>
                <c:pt idx="1">
                  <c:v>657939</c:v>
                </c:pt>
                <c:pt idx="2">
                  <c:v>816863</c:v>
                </c:pt>
                <c:pt idx="3">
                  <c:v>703871</c:v>
                </c:pt>
                <c:pt idx="4">
                  <c:v>755189</c:v>
                </c:pt>
                <c:pt idx="5">
                  <c:v>682958</c:v>
                </c:pt>
                <c:pt idx="6">
                  <c:v>696775</c:v>
                </c:pt>
                <c:pt idx="7">
                  <c:v>984767</c:v>
                </c:pt>
                <c:pt idx="8">
                  <c:v>817713</c:v>
                </c:pt>
                <c:pt idx="9">
                  <c:v>819538</c:v>
                </c:pt>
                <c:pt idx="10">
                  <c:v>737244</c:v>
                </c:pt>
                <c:pt idx="11">
                  <c:v>644379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A-4657-8A54-C4247678ADEA}"/>
            </c:ext>
          </c:extLst>
        </c:ser>
        <c:ser>
          <c:idx val="0"/>
          <c:order val="1"/>
          <c:tx>
            <c:strRef>
              <c:f>'Juokseva 12 kk'!$N$33</c:f>
              <c:strCache>
                <c:ptCount val="1"/>
                <c:pt idx="0">
                  <c:v>Vuosi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'Juokseva 12 kk'!$B$34:$M$34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'Juokseva 12 kk'!$N$35:$Y$35</c:f>
              <c:numCache>
                <c:formatCode>#,##0</c:formatCode>
                <c:ptCount val="12"/>
                <c:pt idx="0">
                  <c:v>755117</c:v>
                </c:pt>
                <c:pt idx="1">
                  <c:v>676855</c:v>
                </c:pt>
                <c:pt idx="2">
                  <c:v>755771.6</c:v>
                </c:pt>
                <c:pt idx="3">
                  <c:v>703850</c:v>
                </c:pt>
                <c:pt idx="4">
                  <c:v>765121</c:v>
                </c:pt>
                <c:pt idx="5">
                  <c:v>680282</c:v>
                </c:pt>
                <c:pt idx="6">
                  <c:v>723111</c:v>
                </c:pt>
                <c:pt idx="7">
                  <c:v>1010901</c:v>
                </c:pt>
                <c:pt idx="8">
                  <c:v>849563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A-4657-8A54-C4247678A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30788808"/>
        <c:axId val="1030789464"/>
      </c:barChart>
      <c:catAx>
        <c:axId val="103078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0789464"/>
        <c:crosses val="autoZero"/>
        <c:auto val="1"/>
        <c:lblAlgn val="ctr"/>
        <c:lblOffset val="100"/>
        <c:noMultiLvlLbl val="0"/>
      </c:catAx>
      <c:valAx>
        <c:axId val="103078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078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'Välineet 2023'!$B$17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'Välineet 2023'!$C$17:$N$17</c:f>
              <c:numCache>
                <c:formatCode>General</c:formatCode>
                <c:ptCount val="12"/>
                <c:pt idx="0">
                  <c:v>14.912872999999999</c:v>
                </c:pt>
                <c:pt idx="1">
                  <c:v>14.152949</c:v>
                </c:pt>
                <c:pt idx="2">
                  <c:v>18.576732</c:v>
                </c:pt>
                <c:pt idx="3">
                  <c:v>16.396573</c:v>
                </c:pt>
                <c:pt idx="4">
                  <c:v>17.815961000000001</c:v>
                </c:pt>
                <c:pt idx="5">
                  <c:v>16.370685000000002</c:v>
                </c:pt>
                <c:pt idx="6">
                  <c:v>15.641614000000001</c:v>
                </c:pt>
                <c:pt idx="7" formatCode="0.000000">
                  <c:v>17.882660000000001</c:v>
                </c:pt>
                <c:pt idx="8">
                  <c:v>15.545783999999999</c:v>
                </c:pt>
                <c:pt idx="9">
                  <c:v>16.368314000000002</c:v>
                </c:pt>
                <c:pt idx="10">
                  <c:v>17.599571000000001</c:v>
                </c:pt>
                <c:pt idx="11">
                  <c:v>19.284848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C-4488-822C-50CADAC37D05}"/>
            </c:ext>
          </c:extLst>
        </c:ser>
        <c:ser>
          <c:idx val="1"/>
          <c:order val="1"/>
          <c:tx>
            <c:strRef>
              <c:f>'Välineet 2023'!$B$18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'Välineet 2023'!$C$18:$N$18</c:f>
              <c:numCache>
                <c:formatCode>General</c:formatCode>
                <c:ptCount val="12"/>
                <c:pt idx="0">
                  <c:v>19.933972000000001</c:v>
                </c:pt>
                <c:pt idx="1">
                  <c:v>15.001412</c:v>
                </c:pt>
                <c:pt idx="2" formatCode="0.000000">
                  <c:v>19.609100000000002</c:v>
                </c:pt>
                <c:pt idx="3">
                  <c:v>15.165528</c:v>
                </c:pt>
                <c:pt idx="4">
                  <c:v>17.111280300000001</c:v>
                </c:pt>
                <c:pt idx="5">
                  <c:v>15.505352999999999</c:v>
                </c:pt>
                <c:pt idx="6">
                  <c:v>14.519833</c:v>
                </c:pt>
                <c:pt idx="7">
                  <c:v>16.794433000000001</c:v>
                </c:pt>
                <c:pt idx="8">
                  <c:v>15.356070000000001</c:v>
                </c:pt>
                <c:pt idx="9">
                  <c:v>15.846996000000001</c:v>
                </c:pt>
                <c:pt idx="10">
                  <c:v>16.238568999999998</c:v>
                </c:pt>
                <c:pt idx="11">
                  <c:v>15.548125000000001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C-4488-822C-50CADAC37D05}"/>
            </c:ext>
          </c:extLst>
        </c:ser>
        <c:ser>
          <c:idx val="2"/>
          <c:order val="2"/>
          <c:tx>
            <c:strRef>
              <c:f>'Välineet 2023'!$B$19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'Välineet 2023'!$C$19:$N$19</c:f>
              <c:numCache>
                <c:formatCode>General</c:formatCode>
                <c:ptCount val="12"/>
                <c:pt idx="0">
                  <c:v>18.206150999999998</c:v>
                </c:pt>
                <c:pt idx="1">
                  <c:v>15.273994</c:v>
                </c:pt>
                <c:pt idx="2">
                  <c:v>19.412008</c:v>
                </c:pt>
                <c:pt idx="3">
                  <c:v>17.196672</c:v>
                </c:pt>
                <c:pt idx="4">
                  <c:v>18.578351000000001</c:v>
                </c:pt>
                <c:pt idx="5">
                  <c:v>16.615348999999998</c:v>
                </c:pt>
                <c:pt idx="6">
                  <c:v>15.232646000000001</c:v>
                </c:pt>
                <c:pt idx="7">
                  <c:v>17.974022000000001</c:v>
                </c:pt>
                <c:pt idx="8">
                  <c:v>16.320879000000001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C-4488-822C-50CADAC37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9784928"/>
        <c:axId val="719787224"/>
      </c:barChart>
      <c:catAx>
        <c:axId val="7197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9787224"/>
        <c:crosses val="autoZero"/>
        <c:auto val="1"/>
        <c:lblAlgn val="ctr"/>
        <c:lblOffset val="100"/>
        <c:noMultiLvlLbl val="0"/>
      </c:catAx>
      <c:valAx>
        <c:axId val="71978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978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0.66552</cdr:x>
      <cdr:y>0.02516</cdr:y>
    </cdr:from>
    <cdr:to>
      <cdr:x>0.84651</cdr:x>
      <cdr:y>0.22987</cdr:y>
    </cdr:to>
    <cdr:sp macro="" textlink="">
      <cdr:nvSpPr>
        <cdr:cNvPr id="3" name="Puhekupla: Soikea 2">
          <a:extLst xmlns:a="http://schemas.openxmlformats.org/drawingml/2006/main">
            <a:ext uri="{FF2B5EF4-FFF2-40B4-BE49-F238E27FC236}">
              <a16:creationId xmlns:a16="http://schemas.microsoft.com/office/drawing/2014/main" id="{11A3DD61-4F58-0A41-21E0-0A1E78FD5ADD}"/>
            </a:ext>
          </a:extLst>
        </cdr:cNvPr>
        <cdr:cNvSpPr/>
      </cdr:nvSpPr>
      <cdr:spPr>
        <a:xfrm xmlns:a="http://schemas.openxmlformats.org/drawingml/2006/main">
          <a:off x="7657173" y="104836"/>
          <a:ext cx="2082374" cy="852928"/>
        </a:xfrm>
        <a:prstGeom xmlns:a="http://schemas.openxmlformats.org/drawingml/2006/main" prst="wedgeEllipseCallout">
          <a:avLst>
            <a:gd name="adj1" fmla="val -54013"/>
            <a:gd name="adj2" fmla="val 61426"/>
          </a:avLst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36000" rIns="36000" rtlCol="0" anchor="ctr"/>
        <a:lstStyle xmlns:a="http://schemas.openxmlformats.org/drawingml/2006/main"/>
        <a:p xmlns:a="http://schemas.openxmlformats.org/drawingml/2006/main">
          <a:r>
            <a:rPr lang="fi-FI" sz="1600" b="1" dirty="0"/>
            <a:t>Miljoona maksua ylitetty!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Omistaja vastaa tietojen tuottamisesta ja kokoamisesta</a:t>
            </a:r>
          </a:p>
          <a:p>
            <a:pPr marL="171450" indent="-171450">
              <a:buFontTx/>
              <a:buChar char="-"/>
            </a:pPr>
            <a:r>
              <a:rPr lang="fi-FI"/>
              <a:t>Jani Ruuskanen (toistaiseksi)</a:t>
            </a:r>
          </a:p>
          <a:p>
            <a:pPr marL="171450" indent="-171450">
              <a:buFontTx/>
              <a:buChar char="-"/>
            </a:pPr>
            <a:r>
              <a:rPr lang="fi-FI"/>
              <a:t>Jari Suhonen (toukokuu -&gt;)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BD0BE-B288-474F-9C6B-4E107C6BAA3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9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0DD09-117E-4C5D-BD4D-3ADA0BD5645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06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0DD09-117E-4C5D-BD4D-3ADA0BD5645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6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valko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89999"/>
            <a:ext cx="10299100" cy="31290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3479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alaotsikko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CFE69-99E9-4D48-95F6-A0D760B3D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D34A44-1BB4-564D-8AE0-B698E175E7AE}"/>
              </a:ext>
            </a:extLst>
          </p:cNvPr>
          <p:cNvSpPr txBox="1"/>
          <p:nvPr userDrawn="1"/>
        </p:nvSpPr>
        <p:spPr>
          <a:xfrm>
            <a:off x="838800" y="3156990"/>
            <a:ext cx="8132618" cy="18620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FI" sz="11500">
                <a:solidFill>
                  <a:schemeClr val="bg1"/>
                </a:solidFill>
                <a:latin typeface="+mj-lt"/>
              </a:rPr>
              <a:t>K</a:t>
            </a:r>
            <a:r>
              <a:rPr lang="en-GB" sz="11500" err="1">
                <a:solidFill>
                  <a:schemeClr val="bg1"/>
                </a:solidFill>
                <a:latin typeface="+mj-lt"/>
              </a:rPr>
              <a:t>i</a:t>
            </a:r>
            <a:r>
              <a:rPr lang="en-FI" sz="11500">
                <a:solidFill>
                  <a:schemeClr val="bg1"/>
                </a:solidFill>
                <a:latin typeface="+mj-lt"/>
              </a:rPr>
              <a:t>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09455BA-7CB5-D14B-B06B-E770C4BE1F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8F4DD-0220-5244-ABDA-568EA3B47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15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5B3-9031-468F-93F0-69BD9A8CD2A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049006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432-0384-4F11-88C2-9535449691BF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1478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7ADAF79-39D4-4150-9182-D2996D438005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3FEB1FDD-4288-4A14-885D-4F11B51FF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880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3B9101-3E63-4F01-80DA-352406E56FB4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B62BAFA1-7172-4486-B417-4E53DE03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94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38BD-BCB5-4427-820A-14A42AA2A52B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887803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A9717-866D-49E7-93CD-2357BB055B73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5EF84262-FB3F-47CC-9615-6727E04F4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04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3C2D23-7C5C-49B0-A7C3-233FB9E9B67C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981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DEB11C-AF30-4DE2-A53B-407A2A009E74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465765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C6DB62-9597-480F-9274-9D762AF8582C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782062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898AD8-60D7-4101-8AEC-ED80470ECF7E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60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666909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B6DA09-8863-4A30-ADFE-8196845063A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75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1E675F-1869-4E94-8634-3B32F27AC3DD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8470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09563-527B-46E5-815B-979FB7B9E760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339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BCB86B-983E-41DE-9C0F-B4C19421DB43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734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2A632-9E3E-428A-BC67-F2B425B9D815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39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79F54E-DADF-49FB-B126-11DCD494554E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53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633A34-DAC1-46AB-8D53-FCA244662378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2521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B9CC80-5E51-42EA-85E5-D8DE7537544B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998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0692-5604-4A0E-9BFF-99547338F20F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93323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8A74-2F29-4524-90CB-8656B849A4A0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098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04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D35-B675-449A-9902-E02C790F5E4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133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618300-CC73-44DC-9CF5-8A6B81A0191B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0068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E531CE-9139-49D2-A942-F8F929508EA2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0DA959F7-B1B0-4E5F-8D94-3259E8DE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52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C3FDC1-5807-4265-96A2-B674E485C7F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40DE09F0-911D-414E-9277-287E6432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403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A21080-51DA-43E3-95CD-EA75A8D5118D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16CC6B1B-ABC4-4719-A53D-DDE04B3F8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35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3CAC8-9C7F-41EA-B014-3BAA4AE68F23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BCF71BFE-58D4-414D-AAA3-372E1686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077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16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499301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415288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valko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9100" cy="31290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2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alaotsikko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13EA-0C5F-3343-B86F-5B7C38087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41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473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55220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185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6416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887787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823031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283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1727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4983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91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turkoo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980778"/>
            <a:ext cx="10299100" cy="30382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2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alaotsikko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3DF71-FCE2-3448-A5F5-C9F666B94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45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828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9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817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1441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8369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20257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308929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7294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1765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20265"/>
            <a:ext cx="10367882" cy="181158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tabLst>
                <a:tab pos="4438650" algn="l"/>
              </a:tabLst>
              <a:defRPr sz="4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7" y="2243580"/>
            <a:ext cx="10367882" cy="423641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3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59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42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75633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11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DE24CC-38D3-468F-B8C5-8DAE17866C96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9566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52CC-51F2-4CF1-8EE1-53BFCFF6D6E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424845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372F-F79C-4BC4-AAC1-389A2580196F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015476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BCCCE9-73F0-4F5D-8AB3-C9958C9A1A2A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0590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3661AA-5230-4C72-ABFD-D80B2AECCD5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8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6967" y="2243580"/>
            <a:ext cx="5075942" cy="4236419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8907" y="2243580"/>
            <a:ext cx="5075943" cy="4236419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20266"/>
            <a:ext cx="10367883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517-ED59-49B5-98D6-00DC792333C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520753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827C5D-3CC2-4406-9C45-1D7B12C7A52B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560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026A8-72BF-4058-B549-9CE61D137E6C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4833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9C40A-4D52-4754-945F-BA776A37AF97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050583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080EEC-6B93-4B35-8952-CD9792BA4AD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760755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C5D5B1-FBBD-4D45-9C76-21C1121C569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252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ABCA81-0737-42BF-8711-BEB2FC4F0D17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9019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E584D7-0FB1-4FD7-800D-61BDBA7795C2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7698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A5001-CA7B-4E8A-A054-73507C8040D8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9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CE3805-C747-4ECE-A225-911BEC43ADC5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26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197C7C8-F36B-1344-85CF-C62D74A943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756" y="763981"/>
            <a:ext cx="6613921" cy="5714070"/>
          </a:xfrm>
        </p:spPr>
        <p:txBody>
          <a:bodyPr/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6319484-4806-E74B-9F34-AE703AB47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96" y="763981"/>
            <a:ext cx="3537959" cy="12636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8043102C-90F7-414A-B943-B9B52065E5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96" y="2243582"/>
            <a:ext cx="3537958" cy="4234467"/>
          </a:xfrm>
        </p:spPr>
        <p:txBody>
          <a:bodyPr/>
          <a:lstStyle>
            <a:lvl1pPr>
              <a:buClr>
                <a:schemeClr val="accent4"/>
              </a:buClr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accent4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2EA316-6785-484D-AE24-9E3A11E28122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38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9C6CA6-5D97-4EC2-ABA4-62EBC1EDB2AE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94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571DC8-C060-44C0-882F-E395CD3C08C8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4260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794EDA-E111-4F22-867D-5A60C811E446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1420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24-3153-49DD-9876-1BD0A9CEC62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321192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7DBA-45C9-42F3-BA37-A0C8F58A964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797708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D435-16AC-4AB8-A489-E2EF8860A33B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243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E310E7-CA16-4019-847C-0117180A3BB5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6880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4FCBEC-4A93-4774-A962-C140EA124C50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2418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FD7511-8EF4-4AA2-932D-6EF3A0ABA2FD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35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koinen_turkoo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15E5C8D-88C2-A04A-B251-C2DF37D4CE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6762" y="763981"/>
            <a:ext cx="4582391" cy="5330037"/>
          </a:xfrm>
        </p:spPr>
        <p:txBody>
          <a:bodyPr>
            <a:normAutofit/>
          </a:bodyPr>
          <a:lstStyle>
            <a:lvl1pPr>
              <a:buClr>
                <a:srgbClr val="003479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003479"/>
              </a:buClr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003479"/>
              </a:buClr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003479"/>
              </a:buClr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003479"/>
              </a:buClr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8E39F090-3F72-134F-B52A-F9A780322A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847" y="763982"/>
            <a:ext cx="4574475" cy="5330036"/>
          </a:xfrm>
        </p:spPr>
        <p:txBody>
          <a:bodyPr anchor="ctr">
            <a:normAutofit/>
          </a:bodyPr>
          <a:lstStyle>
            <a:lvl1pPr marL="0" indent="0">
              <a:buClr>
                <a:schemeClr val="tx2"/>
              </a:buClr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sitaatti</a:t>
            </a:r>
            <a:r>
              <a:rPr lang="en-GB"/>
              <a:t> tai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148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ED666-82D0-4A1F-AF3C-B0DD77301E06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9115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682456-4034-4C02-AD21-DD7C6F921E77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046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4230100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720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0109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534159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17120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2678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152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8450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515600" cy="181158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812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37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2928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95744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767802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639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47388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7982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80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3171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195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89999"/>
            <a:ext cx="10299100" cy="31290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F5215-B807-644B-B087-D412D8F2A2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639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46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0542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0135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269172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469312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566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6675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6189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72579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30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turkoo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9011782" cy="31290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Väliotsikko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7D0FA-ACD8-104C-AECE-14F808D25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96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7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255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83802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887381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6051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0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305066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20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5215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86349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turkoo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361F9-FA6C-D94B-A2F4-DD2D65389077}"/>
              </a:ext>
            </a:extLst>
          </p:cNvPr>
          <p:cNvSpPr txBox="1"/>
          <p:nvPr userDrawn="1"/>
        </p:nvSpPr>
        <p:spPr>
          <a:xfrm>
            <a:off x="838800" y="3182390"/>
            <a:ext cx="81326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1500">
                <a:solidFill>
                  <a:schemeClr val="tx2"/>
                </a:solidFill>
                <a:latin typeface="+mj-lt"/>
              </a:rPr>
              <a:t>K</a:t>
            </a:r>
            <a:r>
              <a:rPr lang="en-GB" sz="11500" err="1">
                <a:solidFill>
                  <a:schemeClr val="tx2"/>
                </a:solidFill>
                <a:latin typeface="+mj-lt"/>
              </a:rPr>
              <a:t>i</a:t>
            </a:r>
            <a:r>
              <a:rPr lang="en-FI" sz="11500">
                <a:solidFill>
                  <a:schemeClr val="tx2"/>
                </a:solidFill>
                <a:latin typeface="+mj-lt"/>
              </a:rPr>
              <a:t>itos!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BB6BD6AE-39CF-F847-99CB-8B9D3143EF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5E997-6139-074B-94C7-B7EE03878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988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567984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993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35018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56773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39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1115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0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92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9686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90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47051332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6101237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68107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38576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986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9596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5669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4622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0360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42727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8172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3640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5562541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108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97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0651337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5865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2807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957730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904319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74869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75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799" y="1890000"/>
            <a:ext cx="9011781" cy="31290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993D-7C5F-A747-B5BC-1483A9F8B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963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54502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9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1661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54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86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5655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4226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372191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6898267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44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valko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9100" cy="31290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2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alaotsikko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DB39C-77B9-604F-B8C3-2E53B1BDA0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75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50160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59679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08851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8126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47618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8711066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192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7848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8498163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76276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9100" cy="31290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2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alaotsikko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607AE-33FB-7149-B877-C65FE35B9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496699"/>
            <a:ext cx="4079082" cy="16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325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9130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1871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2412372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343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4892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278288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419057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989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4875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17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7" y="2243580"/>
            <a:ext cx="10367882" cy="42364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367882" cy="1811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73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74008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63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95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9729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73523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0641508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6078252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11573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735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6968" y="2243580"/>
            <a:ext cx="5075942" cy="4236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8908" y="2243580"/>
            <a:ext cx="5075942" cy="4236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8" y="209508"/>
            <a:ext cx="10367882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02346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84429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56168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5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967" y="2243580"/>
            <a:ext cx="10367882" cy="423641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8AED832-10C3-4B4F-A544-44D7DF84D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367883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0DA75F-4D62-654D-8552-1B6A630567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756" y="763981"/>
            <a:ext cx="6613921" cy="5714070"/>
          </a:xfrm>
        </p:spPr>
        <p:txBody>
          <a:bodyPr/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D176A8E-2A6A-7C44-99CD-8385B774E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95" y="763981"/>
            <a:ext cx="3537959" cy="12636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CD9D594-7831-8941-8EBC-72926556A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94" y="2243582"/>
            <a:ext cx="3537960" cy="4234467"/>
          </a:xfrm>
        </p:spPr>
        <p:txBody>
          <a:bodyPr/>
          <a:lstStyle>
            <a:lvl1pPr>
              <a:buClr>
                <a:schemeClr val="accent6"/>
              </a:buClr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6"/>
              </a:buClr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6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6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accent6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5462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koinen_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15E5C8D-88C2-A04A-B251-C2DF37D4CE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6762" y="763980"/>
            <a:ext cx="4582391" cy="5330036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tx1"/>
              </a:buClr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tx1"/>
              </a:buClr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tx1"/>
              </a:buClr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tx1"/>
              </a:buClr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8E39F090-3F72-134F-B52A-F9A780322A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847" y="763981"/>
            <a:ext cx="4574475" cy="5330036"/>
          </a:xfrm>
        </p:spPr>
        <p:txBody>
          <a:bodyPr anchor="ctr">
            <a:normAutofit/>
          </a:bodyPr>
          <a:lstStyle>
            <a:lvl1pPr marL="0" indent="0">
              <a:buClr>
                <a:schemeClr val="tx2"/>
              </a:buClr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sitaatti</a:t>
            </a:r>
            <a:r>
              <a:rPr lang="en-GB"/>
              <a:t> tai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61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9"/>
            <a:ext cx="10515600" cy="181807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0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773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9011782" cy="31290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94F6A-2475-224A-A80E-73DA03064E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496699"/>
            <a:ext cx="4079082" cy="16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5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89D1A5-4818-E040-8063-6989ED58B2F9}"/>
              </a:ext>
            </a:extLst>
          </p:cNvPr>
          <p:cNvSpPr txBox="1"/>
          <p:nvPr userDrawn="1"/>
        </p:nvSpPr>
        <p:spPr>
          <a:xfrm>
            <a:off x="838800" y="3182390"/>
            <a:ext cx="81326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1500">
                <a:solidFill>
                  <a:schemeClr val="tx1"/>
                </a:solidFill>
                <a:latin typeface="+mj-lt"/>
              </a:rPr>
              <a:t>K</a:t>
            </a:r>
            <a:r>
              <a:rPr lang="en-GB" sz="11500" err="1">
                <a:solidFill>
                  <a:schemeClr val="tx1"/>
                </a:solidFill>
                <a:latin typeface="+mj-lt"/>
              </a:rPr>
              <a:t>i</a:t>
            </a:r>
            <a:r>
              <a:rPr lang="en-FI" sz="11500">
                <a:solidFill>
                  <a:schemeClr val="tx1"/>
                </a:solidFill>
                <a:latin typeface="+mj-lt"/>
              </a:rPr>
              <a:t>itos!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6EF214CA-F82A-524D-9B80-3510F6C06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11E88-6C18-7142-A9BA-019B6A3B2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496699"/>
            <a:ext cx="4079082" cy="16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7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61711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79818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5350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3824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5"/>
          <p:cNvSpPr>
            <a:spLocks noGrp="1"/>
          </p:cNvSpPr>
          <p:nvPr>
            <p:ph sz="quarter" idx="11" hasCustomPrompt="1"/>
          </p:nvPr>
        </p:nvSpPr>
        <p:spPr>
          <a:xfrm>
            <a:off x="5728907" y="2243581"/>
            <a:ext cx="5075943" cy="423641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 hasCustomPrompt="1"/>
          </p:nvPr>
        </p:nvSpPr>
        <p:spPr>
          <a:xfrm>
            <a:off x="436967" y="2243581"/>
            <a:ext cx="5075942" cy="423641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367883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 descr="Suomi.fi tunnus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78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59420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30563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 descr="Suomi.fi tunnus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2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00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B9A2A-D259-4631-BF84-CB5CB226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12CD26-6912-471C-8A61-81FFF2A15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E8F71F-7232-42D5-93A2-1D6695318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5E7781-ED81-4226-936D-7E9A5B3F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E5A-D936-482A-83EC-BC3FF972315C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654EEA-08CE-4EED-BCE1-A7A1553D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C4E70ED-9B27-414D-A60E-F5BBAC95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15A7-B213-4458-96F7-60E0800EBC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419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799" y="1890000"/>
            <a:ext cx="9011781" cy="31290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993D-7C5F-A747-B5BC-1483A9F8B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valko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89999"/>
            <a:ext cx="10299100" cy="31290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3479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alaotsikko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CFE69-99E9-4D48-95F6-A0D760B3D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22363"/>
            <a:ext cx="4242758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1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89999"/>
            <a:ext cx="10299100" cy="31290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F5215-B807-644B-B087-D412D8F2A2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5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967" y="2243580"/>
            <a:ext cx="10367882" cy="423641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8AED832-10C3-4B4F-A544-44D7DF84D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367883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15E5C8D-88C2-A04A-B251-C2DF37D4CE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758" y="763982"/>
            <a:ext cx="6613920" cy="5716018"/>
          </a:xfrm>
        </p:spPr>
        <p:txBody>
          <a:bodyPr/>
          <a:lstStyle>
            <a:lvl1pPr>
              <a:buClr>
                <a:schemeClr val="tx2"/>
              </a:buCl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tx2"/>
              </a:buClr>
              <a:defRPr sz="2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tx2"/>
              </a:buClr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tx2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tx2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E612BA4-92D6-744F-87F7-1EFC15D4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97" y="763981"/>
            <a:ext cx="3537959" cy="12636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1F484B9-DB60-8C4F-9557-88767C86AB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96" y="2243583"/>
            <a:ext cx="3537959" cy="4236414"/>
          </a:xfrm>
        </p:spPr>
        <p:txBody>
          <a:bodyPr/>
          <a:lstStyle>
            <a:lvl1pPr>
              <a:buClr>
                <a:schemeClr val="tx2"/>
              </a:buClr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tx2"/>
              </a:buClr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tx2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tx2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tx2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80484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5"/>
          <p:cNvSpPr>
            <a:spLocks noGrp="1"/>
          </p:cNvSpPr>
          <p:nvPr>
            <p:ph sz="quarter" idx="11" hasCustomPrompt="1"/>
          </p:nvPr>
        </p:nvSpPr>
        <p:spPr>
          <a:xfrm>
            <a:off x="5728907" y="2243581"/>
            <a:ext cx="5075943" cy="423641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 hasCustomPrompt="1"/>
          </p:nvPr>
        </p:nvSpPr>
        <p:spPr>
          <a:xfrm>
            <a:off x="436967" y="2243581"/>
            <a:ext cx="5075942" cy="423641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367883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376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15E5C8D-88C2-A04A-B251-C2DF37D4CE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758" y="763982"/>
            <a:ext cx="6613920" cy="5716018"/>
          </a:xfrm>
        </p:spPr>
        <p:txBody>
          <a:bodyPr/>
          <a:lstStyle>
            <a:lvl1pPr>
              <a:buClr>
                <a:schemeClr val="tx2"/>
              </a:buCl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tx2"/>
              </a:buClr>
              <a:defRPr sz="2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tx2"/>
              </a:buClr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tx2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tx2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E612BA4-92D6-744F-87F7-1EFC15D4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97" y="763981"/>
            <a:ext cx="3537959" cy="12636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1F484B9-DB60-8C4F-9557-88767C86AB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96" y="2243583"/>
            <a:ext cx="3537959" cy="4236414"/>
          </a:xfrm>
        </p:spPr>
        <p:txBody>
          <a:bodyPr/>
          <a:lstStyle>
            <a:lvl1pPr>
              <a:buClr>
                <a:schemeClr val="tx2"/>
              </a:buClr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tx2"/>
              </a:buClr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tx2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tx2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tx2"/>
              </a:buClr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78317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koinen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15E5C8D-88C2-A04A-B251-C2DF37D4CE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6762" y="763981"/>
            <a:ext cx="4582391" cy="533003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bg1"/>
              </a:buClr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bg1"/>
              </a:buCl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bg1"/>
              </a:buCl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8E39F090-3F72-134F-B52A-F9A780322A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847" y="763981"/>
            <a:ext cx="4574475" cy="5330037"/>
          </a:xfrm>
        </p:spPr>
        <p:txBody>
          <a:bodyPr anchor="ctr">
            <a:normAutofit/>
          </a:bodyPr>
          <a:lstStyle>
            <a:lvl1pPr marL="0" indent="0">
              <a:buClr>
                <a:schemeClr val="tx2"/>
              </a:buClr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sitaatti</a:t>
            </a:r>
            <a:r>
              <a:rPr lang="en-GB"/>
              <a:t> tai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29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515600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290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10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799" y="1890000"/>
            <a:ext cx="9011781" cy="31290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993D-7C5F-A747-B5BC-1483A9F8B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5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D34A44-1BB4-564D-8AE0-B698E175E7AE}"/>
              </a:ext>
            </a:extLst>
          </p:cNvPr>
          <p:cNvSpPr txBox="1"/>
          <p:nvPr userDrawn="1"/>
        </p:nvSpPr>
        <p:spPr>
          <a:xfrm>
            <a:off x="838800" y="3156990"/>
            <a:ext cx="8132618" cy="18620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FI" sz="11500">
                <a:solidFill>
                  <a:schemeClr val="bg1"/>
                </a:solidFill>
                <a:latin typeface="+mj-lt"/>
              </a:rPr>
              <a:t>K</a:t>
            </a:r>
            <a:r>
              <a:rPr lang="en-GB" sz="11500" err="1">
                <a:solidFill>
                  <a:schemeClr val="bg1"/>
                </a:solidFill>
                <a:latin typeface="+mj-lt"/>
              </a:rPr>
              <a:t>i</a:t>
            </a:r>
            <a:r>
              <a:rPr lang="en-FI" sz="11500">
                <a:solidFill>
                  <a:schemeClr val="bg1"/>
                </a:solidFill>
                <a:latin typeface="+mj-lt"/>
              </a:rPr>
              <a:t>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09455BA-7CB5-D14B-B06B-E770C4BE1F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8F4DD-0220-5244-ABDA-568EA3B47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4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223351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48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82934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koinen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15E5C8D-88C2-A04A-B251-C2DF37D4CE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6762" y="763981"/>
            <a:ext cx="4582391" cy="533003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bg1"/>
              </a:buClr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bg1"/>
              </a:buCl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bg1"/>
              </a:buCl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8E39F090-3F72-134F-B52A-F9A780322A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847" y="763981"/>
            <a:ext cx="4574475" cy="5330037"/>
          </a:xfrm>
        </p:spPr>
        <p:txBody>
          <a:bodyPr anchor="ctr">
            <a:normAutofit/>
          </a:bodyPr>
          <a:lstStyle>
            <a:lvl1pPr marL="0" indent="0">
              <a:buClr>
                <a:schemeClr val="tx2"/>
              </a:buClr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sitaatti</a:t>
            </a:r>
            <a:r>
              <a:rPr lang="en-GB"/>
              <a:t> tai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59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4222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7207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65439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51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52861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03336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2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208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0" name="Rectangle 4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5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67" y="209508"/>
            <a:ext cx="10515600" cy="181158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DE24CC-38D3-468F-B8C5-8DAE17866C96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 descr="Digi- ja väestötietoviraston tunnus&#10;">
            <a:extLst>
              <a:ext uri="{FF2B5EF4-FFF2-40B4-BE49-F238E27FC236}">
                <a16:creationId xmlns:a16="http://schemas.microsoft.com/office/drawing/2014/main" id="{4ED68F95-039D-44B2-8BBD-C9F21555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7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52CC-51F2-4CF1-8EE1-53BFCFF6D6E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78369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372F-F79C-4BC4-AAC1-389A2580196F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37041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BCCCE9-73F0-4F5D-8AB3-C9958C9A1A2A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 descr="Digi- ja väestötietoviraston tunnus&#10;">
            <a:extLst>
              <a:ext uri="{FF2B5EF4-FFF2-40B4-BE49-F238E27FC236}">
                <a16:creationId xmlns:a16="http://schemas.microsoft.com/office/drawing/2014/main" id="{97D2A166-51E7-4CEE-A90D-9C6E37785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44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3661AA-5230-4C72-ABFD-D80B2AECCD5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A602844F-6AEE-4E18-9386-C8F71525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517-ED59-49B5-98D6-00DC792333C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7174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827C5D-3CC2-4406-9C45-1D7B12C7A52B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3176890F-84AE-4AC6-BCF1-6294214B0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35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026A8-72BF-4058-B549-9CE61D137E6C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740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9C40A-4D52-4754-945F-BA776A37AF97}" type="datetime1">
              <a:rPr lang="fi-FI" smtClean="0"/>
              <a:t>10.10.2023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941261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080EEC-6B93-4B35-8952-CD9792BA4AD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1099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C5D5B1-FBBD-4D45-9C76-21C1121C569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639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ABCA81-0737-42BF-8711-BEB2FC4F0D17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643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E584D7-0FB1-4FD7-800D-61BDBA7795C2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89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A5001-CA7B-4E8A-A054-73507C8040D8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50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CE3805-C747-4ECE-A225-911BEC43ADC5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782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2EA316-6785-484D-AE24-9E3A11E28122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34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9C6CA6-5D97-4EC2-ABA4-62EBC1EDB2AE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4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571DC8-C060-44C0-882F-E395CD3C08C8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7841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794EDA-E111-4F22-867D-5A60C811E446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380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24-3153-49DD-9876-1BD0A9CEC62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697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799" y="1890000"/>
            <a:ext cx="9011781" cy="31290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993D-7C5F-A747-B5BC-1483A9F8B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492107"/>
            <a:ext cx="4086766" cy="17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5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7DBA-45C9-42F3-BA37-A0C8F58A964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985070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D435-16AC-4AB8-A489-E2EF8860A33B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337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E310E7-CA16-4019-847C-0117180A3BB5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780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4FCBEC-4A93-4774-A962-C140EA124C50}" type="datetime1">
              <a:rPr lang="fi-FI" smtClean="0"/>
              <a:t>10.10.2023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5404B56B-D26F-4D81-B4D1-1FC09ECC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3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FD7511-8EF4-4AA2-932D-6EF3A0ABA2FD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F7BEA34-66BD-4356-946A-9E35E35D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9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ED666-82D0-4A1F-AF3C-B0DD77301E06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5CF9D157-6DCA-4FEE-82DA-B99C40896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138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682456-4034-4C02-AD21-DD7C6F921E77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5F98AD50-3F05-47B1-89C4-B801CA181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242128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66752" y="1634068"/>
            <a:ext cx="10915649" cy="404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70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B67C9E-8772-45B1-A4AE-E8B8ACD1B03B}" type="datetime1">
              <a:rPr lang="fi-FI" smtClean="0"/>
              <a:t>10.10.2023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C053A765-800B-45B2-9EE4-AC5D3A184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4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image" Target="../media/image17.svg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theme" Target="../theme/theme11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image" Target="../media/image17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26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33.xml"/><Relationship Id="rId28" Type="http://schemas.openxmlformats.org/officeDocument/2006/relationships/theme" Target="../theme/theme12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37.xml"/><Relationship Id="rId30" Type="http://schemas.openxmlformats.org/officeDocument/2006/relationships/image" Target="../media/image17.sv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0" Type="http://schemas.openxmlformats.org/officeDocument/2006/relationships/slideLayout" Target="../slideLayouts/slideLayout257.xml"/><Relationship Id="rId29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32" Type="http://schemas.openxmlformats.org/officeDocument/2006/relationships/image" Target="../media/image17.svg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slideLayout" Target="../slideLayouts/slideLayout264.xml"/><Relationship Id="rId3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26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5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2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slideLayout" Target="../slideLayouts/slideLayout289.xml"/><Relationship Id="rId28" Type="http://schemas.openxmlformats.org/officeDocument/2006/relationships/theme" Target="../theme/theme14.xml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Relationship Id="rId27" Type="http://schemas.openxmlformats.org/officeDocument/2006/relationships/slideLayout" Target="../slideLayouts/slideLayout293.xml"/><Relationship Id="rId30" Type="http://schemas.openxmlformats.org/officeDocument/2006/relationships/image" Target="../media/image17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image" Target="../media/image17.sv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17.sv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image" Target="../media/image17.svg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806" r:id="rId2"/>
    <p:sldLayoutId id="2147483726" r:id="rId3"/>
    <p:sldLayoutId id="2147483727" r:id="rId4"/>
    <p:sldLayoutId id="2147483801" r:id="rId5"/>
    <p:sldLayoutId id="2147483802" r:id="rId6"/>
    <p:sldLayoutId id="2147483732" r:id="rId7"/>
    <p:sldLayoutId id="2147483733" r:id="rId8"/>
    <p:sldLayoutId id="2147483807" r:id="rId9"/>
    <p:sldLayoutId id="2147483808" r:id="rId10"/>
    <p:sldLayoutId id="2147484212" r:id="rId11"/>
    <p:sldLayoutId id="2147484213" r:id="rId1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  <p:sldLayoutId id="2147484084" r:id="rId20"/>
    <p:sldLayoutId id="2147484085" r:id="rId21"/>
    <p:sldLayoutId id="2147484086" r:id="rId22"/>
    <p:sldLayoutId id="2147484087" r:id="rId23"/>
    <p:sldLayoutId id="2147484088" r:id="rId24"/>
    <p:sldLayoutId id="2147484089" r:id="rId25"/>
    <p:sldLayoutId id="2147484090" r:id="rId26"/>
    <p:sldLayoutId id="2147484091" r:id="rId27"/>
    <p:sldLayoutId id="2147484092" r:id="rId28"/>
    <p:sldLayoutId id="2147484093" r:id="rId29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  <p:sldLayoutId id="2147484115" r:id="rId21"/>
    <p:sldLayoutId id="2147484116" r:id="rId22"/>
    <p:sldLayoutId id="2147484117" r:id="rId23"/>
    <p:sldLayoutId id="2147484118" r:id="rId24"/>
    <p:sldLayoutId id="2147484119" r:id="rId25"/>
    <p:sldLayoutId id="2147484120" r:id="rId26"/>
    <p:sldLayoutId id="214748412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  <p:sldLayoutId id="2147484142" r:id="rId20"/>
    <p:sldLayoutId id="2147484143" r:id="rId21"/>
    <p:sldLayoutId id="2147484144" r:id="rId22"/>
    <p:sldLayoutId id="2147484145" r:id="rId23"/>
    <p:sldLayoutId id="2147484146" r:id="rId24"/>
    <p:sldLayoutId id="2147484147" r:id="rId25"/>
    <p:sldLayoutId id="2147484148" r:id="rId26"/>
    <p:sldLayoutId id="214748414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  <p:sldLayoutId id="2147484177" r:id="rId27"/>
    <p:sldLayoutId id="2147484206" r:id="rId28"/>
    <p:sldLayoutId id="2147484207" r:id="rId29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  <p:sldLayoutId id="2147484231" r:id="rId17"/>
    <p:sldLayoutId id="2147484232" r:id="rId18"/>
    <p:sldLayoutId id="2147484233" r:id="rId19"/>
    <p:sldLayoutId id="2147484234" r:id="rId20"/>
    <p:sldLayoutId id="2147484235" r:id="rId21"/>
    <p:sldLayoutId id="2147484236" r:id="rId22"/>
    <p:sldLayoutId id="2147484237" r:id="rId23"/>
    <p:sldLayoutId id="2147484238" r:id="rId24"/>
    <p:sldLayoutId id="2147484239" r:id="rId25"/>
    <p:sldLayoutId id="2147484240" r:id="rId26"/>
    <p:sldLayoutId id="214748424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43" r:id="rId3"/>
    <p:sldLayoutId id="2147483744" r:id="rId4"/>
    <p:sldLayoutId id="2147483745" r:id="rId5"/>
    <p:sldLayoutId id="2147483803" r:id="rId6"/>
    <p:sldLayoutId id="2147483767" r:id="rId7"/>
    <p:sldLayoutId id="2147483768" r:id="rId8"/>
    <p:sldLayoutId id="2147483774" r:id="rId9"/>
    <p:sldLayoutId id="2147483779" r:id="rId10"/>
    <p:sldLayoutId id="2147484209" r:id="rId11"/>
    <p:sldLayoutId id="2147484210" r:id="rId12"/>
    <p:sldLayoutId id="2147484211" r:id="rId13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4"/>
        </a:buClr>
        <a:buSzPct val="85000"/>
        <a:buFont typeface="Wingdings" panose="05000000000000000000" pitchFamily="2" charset="2"/>
        <a:buChar char="§"/>
        <a:tabLst/>
        <a:defRPr sz="2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0000"/>
        <a:buFont typeface="Courier New" panose="02070309020205020404" pitchFamily="49" charset="0"/>
        <a:buChar char="o"/>
        <a:tabLst/>
        <a:defRPr sz="20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accent4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57" r:id="rId3"/>
    <p:sldLayoutId id="2147483758" r:id="rId4"/>
    <p:sldLayoutId id="2147483804" r:id="rId5"/>
    <p:sldLayoutId id="2147483805" r:id="rId6"/>
    <p:sldLayoutId id="2147483769" r:id="rId7"/>
    <p:sldLayoutId id="2147483770" r:id="rId8"/>
    <p:sldLayoutId id="2147483776" r:id="rId9"/>
    <p:sldLayoutId id="2147483786" r:id="rId10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pic>
        <p:nvPicPr>
          <p:cNvPr id="9" name="Kuva 8" descr="Suomi.fi tunnus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88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1" r:id="rId10"/>
    <p:sldLayoutId id="2147484208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91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62" r:id="rId11"/>
    <p:sldLayoutId id="2147483863" r:id="rId1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1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9FEC-DEB1-4373-B7FB-91E02C66038F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7346-73E3-43E2-8291-923FE98D77B4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4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4006" r:id="rId28"/>
    <p:sldLayoutId id="2147484007" r:id="rId29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unnistus-kayttoonotot@dvv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unnistus-kayttoonotot@dvv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palveluhallinta.suomi.fi/fi/tilastot/raportit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vv.fi/display/VPL/Valtuudet-palvelun+laajentaminen+edunvalvonnan+asiakkaille%2C+edunvalvontavaltuutetuille+ja+edunvalvojille+-+Etusiv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palveluhallinta.suomi.fi/fi/sivut/valtuudet/kayttoonotto/vaihee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tapahtumat" TargetMode="External"/><Relationship Id="rId2" Type="http://schemas.openxmlformats.org/officeDocument/2006/relationships/hyperlink" Target="https://dvv.fi/suomi.fi-infot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lyyti.in/suomifi-info-05-24" TargetMode="External"/><Relationship Id="rId5" Type="http://schemas.openxmlformats.org/officeDocument/2006/relationships/hyperlink" Target="https://www.lyyti.in/suomifi-info-04-24" TargetMode="External"/><Relationship Id="rId4" Type="http://schemas.openxmlformats.org/officeDocument/2006/relationships/hyperlink" Target="https://dvv.fi/uutiskirj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lveluhallinta.suomi.fi/fi/ajankohtaista/uutiset/64f5724f2bab2e12bcce6f37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rganisaatiopalvelut@dvv.fi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71D63A-FED9-4847-965D-23E5D699DF35}"/>
              </a:ext>
            </a:extLst>
          </p:cNvPr>
          <p:cNvSpPr txBox="1">
            <a:spLocks/>
          </p:cNvSpPr>
          <p:nvPr/>
        </p:nvSpPr>
        <p:spPr>
          <a:xfrm>
            <a:off x="838800" y="1889999"/>
            <a:ext cx="10299100" cy="3129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80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200"/>
              <a:t>Suomi.fi-info </a:t>
            </a:r>
            <a:r>
              <a:rPr lang="fi-FI" sz="6200" u="none" strike="noStrike">
                <a:effectLst/>
              </a:rPr>
              <a:t>keskiviikko </a:t>
            </a:r>
            <a:r>
              <a:rPr lang="fi-FI" sz="6200"/>
              <a:t>11.10.</a:t>
            </a:r>
            <a:br>
              <a:rPr lang="fi-FI" sz="6200"/>
            </a:br>
            <a:r>
              <a:rPr lang="fi-FI" sz="6200"/>
              <a:t>Info alkaa klo 9.00​</a:t>
            </a:r>
            <a:br>
              <a:rPr lang="fi-FI" sz="6200"/>
            </a:br>
            <a:endParaRPr lang="en-FI" sz="620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85969E-B26F-4109-BDF9-D94DE7E678DE}"/>
              </a:ext>
            </a:extLst>
          </p:cNvPr>
          <p:cNvSpPr txBox="1">
            <a:spLocks/>
          </p:cNvSpPr>
          <p:nvPr/>
        </p:nvSpPr>
        <p:spPr>
          <a:xfrm>
            <a:off x="838800" y="5141198"/>
            <a:ext cx="10299100" cy="88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609585" marR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219170" marR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None/>
              <a:tabLst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828754" marR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438339" marR="0" indent="0" algn="ctr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3047924" indent="0" algn="ctr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6pPr>
            <a:lvl7pPr marL="3657509" indent="0" algn="ctr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7pPr>
            <a:lvl8pPr marL="4267093" indent="0" algn="ctr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8pPr>
            <a:lvl9pPr marL="4876678" indent="0" algn="ctr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b="0" i="0" kern="1200" dirty="0">
                <a:latin typeface="+mj-lt"/>
                <a:ea typeface="+mn-ea"/>
                <a:cs typeface="Calibri Light" panose="020F0302020204030204" pitchFamily="34" charset="0"/>
              </a:rPr>
              <a:t>Suomi.fi-infojen aineistot löydät osoitteesta </a:t>
            </a:r>
            <a:r>
              <a:rPr lang="fi-FI" sz="1600" b="0" i="0" u="sng" kern="1200" dirty="0">
                <a:latin typeface="+mj-lt"/>
                <a:ea typeface="+mn-ea"/>
                <a:cs typeface="Calibri Light" panose="020F0302020204030204" pitchFamily="34" charset="0"/>
              </a:rPr>
              <a:t>dvv.fi/suomi.fi-infot</a:t>
            </a:r>
            <a:r>
              <a:rPr lang="fi-FI" sz="1600" b="0" i="0" kern="1200" dirty="0">
                <a:latin typeface="+mj-lt"/>
                <a:ea typeface="+mn-ea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b="0" i="0" kern="1200" dirty="0">
                <a:latin typeface="+mj-lt"/>
                <a:ea typeface="+mn-ea"/>
                <a:cs typeface="Calibri Light" panose="020F0302020204030204" pitchFamily="34" charset="0"/>
              </a:rPr>
              <a:t>Tilaisuus tallennetaan.  ​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b="0" i="0" kern="1200" dirty="0">
                <a:latin typeface="+mj-lt"/>
                <a:ea typeface="+mn-ea"/>
                <a:cs typeface="Calibri Light" panose="020F0302020204030204" pitchFamily="34" charset="0"/>
              </a:rPr>
              <a:t>Varmistathan, että mikrofonisi on kiinni.​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b="0" i="0" kern="1200" dirty="0">
                <a:latin typeface="+mj-lt"/>
                <a:ea typeface="+mn-ea"/>
                <a:cs typeface="Calibri Light" panose="020F0302020204030204" pitchFamily="34" charset="0"/>
              </a:rPr>
              <a:t>Jätä kysymyksesi kommenttikenttään tai pyydä puheenvuoroa kämmenikonilla. Vastaamme kysymyksiin kunkin esityksen lopussa.​ </a:t>
            </a:r>
          </a:p>
        </p:txBody>
      </p:sp>
    </p:spTree>
    <p:extLst>
      <p:ext uri="{BB962C8B-B14F-4D97-AF65-F5344CB8AC3E}">
        <p14:creationId xmlns:p14="http://schemas.microsoft.com/office/powerpoint/2010/main" val="40234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15AB573-7E3B-4F9F-B75C-5F551B07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98" y="2949184"/>
            <a:ext cx="11575714" cy="512531"/>
          </a:xfrm>
          <a:ln w="12700">
            <a:noFill/>
          </a:ln>
        </p:spPr>
        <p:txBody>
          <a:bodyPr vert="horz" lIns="96000" tIns="144000" rIns="96000" bIns="0" rtlCol="0">
            <a:noAutofit/>
          </a:bodyPr>
          <a:lstStyle/>
          <a:p>
            <a:pPr>
              <a:lnSpc>
                <a:spcPct val="100000"/>
              </a:lnSpc>
              <a:buSzPct val="60000"/>
              <a:buFont typeface="Wingdings" panose="05000000000000000000" pitchFamily="2" charset="2"/>
              <a:buChar char="q"/>
            </a:pPr>
            <a:r>
              <a:rPr lang="fi-FI" sz="2000"/>
              <a:t>Vuoden 2023 kehityslistalla mm.:</a:t>
            </a:r>
          </a:p>
          <a:p>
            <a:pPr lvl="1">
              <a:lnSpc>
                <a:spcPct val="100000"/>
              </a:lnSpc>
              <a:buSzPct val="60000"/>
              <a:buFont typeface="Wingdings" panose="05000000000000000000" pitchFamily="2" charset="2"/>
              <a:buChar char="q"/>
            </a:pPr>
            <a:r>
              <a:rPr lang="fi-FI" sz="1600">
                <a:solidFill>
                  <a:schemeClr val="tx2"/>
                </a:solidFill>
              </a:rPr>
              <a:t>Asiakkaiden VEMA22-projektin aikana esittämiä pienkehitystoiveita</a:t>
            </a:r>
          </a:p>
          <a:p>
            <a:pPr lvl="1">
              <a:lnSpc>
                <a:spcPct val="100000"/>
              </a:lnSpc>
              <a:buSzPct val="60000"/>
              <a:buFont typeface="Wingdings" panose="05000000000000000000" pitchFamily="2" charset="2"/>
              <a:buChar char="q"/>
            </a:pPr>
            <a:r>
              <a:rPr lang="fi-FI" sz="1600">
                <a:solidFill>
                  <a:schemeClr val="tx2"/>
                </a:solidFill>
              </a:rPr>
              <a:t>RF-viite – pankkikohtaiset variaatiot ominaisuuden käytettävyydessä käytännössä estivät käyttöönoton toistaiseksi</a:t>
            </a:r>
          </a:p>
          <a:p>
            <a:pPr lvl="1">
              <a:lnSpc>
                <a:spcPct val="100000"/>
              </a:lnSpc>
              <a:buSzPct val="60000"/>
              <a:buFont typeface="Wingdings" panose="05000000000000000000" pitchFamily="2" charset="2"/>
              <a:buChar char="q"/>
            </a:pPr>
            <a:r>
              <a:rPr lang="fi-FI" sz="1600">
                <a:solidFill>
                  <a:schemeClr val="tx2"/>
                </a:solidFill>
              </a:rPr>
              <a:t>PayPal – tavoitteena 12/2023 (haasteellinen aikataulu)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8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23983DE-86A9-4FEF-A067-C5239DE0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998"/>
            <a:ext cx="10515600" cy="692988"/>
          </a:xfrm>
        </p:spPr>
        <p:txBody>
          <a:bodyPr/>
          <a:lstStyle/>
          <a:p>
            <a:r>
              <a:rPr lang="fi-FI"/>
              <a:t>Suomi.fi-maksut palvelu</a:t>
            </a:r>
            <a:endParaRPr lang="fi-FI">
              <a:highlight>
                <a:srgbClr val="FFFF00"/>
              </a:highlight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FDCED79-B26B-49E2-8162-FBD2832B4EA8}"/>
              </a:ext>
            </a:extLst>
          </p:cNvPr>
          <p:cNvSpPr/>
          <p:nvPr/>
        </p:nvSpPr>
        <p:spPr>
          <a:xfrm>
            <a:off x="220398" y="2630649"/>
            <a:ext cx="166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KEHITTÄMINEN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3962354-0180-430E-B013-D5425202FFB7}"/>
              </a:ext>
            </a:extLst>
          </p:cNvPr>
          <p:cNvSpPr/>
          <p:nvPr/>
        </p:nvSpPr>
        <p:spPr>
          <a:xfrm>
            <a:off x="32250" y="4590488"/>
            <a:ext cx="313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PALVELUN KÄYTTÖÖNOTOT </a:t>
            </a: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0410C092-154B-455D-83A5-31763DD6114A}"/>
              </a:ext>
            </a:extLst>
          </p:cNvPr>
          <p:cNvSpPr txBox="1">
            <a:spLocks/>
          </p:cNvSpPr>
          <p:nvPr/>
        </p:nvSpPr>
        <p:spPr>
          <a:xfrm>
            <a:off x="153102" y="4903486"/>
            <a:ext cx="11969244" cy="404863"/>
          </a:xfrm>
          <a:prstGeom prst="rect">
            <a:avLst/>
          </a:prstGeom>
          <a:ln w="12700">
            <a:noFill/>
          </a:ln>
        </p:spPr>
        <p:txBody>
          <a:bodyPr vert="horz" lIns="96000" tIns="144000" rIns="96000" bIns="0" rtlCol="0">
            <a:noAutofit/>
          </a:bodyPr>
          <a:lstStyle>
            <a:lvl1pPr marL="228600" marR="0" indent="-2286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Wingdings" charset="2"/>
              <a:buChar char="§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5ACB0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 on tarkoitettu ja toimii myös hyvinvointialueiden verkkomaksamisen tarpeissa -&gt; haasteena muu toteutus</a:t>
            </a:r>
          </a:p>
          <a:p>
            <a:pPr marL="228600" marR="0" lvl="0" indent="-2286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5ACB0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Kunnat toivovat kokonaisvaltaisempaa ratkaisua sisältäen myös sähköisen asioinnin</a:t>
            </a:r>
          </a:p>
          <a:p>
            <a:pPr marL="228600" marR="0" lvl="0" indent="-2286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5ACB0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Uusia kauppiastunnuksia avattu tänä vuonna huomattava määrä</a:t>
            </a:r>
          </a:p>
          <a:p>
            <a:pPr marL="239167" marR="0" lvl="0" indent="-239167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ACB0"/>
              </a:buClr>
              <a:buSzPct val="85000"/>
              <a:buFont typeface="Wingdings" charset="2"/>
              <a:buChar char="§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542244F-FF9F-4828-98B4-619CBDAB499F}"/>
              </a:ext>
            </a:extLst>
          </p:cNvPr>
          <p:cNvSpPr/>
          <p:nvPr/>
        </p:nvSpPr>
        <p:spPr>
          <a:xfrm>
            <a:off x="220398" y="1173384"/>
            <a:ext cx="91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YLEISTÄ</a:t>
            </a:r>
          </a:p>
        </p:txBody>
      </p:sp>
      <p:sp>
        <p:nvSpPr>
          <p:cNvPr id="14" name="Sisällön paikkamerkki 1">
            <a:extLst>
              <a:ext uri="{FF2B5EF4-FFF2-40B4-BE49-F238E27FC236}">
                <a16:creationId xmlns:a16="http://schemas.microsoft.com/office/drawing/2014/main" id="{6D9968A5-FBAD-4760-A4C4-74058025709D}"/>
              </a:ext>
            </a:extLst>
          </p:cNvPr>
          <p:cNvSpPr txBox="1">
            <a:spLocks/>
          </p:cNvSpPr>
          <p:nvPr/>
        </p:nvSpPr>
        <p:spPr>
          <a:xfrm>
            <a:off x="153102" y="1563722"/>
            <a:ext cx="11575714" cy="1388433"/>
          </a:xfrm>
          <a:prstGeom prst="rect">
            <a:avLst/>
          </a:prstGeom>
          <a:ln w="12700">
            <a:noFill/>
          </a:ln>
        </p:spPr>
        <p:txBody>
          <a:bodyPr vert="horz" lIns="96000" tIns="144000" rIns="96000" bIns="0" rtlCol="0">
            <a:noAutofit/>
          </a:bodyPr>
          <a:lstStyle>
            <a:lvl1pPr marL="228600" marR="0" indent="-2286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Wingdings" charset="2"/>
              <a:buChar char="§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A5ACB0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Palvelussa siirrytty hyödyntämään verkkopankkimaksamisessa pankkien avoimia rajapintoja, eli ns. PSD2-maksuja – kustannussäästöt merkittäviä</a:t>
            </a:r>
          </a:p>
          <a:p>
            <a:pPr marL="457200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ACB0"/>
              </a:buClr>
              <a:buSzPct val="100000"/>
              <a:buFont typeface="Arial" charset="0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4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DB6FDD4-0676-489D-AED9-41787299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Suomi.fi-maksut käyttöönotot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2A9FBF3-C98F-FDA4-25D6-4698F873FA41}"/>
              </a:ext>
            </a:extLst>
          </p:cNvPr>
          <p:cNvSpPr/>
          <p:nvPr/>
        </p:nvSpPr>
        <p:spPr>
          <a:xfrm>
            <a:off x="8250621" y="157653"/>
            <a:ext cx="3794234" cy="1313064"/>
          </a:xfrm>
          <a:prstGeom prst="roundRect">
            <a:avLst/>
          </a:prstGeom>
          <a:solidFill>
            <a:srgbClr val="34B6E4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Vuoden alusta palvelu on kasvanut 35 uudella kauppiastunnuksella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 on tarkoitettu myös hyvinvointialueiden verkkomaksamisen tarpeisiin – ensimmäinen hyvinvointialue on jo asiakkaana</a:t>
            </a:r>
          </a:p>
        </p:txBody>
      </p:sp>
      <p:sp>
        <p:nvSpPr>
          <p:cNvPr id="15" name="Tekstiruutu 14" descr="Asiakkaiden ja kauppiastunnusten lukumäärä on otsikko alla olevalle taulukolle">
            <a:extLst>
              <a:ext uri="{FF2B5EF4-FFF2-40B4-BE49-F238E27FC236}">
                <a16:creationId xmlns:a16="http://schemas.microsoft.com/office/drawing/2014/main" id="{CB9CB92A-B75C-3701-8153-B39899C83F4B}"/>
              </a:ext>
            </a:extLst>
          </p:cNvPr>
          <p:cNvSpPr txBox="1"/>
          <p:nvPr/>
        </p:nvSpPr>
        <p:spPr>
          <a:xfrm>
            <a:off x="557930" y="4492101"/>
            <a:ext cx="546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err="1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Asiakkaiden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</a:t>
            </a:r>
            <a:r>
              <a:rPr kumimoji="0" lang="sv-SE" sz="1400" b="1" i="0" u="none" strike="noStrike" kern="1200" cap="none" spc="0" normalizeH="0" baseline="0" noProof="0" err="1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kauppiastunnusten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400" b="1" i="0" u="none" strike="noStrike" kern="1200" cap="none" spc="0" normalizeH="0" baseline="0" noProof="0" err="1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lukumäärä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1DA7F4CC-7249-4840-AA0F-0BF49784348D}"/>
              </a:ext>
            </a:extLst>
          </p:cNvPr>
          <p:cNvGraphicFramePr>
            <a:graphicFrameLocks/>
          </p:cNvGraphicFramePr>
          <p:nvPr/>
        </p:nvGraphicFramePr>
        <p:xfrm>
          <a:off x="557930" y="1301957"/>
          <a:ext cx="11352322" cy="324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5D517339-CC47-6189-4F8B-11C0FE9E8D6D}"/>
              </a:ext>
            </a:extLst>
          </p:cNvPr>
          <p:cNvGraphicFramePr>
            <a:graphicFrameLocks noGrp="1"/>
          </p:cNvGraphicFramePr>
          <p:nvPr/>
        </p:nvGraphicFramePr>
        <p:xfrm>
          <a:off x="628952" y="4744470"/>
          <a:ext cx="11281297" cy="1955877"/>
        </p:xfrm>
        <a:graphic>
          <a:graphicData uri="http://schemas.openxmlformats.org/drawingml/2006/table">
            <a:tbl>
              <a:tblPr/>
              <a:tblGrid>
                <a:gridCol w="1462282">
                  <a:extLst>
                    <a:ext uri="{9D8B030D-6E8A-4147-A177-3AD203B41FA5}">
                      <a16:colId xmlns:a16="http://schemas.microsoft.com/office/drawing/2014/main" val="1147352209"/>
                    </a:ext>
                  </a:extLst>
                </a:gridCol>
                <a:gridCol w="804549">
                  <a:extLst>
                    <a:ext uri="{9D8B030D-6E8A-4147-A177-3AD203B41FA5}">
                      <a16:colId xmlns:a16="http://schemas.microsoft.com/office/drawing/2014/main" val="3608301628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159095263"/>
                    </a:ext>
                  </a:extLst>
                </a:gridCol>
                <a:gridCol w="910256">
                  <a:extLst>
                    <a:ext uri="{9D8B030D-6E8A-4147-A177-3AD203B41FA5}">
                      <a16:colId xmlns:a16="http://schemas.microsoft.com/office/drawing/2014/main" val="801082938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976741297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917476193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823324045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1565365092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3813705761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3362530070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572479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2785117113"/>
                    </a:ext>
                  </a:extLst>
                </a:gridCol>
                <a:gridCol w="810421">
                  <a:extLst>
                    <a:ext uri="{9D8B030D-6E8A-4147-A177-3AD203B41FA5}">
                      <a16:colId xmlns:a16="http://schemas.microsoft.com/office/drawing/2014/main" val="291597222"/>
                    </a:ext>
                  </a:extLst>
                </a:gridCol>
              </a:tblGrid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Suomi.fi -maksut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674485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Asiakasorganisaatiot yht.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0931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Uusia tuotantoon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635759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Irtisanotuneet</a:t>
                      </a: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asiakkaat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0761"/>
                  </a:ext>
                </a:extLst>
              </a:tr>
              <a:tr h="325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Asiakasorganisaatiot yhteensä*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837332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Kauppiastunnukset yht.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399157"/>
                  </a:ext>
                </a:extLst>
              </a:tr>
              <a:tr h="1629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Uusia tuotantoon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206531"/>
                  </a:ext>
                </a:extLst>
              </a:tr>
              <a:tr h="325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Irtisanotut kauppiastunnukset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843768"/>
                  </a:ext>
                </a:extLst>
              </a:tr>
              <a:tr h="325979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Kauppiastunnukset yhteensä*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0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63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DB6FDD4-0676-489D-AED9-41787299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7" y="162785"/>
            <a:ext cx="11297495" cy="812249"/>
          </a:xfrm>
        </p:spPr>
        <p:txBody>
          <a:bodyPr>
            <a:normAutofit fontScale="90000"/>
          </a:bodyPr>
          <a:lstStyle/>
          <a:p>
            <a:r>
              <a:rPr lang="fi-FI"/>
              <a:t>Suomi.fi-maksut palvelun maksumäärät (kpl) 01/2022-09/2023</a:t>
            </a:r>
          </a:p>
        </p:txBody>
      </p:sp>
      <p:graphicFrame>
        <p:nvGraphicFramePr>
          <p:cNvPr id="21" name="Taulukko 21">
            <a:extLst>
              <a:ext uri="{FF2B5EF4-FFF2-40B4-BE49-F238E27FC236}">
                <a16:creationId xmlns:a16="http://schemas.microsoft.com/office/drawing/2014/main" id="{56DD2E27-787A-B416-5935-B1CE81D3F73A}"/>
              </a:ext>
            </a:extLst>
          </p:cNvPr>
          <p:cNvGraphicFramePr>
            <a:graphicFrameLocks noGrp="1"/>
          </p:cNvGraphicFramePr>
          <p:nvPr/>
        </p:nvGraphicFramePr>
        <p:xfrm>
          <a:off x="399387" y="5502384"/>
          <a:ext cx="11565683" cy="86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88">
                  <a:extLst>
                    <a:ext uri="{9D8B030D-6E8A-4147-A177-3AD203B41FA5}">
                      <a16:colId xmlns:a16="http://schemas.microsoft.com/office/drawing/2014/main" val="320962580"/>
                    </a:ext>
                  </a:extLst>
                </a:gridCol>
                <a:gridCol w="758095">
                  <a:extLst>
                    <a:ext uri="{9D8B030D-6E8A-4147-A177-3AD203B41FA5}">
                      <a16:colId xmlns:a16="http://schemas.microsoft.com/office/drawing/2014/main" val="418307334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2028111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8821348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415062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7270682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4254354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366113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1815553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0038073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5067035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0076053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6676790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336370609"/>
                    </a:ext>
                  </a:extLst>
                </a:gridCol>
              </a:tblGrid>
              <a:tr h="234038">
                <a:tc>
                  <a:txBody>
                    <a:bodyPr/>
                    <a:lstStyle/>
                    <a:p>
                      <a:r>
                        <a:rPr lang="sv-SE" sz="1000" b="1">
                          <a:solidFill>
                            <a:schemeClr val="tx1"/>
                          </a:solidFill>
                          <a:latin typeface="+mn-lt"/>
                        </a:rPr>
                        <a:t>Vuosi/kk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err="1">
                          <a:solidFill>
                            <a:schemeClr val="tx1"/>
                          </a:solidFill>
                          <a:latin typeface="+mn-lt"/>
                        </a:rPr>
                        <a:t>Yhteensä</a:t>
                      </a:r>
                      <a:endParaRPr lang="sv-S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57115"/>
                  </a:ext>
                </a:extLst>
              </a:tr>
              <a:tr h="254945">
                <a:tc>
                  <a:txBody>
                    <a:bodyPr/>
                    <a:lstStyle/>
                    <a:p>
                      <a:r>
                        <a:rPr lang="sv-SE" sz="1000" b="1">
                          <a:solidFill>
                            <a:schemeClr val="tx1"/>
                          </a:solidFill>
                          <a:latin typeface="+mn-lt"/>
                        </a:rPr>
                        <a:t>2022 (kpl)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679 359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657 939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816 863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703 871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755 189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682 958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696 775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984 767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817 713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819 538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737 244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644 379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8 996 595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30967"/>
                  </a:ext>
                </a:extLst>
              </a:tr>
              <a:tr h="254945">
                <a:tc>
                  <a:txBody>
                    <a:bodyPr/>
                    <a:lstStyle/>
                    <a:p>
                      <a:r>
                        <a:rPr lang="sv-SE" sz="1000" b="1">
                          <a:solidFill>
                            <a:schemeClr val="tx1"/>
                          </a:solidFill>
                          <a:latin typeface="+mn-lt"/>
                        </a:rPr>
                        <a:t>2023 (kpl)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755 117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676 855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755 772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703 850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765 121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680 282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723 111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1 010 901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849 563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6 920 572 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30254"/>
                  </a:ext>
                </a:extLst>
              </a:tr>
            </a:tbl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650708D5-294C-8E2F-CA8A-0DE97159DD26}"/>
              </a:ext>
            </a:extLst>
          </p:cNvPr>
          <p:cNvGraphicFramePr>
            <a:graphicFrameLocks/>
          </p:cNvGraphicFramePr>
          <p:nvPr/>
        </p:nvGraphicFramePr>
        <p:xfrm>
          <a:off x="341905" y="1224502"/>
          <a:ext cx="11505537" cy="416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21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E9C6-B4D5-C945-B5C8-F0967479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fi-FI" sz="7200">
                <a:solidFill>
                  <a:srgbClr val="002060"/>
                </a:solidFill>
                <a:latin typeface="Calibri" panose="020F0502020204030204" pitchFamily="34" charset="0"/>
              </a:rPr>
              <a:t>Suomi.fi-tunnistus</a:t>
            </a:r>
            <a:r>
              <a:rPr lang="fi-FI" sz="7200" b="0" i="0" u="none" strike="noStrike">
                <a:solidFill>
                  <a:srgbClr val="272827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7200" b="0" i="0">
                <a:solidFill>
                  <a:srgbClr val="272827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3B362-8BFE-624D-A3C3-CD5EB4AB3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3200" b="0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Johtava asiantuntija Ulla Kankkunen</a:t>
            </a:r>
            <a:endParaRPr lang="en-FI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F0E21-F9DE-4488-98E1-182DDEB2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Kehittäminen, syksy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F8875-96F0-41F9-84A9-BB4D1434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Ruotsinkielisten osoitetietojen välittämiseen muutoksia - lisäys metadataan</a:t>
            </a:r>
          </a:p>
          <a:p>
            <a:pPr lvl="1"/>
            <a:r>
              <a:rPr lang="fi-FI"/>
              <a:t>Sähköpostitiedote ma 9.10., testattavissa 12.10. alkaen</a:t>
            </a:r>
          </a:p>
          <a:p>
            <a:r>
              <a:rPr lang="fi-FI"/>
              <a:t>Syksyn aikana julkaistu saavutettavuuskorjauksia ja pieniä käyttöliittymämuutoksia</a:t>
            </a:r>
          </a:p>
          <a:p>
            <a:r>
              <a:rPr lang="fi-FI"/>
              <a:t>Uusia eIDAS-maita julkaistu kesä- ja syyskuussa (Liettua, Itävalta, Slovenia, Liechtenstein)</a:t>
            </a:r>
          </a:p>
          <a:p>
            <a:r>
              <a:rPr lang="fi-FI"/>
              <a:t>eIDAS-solmupiste auditoitu (ei huomioita)</a:t>
            </a:r>
          </a:p>
          <a:p>
            <a:r>
              <a:rPr lang="fi-FI"/>
              <a:t>ILO-hankkeen selvitys; henkilökortin </a:t>
            </a:r>
            <a:r>
              <a:rPr lang="fi-FI" err="1"/>
              <a:t>notifiointi</a:t>
            </a:r>
            <a:endParaRPr lang="fi-FI"/>
          </a:p>
          <a:p>
            <a:r>
              <a:rPr lang="fi-FI"/>
              <a:t>Välityspalvelun tarjouspyyntö auki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D5FA3D-B303-AF2C-7531-B532F3C689D3}"/>
              </a:ext>
            </a:extLst>
          </p:cNvPr>
          <p:cNvSpPr txBox="1"/>
          <p:nvPr/>
        </p:nvSpPr>
        <p:spPr>
          <a:xfrm>
            <a:off x="8903800" y="896809"/>
            <a:ext cx="2260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TEKNINEN TUKI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tunnistus-kayttoonotot@dvv.fi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0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4D407867-3775-0E09-533A-5580AB8E1FAB}"/>
              </a:ext>
            </a:extLst>
          </p:cNvPr>
          <p:cNvGraphicFramePr>
            <a:graphicFrameLocks/>
          </p:cNvGraphicFramePr>
          <p:nvPr/>
        </p:nvGraphicFramePr>
        <p:xfrm>
          <a:off x="199785" y="952820"/>
          <a:ext cx="11833410" cy="57611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6682">
                  <a:extLst>
                    <a:ext uri="{9D8B030D-6E8A-4147-A177-3AD203B41FA5}">
                      <a16:colId xmlns:a16="http://schemas.microsoft.com/office/drawing/2014/main" val="3452518207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783472408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87544494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568060749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582497991"/>
                    </a:ext>
                  </a:extLst>
                </a:gridCol>
              </a:tblGrid>
              <a:tr h="3831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Q1/2023</a:t>
                      </a:r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Q2/2023</a:t>
                      </a:r>
                      <a:endParaRPr lang="en-FI" sz="160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Q3/2023</a:t>
                      </a:r>
                      <a:endParaRPr lang="en-FI" sz="160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Q4/2023</a:t>
                      </a:r>
                      <a:endParaRPr lang="en-FI" sz="160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2024</a:t>
                      </a:r>
                      <a:endParaRPr lang="en-FI" sz="1600" i="1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92435"/>
                  </a:ext>
                </a:extLst>
              </a:tr>
              <a:tr h="5378047"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617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B75937E-07F7-F0B2-DAA2-337A4BF7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808820"/>
          </a:xfrm>
        </p:spPr>
        <p:txBody>
          <a:bodyPr anchor="t">
            <a:normAutofit/>
          </a:bodyPr>
          <a:lstStyle/>
          <a:p>
            <a:r>
              <a:rPr lang="fi-FI" sz="3200"/>
              <a:t>Suomi.fi-tunnistus</a:t>
            </a:r>
          </a:p>
        </p:txBody>
      </p:sp>
      <p:pic>
        <p:nvPicPr>
          <p:cNvPr id="2" name="Kuva 5">
            <a:extLst>
              <a:ext uri="{FF2B5EF4-FFF2-40B4-BE49-F238E27FC236}">
                <a16:creationId xmlns:a16="http://schemas.microsoft.com/office/drawing/2014/main" id="{7D562BB9-2144-D804-7040-F14E358D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000" y="142711"/>
            <a:ext cx="409985" cy="6705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DD0AB-69FA-B34C-9822-171204679268}"/>
              </a:ext>
            </a:extLst>
          </p:cNvPr>
          <p:cNvSpPr/>
          <p:nvPr/>
        </p:nvSpPr>
        <p:spPr>
          <a:xfrm>
            <a:off x="368834" y="1506071"/>
            <a:ext cx="3430028" cy="3918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Pilviympäristön skaalautuvuusominaisuuksien parempi hyödyntäminen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43F806-55F5-B531-ABCC-A354F9E71054}"/>
              </a:ext>
            </a:extLst>
          </p:cNvPr>
          <p:cNvSpPr/>
          <p:nvPr/>
        </p:nvSpPr>
        <p:spPr>
          <a:xfrm>
            <a:off x="1562809" y="3291168"/>
            <a:ext cx="2236053" cy="3918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Välityspalvelun luottamusmuutokset (M72b)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30BD6B-50CF-5551-25BE-FDB02DDB26F4}"/>
              </a:ext>
            </a:extLst>
          </p:cNvPr>
          <p:cNvSpPr/>
          <p:nvPr/>
        </p:nvSpPr>
        <p:spPr>
          <a:xfrm>
            <a:off x="2847974" y="2654393"/>
            <a:ext cx="5495926" cy="33901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Varaympäristön POC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2EBEC4-1504-F1ED-AB80-44F4CB3562F7}"/>
              </a:ext>
            </a:extLst>
          </p:cNvPr>
          <p:cNvSpPr/>
          <p:nvPr/>
        </p:nvSpPr>
        <p:spPr>
          <a:xfrm>
            <a:off x="368834" y="3925735"/>
            <a:ext cx="2236053" cy="3918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Saavutettavuuskorjauksia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DD49DA6-2E52-6A76-215F-796A79AF5725}"/>
              </a:ext>
            </a:extLst>
          </p:cNvPr>
          <p:cNvSpPr/>
          <p:nvPr/>
        </p:nvSpPr>
        <p:spPr>
          <a:xfrm>
            <a:off x="5627755" y="4569352"/>
            <a:ext cx="3041035" cy="42094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Tietojen välitys asiointipalveluille -uudistus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(ruotsinkieliset attribuutit)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9BA2A3C-EF0C-3FB7-EE1E-B6569B3BF55B}"/>
              </a:ext>
            </a:extLst>
          </p:cNvPr>
          <p:cNvSpPr/>
          <p:nvPr/>
        </p:nvSpPr>
        <p:spPr>
          <a:xfrm>
            <a:off x="5128200" y="5160553"/>
            <a:ext cx="1371600" cy="3918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Solmupisteen auditointi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F9D3DD-657E-ABA2-D7C0-21ED23C95D39}"/>
              </a:ext>
            </a:extLst>
          </p:cNvPr>
          <p:cNvSpPr/>
          <p:nvPr/>
        </p:nvSpPr>
        <p:spPr>
          <a:xfrm>
            <a:off x="1226925" y="6094641"/>
            <a:ext cx="7441865" cy="26661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Uusia eIDAS-maita lisätään, kun notifioineissa maissa integrointivalmius</a:t>
            </a:r>
          </a:p>
        </p:txBody>
      </p:sp>
      <p:pic>
        <p:nvPicPr>
          <p:cNvPr id="45" name="Kuva 15">
            <a:extLst>
              <a:ext uri="{FF2B5EF4-FFF2-40B4-BE49-F238E27FC236}">
                <a16:creationId xmlns:a16="http://schemas.microsoft.com/office/drawing/2014/main" id="{D85551F0-5AF1-D937-CB0F-A1B37B667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F38EF90E-0025-E286-9140-E65D43FA2F75}"/>
              </a:ext>
            </a:extLst>
          </p:cNvPr>
          <p:cNvSpPr/>
          <p:nvPr/>
        </p:nvSpPr>
        <p:spPr>
          <a:xfrm>
            <a:off x="5372258" y="3923140"/>
            <a:ext cx="2578307" cy="39448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Saavutettavuuskorjauksia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367B8F2F-A5DF-A6F1-AF8C-CD828C93B6A1}"/>
              </a:ext>
            </a:extLst>
          </p:cNvPr>
          <p:cNvSpPr/>
          <p:nvPr/>
        </p:nvSpPr>
        <p:spPr>
          <a:xfrm>
            <a:off x="2972509" y="2059322"/>
            <a:ext cx="4285541" cy="3918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Infrapäivitys (EKS)</a:t>
            </a:r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0FBDB722-913C-0699-4345-738025E6309B}"/>
              </a:ext>
            </a:extLst>
          </p:cNvPr>
          <p:cNvSpPr/>
          <p:nvPr/>
        </p:nvSpPr>
        <p:spPr>
          <a:xfrm>
            <a:off x="7346639" y="1506070"/>
            <a:ext cx="2716145" cy="3918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Pilviympäristön skaalautuvuusominaisuuksien parempi hyödyntäminen #2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B94217-F99A-DCC6-7DBE-C6E633366B16}"/>
              </a:ext>
            </a:extLst>
          </p:cNvPr>
          <p:cNvSpPr/>
          <p:nvPr/>
        </p:nvSpPr>
        <p:spPr>
          <a:xfrm>
            <a:off x="9739513" y="1927600"/>
            <a:ext cx="2236053" cy="69245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“Konepellin alla” tehtävät tekniset muutokset vievät valtaosan tuotetiimin kaistasta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537D595-741E-D8C7-F8D1-402795360120}"/>
              </a:ext>
            </a:extLst>
          </p:cNvPr>
          <p:cNvSpPr/>
          <p:nvPr/>
        </p:nvSpPr>
        <p:spPr>
          <a:xfrm>
            <a:off x="9739512" y="2675489"/>
            <a:ext cx="2236053" cy="69245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Infran parannukset ovat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jatkuvaa työtä </a:t>
            </a: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F2E96356-E72D-45A2-82F9-01304C060265}"/>
              </a:ext>
            </a:extLst>
          </p:cNvPr>
          <p:cNvSpPr/>
          <p:nvPr/>
        </p:nvSpPr>
        <p:spPr>
          <a:xfrm>
            <a:off x="9739511" y="5199901"/>
            <a:ext cx="2236053" cy="69245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Mahdolliset hallitusohjelmasta kumpuavat kehitystarpeet</a:t>
            </a:r>
          </a:p>
        </p:txBody>
      </p:sp>
      <p:sp>
        <p:nvSpPr>
          <p:cNvPr id="12" name="Rectangle: Rounded Corners 38">
            <a:extLst>
              <a:ext uri="{FF2B5EF4-FFF2-40B4-BE49-F238E27FC236}">
                <a16:creationId xmlns:a16="http://schemas.microsoft.com/office/drawing/2014/main" id="{A569FEA6-123E-4814-990D-3AA37E7FC702}"/>
              </a:ext>
            </a:extLst>
          </p:cNvPr>
          <p:cNvSpPr/>
          <p:nvPr/>
        </p:nvSpPr>
        <p:spPr>
          <a:xfrm>
            <a:off x="9739510" y="3465657"/>
            <a:ext cx="2236053" cy="45634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Varaympäristöratkaisu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3DB8CC9-EAD1-B5DB-5C19-7BC34FC5A618}"/>
              </a:ext>
            </a:extLst>
          </p:cNvPr>
          <p:cNvCxnSpPr>
            <a:cxnSpLocks/>
          </p:cNvCxnSpPr>
          <p:nvPr/>
        </p:nvCxnSpPr>
        <p:spPr>
          <a:xfrm flipH="1">
            <a:off x="7582301" y="952820"/>
            <a:ext cx="12638" cy="5801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7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F0E21-F9DE-4488-98E1-182DDEB2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Kehittäminen,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F8875-96F0-41F9-84A9-BB4D1434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Vaalit: Presidentinvaalit tammi-helmikuu, europarlamenttivaalit kesäkuu </a:t>
            </a:r>
          </a:p>
          <a:p>
            <a:r>
              <a:rPr lang="fi-FI"/>
              <a:t>Skaalausparannusta</a:t>
            </a:r>
          </a:p>
          <a:p>
            <a:r>
              <a:rPr lang="fi-FI"/>
              <a:t>Mahdollinen välityspalvelun vaihto</a:t>
            </a:r>
          </a:p>
          <a:p>
            <a:r>
              <a:rPr lang="fi-FI"/>
              <a:t>Varaympäristöratkaisu</a:t>
            </a:r>
          </a:p>
          <a:p>
            <a:r>
              <a:rPr lang="fi-FI"/>
              <a:t>SAML-varmenteen vaihto</a:t>
            </a:r>
          </a:p>
          <a:p>
            <a:r>
              <a:rPr lang="fi-FI"/>
              <a:t>Mahdolliset muut talven aikana käynnistyspäätöksen saavat hankkeet tai projektit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D5FA3D-B303-AF2C-7531-B532F3C689D3}"/>
              </a:ext>
            </a:extLst>
          </p:cNvPr>
          <p:cNvSpPr txBox="1"/>
          <p:nvPr/>
        </p:nvSpPr>
        <p:spPr>
          <a:xfrm>
            <a:off x="8903800" y="896809"/>
            <a:ext cx="2260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TEKNINEN TUKI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tunnistus-kayttoonotot@dvv.fi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64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6C21-8359-4B68-A7F8-EB622410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Suomi.fi-tunnistuksen tapahtumamäärät </a:t>
            </a:r>
            <a:br>
              <a:rPr lang="fi-FI"/>
            </a:br>
            <a:r>
              <a:rPr lang="fi-FI"/>
              <a:t>1-9/2023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E7496D-0ED4-41F7-A2DA-3166E6E1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6" y="2243580"/>
            <a:ext cx="5234369" cy="1811583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defRPr/>
            </a:pPr>
            <a:r>
              <a:rPr lang="fi-FI" sz="1600">
                <a:solidFill>
                  <a:prstClr val="black"/>
                </a:solidFill>
              </a:rPr>
              <a:t>Kokonaistapahtumamäärä 1-9/2023 on 154,8 M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defRPr/>
            </a:pPr>
            <a:r>
              <a:rPr lang="fi-FI" sz="1600">
                <a:solidFill>
                  <a:prstClr val="black"/>
                </a:solidFill>
              </a:rPr>
              <a:t>Kokonaistapahtumamäärä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 1-9/2022 oli  149 M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defRPr/>
            </a:pPr>
            <a:endParaRPr lang="fi-FI" sz="1600">
              <a:solidFill>
                <a:prstClr val="black"/>
              </a:solidFill>
            </a:endParaRPr>
          </a:p>
          <a:p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3185ED3-1AA9-4090-0BB3-C639A63490FD}"/>
              </a:ext>
            </a:extLst>
          </p:cNvPr>
          <p:cNvSpPr txBox="1">
            <a:spLocks/>
          </p:cNvSpPr>
          <p:nvPr/>
        </p:nvSpPr>
        <p:spPr>
          <a:xfrm>
            <a:off x="6003847" y="2243579"/>
            <a:ext cx="6016385" cy="423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 sz="2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tabLst/>
              <a:defRPr sz="20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9pPr>
          </a:lstStyle>
          <a:p>
            <a:pPr marL="248400" marR="0" lvl="0" indent="-248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CDCB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Tapahtumamäärätilastoja voi tarkastella tarkemmin Palveluhallinnassa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2"/>
              </a:rPr>
              <a:t>https://palveluhallinta.suomi.fi/fi/tilastot/raportit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48400" marR="0" lvl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0CDCB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srgbClr val="282828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F08F251E-E9DB-47A5-9B10-80139B18DC80}"/>
              </a:ext>
            </a:extLst>
          </p:cNvPr>
          <p:cNvGraphicFramePr>
            <a:graphicFrameLocks/>
          </p:cNvGraphicFramePr>
          <p:nvPr/>
        </p:nvGraphicFramePr>
        <p:xfrm>
          <a:off x="1438349" y="3429000"/>
          <a:ext cx="8365117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46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78756E2-6814-4BBB-BCEE-12FF78E6C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>
                <a:solidFill>
                  <a:srgbClr val="000000"/>
                </a:solidFill>
                <a:latin typeface="Overpass"/>
                <a:cs typeface="Calibri Light"/>
              </a:rPr>
              <a:t>Syksyllä järjestämme kaksi Suomi.fi-infoa:</a:t>
            </a:r>
            <a:endParaRPr lang="fi-FI" sz="2400" b="0" i="0">
              <a:solidFill>
                <a:srgbClr val="000000"/>
              </a:solidFill>
              <a:effectLst/>
              <a:latin typeface="Overpass"/>
            </a:endParaRPr>
          </a:p>
          <a:p>
            <a:pPr marL="683895" indent="-229870"/>
            <a:r>
              <a:rPr lang="fi-FI" sz="2000" b="1">
                <a:latin typeface="Calibri Light"/>
                <a:ea typeface="Calibri Light"/>
                <a:cs typeface="Calibri Light"/>
              </a:rPr>
              <a:t>Lokakuu ke 11.10. </a:t>
            </a:r>
            <a:r>
              <a:rPr lang="fi-FI" sz="2000" b="1" i="0">
                <a:effectLst/>
                <a:latin typeface="Calibri Light"/>
                <a:ea typeface="Calibri Light"/>
                <a:cs typeface="Calibri Light"/>
              </a:rPr>
              <a:t>klo </a:t>
            </a:r>
            <a:r>
              <a:rPr lang="fi-FI" sz="2000" b="1">
                <a:latin typeface="Calibri Light"/>
                <a:ea typeface="Calibri Light"/>
                <a:cs typeface="Calibri Light"/>
              </a:rPr>
              <a:t>9  | 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Viestit, Valtuudet, Tunnistus 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ja Maksut</a:t>
            </a:r>
          </a:p>
          <a:p>
            <a:pPr marL="683895" lvl="1" indent="-229870"/>
            <a:r>
              <a:rPr lang="fi-FI" sz="2000" b="1">
                <a:latin typeface="Calibri Light"/>
                <a:ea typeface="Calibri Light"/>
                <a:cs typeface="Calibri Light"/>
              </a:rPr>
              <a:t>Marraskuu ke 8.11. </a:t>
            </a:r>
            <a:r>
              <a:rPr lang="fi-FI" sz="2000" b="1" i="0">
                <a:effectLst/>
                <a:latin typeface="Calibri Light"/>
                <a:ea typeface="Calibri Light"/>
                <a:cs typeface="Calibri Light"/>
              </a:rPr>
              <a:t>klo </a:t>
            </a:r>
            <a:r>
              <a:rPr lang="fi-FI" sz="2000" b="1">
                <a:latin typeface="Calibri Light"/>
                <a:ea typeface="Calibri Light"/>
                <a:cs typeface="Calibri Light"/>
              </a:rPr>
              <a:t>9 |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 Verkkopalvelu, Palvelutietovaranto, 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Laatutyökalut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, 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 Kartat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, 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ja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 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 Tiedon 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avaamisen 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ja 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hyödyntämisen palvelu (Palveluväylä, Avoin data, </a:t>
            </a:r>
            <a:r>
              <a:rPr lang="fi-FI" sz="2000" err="1">
                <a:latin typeface="Calibri Light"/>
                <a:ea typeface="Calibri Light"/>
                <a:cs typeface="Calibri Light"/>
              </a:rPr>
              <a:t>Yhteentoimivuus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 </a:t>
            </a:r>
            <a:r>
              <a:rPr lang="fi-FI" sz="2000" b="0" i="0">
                <a:effectLst/>
                <a:latin typeface="Calibri Light"/>
                <a:ea typeface="Calibri Light"/>
                <a:cs typeface="Calibri Light"/>
              </a:rPr>
              <a:t>ja </a:t>
            </a:r>
            <a:r>
              <a:rPr lang="fi-FI" sz="2000">
                <a:latin typeface="Calibri Light"/>
                <a:ea typeface="Calibri Light"/>
                <a:cs typeface="Calibri Light"/>
              </a:rPr>
              <a:t>Testiaineistopalvelu)</a:t>
            </a:r>
            <a:endParaRPr lang="fi-FI"/>
          </a:p>
          <a:p>
            <a:pPr marL="248285" indent="-248285"/>
            <a:endParaRPr lang="fi-FI">
              <a:ea typeface="Calibri Light" panose="020F030202020403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A037EF6-0319-47AD-80FE-BB57BD0B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b="1">
                <a:latin typeface="Overpass"/>
              </a:rPr>
              <a:t>Syksy 2023</a:t>
            </a:r>
            <a:r>
              <a:rPr lang="fi-FI" sz="4000" b="1" i="0">
                <a:effectLst/>
                <a:latin typeface="Overpass"/>
              </a:rPr>
              <a:t> aikataulu</a:t>
            </a:r>
            <a:br>
              <a:rPr lang="fi-FI" sz="2000" b="0" i="0">
                <a:effectLst/>
                <a:latin typeface="Overpass"/>
              </a:rPr>
            </a:br>
            <a:br>
              <a:rPr lang="fi-FI" sz="2000" b="0" i="0">
                <a:effectLst/>
                <a:latin typeface="Overpass"/>
              </a:rPr>
            </a:b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0790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E9C6-B4D5-C945-B5C8-F0967479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 rtl="0" fontAlgn="base"/>
            <a:r>
              <a:rPr lang="fi-FI" b="0" i="0" u="none" strike="noStrike">
                <a:effectLst/>
              </a:rPr>
              <a:t>Valtuudet</a:t>
            </a:r>
            <a:endParaRPr lang="en-US" b="0" i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3B362-8BFE-624D-A3C3-CD5EB4AB3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/>
              <a:t>Erityis</a:t>
            </a:r>
            <a:r>
              <a:rPr lang="fi-FI" b="0" i="0" u="none" strike="noStrike">
                <a:effectLst/>
              </a:rPr>
              <a:t>asiantuntija Hilppa Anttila-Huhtamies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83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F74AB2-2998-5C4F-B5D4-45A6F98F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8" y="2021090"/>
            <a:ext cx="10367882" cy="4236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8285" indent="-248285" algn="l" rtl="0" fontAlgn="base"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272827"/>
                </a:solidFill>
                <a:effectLst/>
                <a:latin typeface="Calibri"/>
                <a:ea typeface="Calibri"/>
                <a:cs typeface="Calibri Light"/>
              </a:rPr>
              <a:t>Viestit – johtava asiantuntija Maria Juka-Lahdenperä</a:t>
            </a:r>
            <a:r>
              <a:rPr lang="fi-FI" sz="2200" b="0" i="0" dirty="0">
                <a:solidFill>
                  <a:srgbClr val="272827"/>
                </a:solidFill>
                <a:effectLst/>
                <a:latin typeface="Calibri"/>
                <a:ea typeface="Calibri"/>
                <a:cs typeface="Calibri Light"/>
              </a:rPr>
              <a:t>​</a:t>
            </a:r>
          </a:p>
          <a:p>
            <a:pPr marL="248285" indent="-248285" algn="l" rtl="0" fontAlgn="base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Maksut</a:t>
            </a:r>
            <a:r>
              <a:rPr lang="en-US" sz="2200" dirty="0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 – </a:t>
            </a:r>
            <a:r>
              <a:rPr lang="en-US" sz="2200" dirty="0" err="1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taloushallintoasiantuntija</a:t>
            </a:r>
            <a:r>
              <a:rPr lang="en-US" sz="2200" dirty="0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 Anja Alanko</a:t>
            </a:r>
          </a:p>
          <a:p>
            <a:pPr marL="248285" indent="-248285" fontAlgn="base"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272827"/>
                </a:solidFill>
                <a:effectLst/>
                <a:latin typeface="Calibri"/>
                <a:ea typeface="Calibri"/>
                <a:cs typeface="Calibri Light"/>
              </a:rPr>
              <a:t>Tunnistus – johtava asiantuntija Ulla Kankkunen</a:t>
            </a:r>
            <a:endParaRPr lang="en-US" sz="2200" dirty="0">
              <a:solidFill>
                <a:srgbClr val="272827"/>
              </a:solidFill>
              <a:latin typeface="Calibri"/>
              <a:ea typeface="Calibri"/>
              <a:cs typeface="Calibri Light"/>
            </a:endParaRPr>
          </a:p>
          <a:p>
            <a:pPr marL="248285" indent="-248285" algn="l" rtl="0" fontAlgn="base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Valtuudet</a:t>
            </a:r>
            <a:r>
              <a:rPr lang="en-US" sz="2200" dirty="0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 – </a:t>
            </a:r>
            <a:r>
              <a:rPr lang="en-US" sz="2200" dirty="0" err="1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erityisasiantuntija</a:t>
            </a:r>
            <a:r>
              <a:rPr lang="en-US" sz="2200" dirty="0">
                <a:solidFill>
                  <a:srgbClr val="272827"/>
                </a:solidFill>
                <a:latin typeface="Calibri"/>
                <a:ea typeface="Calibri"/>
                <a:cs typeface="Calibri Light"/>
              </a:rPr>
              <a:t> Hilppa Anttila-Huhtamies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5DAF6F-E5D0-2040-B806-56C9D43C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Ohjelma 11.10.</a:t>
            </a:r>
            <a:br>
              <a:rPr lang="fi-FI"/>
            </a:b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09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ADE2EF5-CF1E-1111-6EF9-D2F72E9F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808820"/>
          </a:xfrm>
        </p:spPr>
        <p:txBody>
          <a:bodyPr anchor="t">
            <a:normAutofit fontScale="90000"/>
          </a:bodyPr>
          <a:lstStyle/>
          <a:p>
            <a:r>
              <a:rPr lang="en-US"/>
              <a:t>Suomi.fi-</a:t>
            </a:r>
            <a:r>
              <a:rPr lang="en-US" err="1"/>
              <a:t>valtuudet</a:t>
            </a:r>
            <a:r>
              <a:rPr lang="en-US"/>
              <a:t> </a:t>
            </a:r>
            <a:r>
              <a:rPr lang="en-US" err="1"/>
              <a:t>syksy</a:t>
            </a:r>
            <a:r>
              <a:rPr lang="en-US"/>
              <a:t> 2023</a:t>
            </a:r>
            <a:endParaRPr lang="en-FI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24E67C6-C600-3727-5E6E-90A3977F9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23207"/>
              </p:ext>
            </p:extLst>
          </p:nvPr>
        </p:nvGraphicFramePr>
        <p:xfrm>
          <a:off x="5056134" y="952820"/>
          <a:ext cx="6977060" cy="57611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5412">
                  <a:extLst>
                    <a:ext uri="{9D8B030D-6E8A-4147-A177-3AD203B41FA5}">
                      <a16:colId xmlns:a16="http://schemas.microsoft.com/office/drawing/2014/main" val="3452518207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783472408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387544494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568060749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3582497991"/>
                    </a:ext>
                  </a:extLst>
                </a:gridCol>
              </a:tblGrid>
              <a:tr h="383133">
                <a:tc gridSpan="5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Q4/2023</a:t>
                      </a:r>
                      <a:endParaRPr lang="en-FI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FI" sz="16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92435"/>
                  </a:ext>
                </a:extLst>
              </a:tr>
              <a:tr h="5378047"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796170"/>
                  </a:ext>
                </a:extLst>
              </a:tr>
            </a:tbl>
          </a:graphicData>
        </a:graphic>
      </p:graphicFrame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BC87DFF3-1118-8DE9-FB94-C1691E1A5F03}"/>
              </a:ext>
            </a:extLst>
          </p:cNvPr>
          <p:cNvSpPr/>
          <p:nvPr/>
        </p:nvSpPr>
        <p:spPr>
          <a:xfrm>
            <a:off x="5125192" y="2006813"/>
            <a:ext cx="684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Jatkuva</a:t>
            </a:r>
            <a:r>
              <a:rPr lang="en-US" b="1"/>
              <a:t> </a:t>
            </a:r>
            <a:r>
              <a:rPr lang="en-US" b="1" err="1"/>
              <a:t>ylläpito</a:t>
            </a:r>
            <a:r>
              <a:rPr lang="en-US" b="1"/>
              <a:t> </a:t>
            </a:r>
            <a:endParaRPr lang="en-FI" b="1" err="1"/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9BCC2E66-DE13-4AEC-1821-F4375B21B23C}"/>
              </a:ext>
            </a:extLst>
          </p:cNvPr>
          <p:cNvSpPr/>
          <p:nvPr/>
        </p:nvSpPr>
        <p:spPr>
          <a:xfrm>
            <a:off x="5135706" y="2873544"/>
            <a:ext cx="684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Edunvalvontaan</a:t>
            </a:r>
            <a:r>
              <a:rPr lang="en-US" b="1"/>
              <a:t> </a:t>
            </a:r>
            <a:r>
              <a:rPr lang="en-US" b="1" err="1"/>
              <a:t>määrätyt</a:t>
            </a:r>
            <a:r>
              <a:rPr lang="en-US" b="1"/>
              <a:t> </a:t>
            </a:r>
            <a:r>
              <a:rPr lang="en-US" b="1" err="1"/>
              <a:t>valtuuttajina</a:t>
            </a:r>
            <a:r>
              <a:rPr lang="en-US" b="1"/>
              <a:t> ja </a:t>
            </a:r>
            <a:r>
              <a:rPr lang="en-US" b="1" err="1"/>
              <a:t>valtuutettuina</a:t>
            </a:r>
            <a:endParaRPr lang="en-FI" b="1" err="1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146789E-FC73-19F2-5506-977D3421BA5F}"/>
              </a:ext>
            </a:extLst>
          </p:cNvPr>
          <p:cNvSpPr/>
          <p:nvPr/>
        </p:nvSpPr>
        <p:spPr>
          <a:xfrm>
            <a:off x="5124981" y="1541630"/>
            <a:ext cx="684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Suorituskyvyn</a:t>
            </a:r>
            <a:r>
              <a:rPr lang="en-US" b="1"/>
              <a:t> ja </a:t>
            </a:r>
            <a:r>
              <a:rPr lang="en-US" b="1" err="1"/>
              <a:t>laadunvarmistuksen</a:t>
            </a:r>
            <a:r>
              <a:rPr lang="en-US" b="1"/>
              <a:t> </a:t>
            </a:r>
            <a:r>
              <a:rPr lang="en-US" b="1" err="1"/>
              <a:t>parantaminen</a:t>
            </a:r>
            <a:endParaRPr lang="en-FI" b="1" err="1"/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06A1DA12-6DF9-BAAC-0614-758995B45F14}"/>
              </a:ext>
            </a:extLst>
          </p:cNvPr>
          <p:cNvSpPr/>
          <p:nvPr/>
        </p:nvSpPr>
        <p:spPr>
          <a:xfrm>
            <a:off x="8644815" y="3326768"/>
            <a:ext cx="3312000" cy="684000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Valmistelu</a:t>
            </a:r>
            <a:r>
              <a:rPr lang="en-US" sz="1200" b="1"/>
              <a:t>: </a:t>
            </a:r>
            <a:r>
              <a:rPr lang="en-US" sz="1200" b="1" err="1"/>
              <a:t>Edunvalvontavaltuutetuille</a:t>
            </a:r>
            <a:r>
              <a:rPr lang="en-US" sz="1200" b="1"/>
              <a:t> </a:t>
            </a:r>
            <a:r>
              <a:rPr lang="en-US" sz="1200" b="1" err="1"/>
              <a:t>roolipohjainen</a:t>
            </a:r>
            <a:r>
              <a:rPr lang="en-US" sz="1200" b="1"/>
              <a:t> </a:t>
            </a:r>
            <a:r>
              <a:rPr lang="en-US" sz="1200" b="1" err="1"/>
              <a:t>puolesta-asiointi</a:t>
            </a:r>
            <a:r>
              <a:rPr lang="en-US" sz="1200" b="1"/>
              <a:t> </a:t>
            </a:r>
            <a:r>
              <a:rPr lang="en-US" sz="1200" b="1" err="1"/>
              <a:t>taloudellisissa</a:t>
            </a:r>
            <a:r>
              <a:rPr lang="en-US" sz="1200" b="1"/>
              <a:t> </a:t>
            </a:r>
            <a:r>
              <a:rPr lang="en-US" sz="1200" b="1" err="1"/>
              <a:t>asioissa</a:t>
            </a:r>
            <a:endParaRPr lang="en-FI" sz="1200" b="1" err="1"/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340BA859-E32F-E652-B5AC-0D1865C07D7E}"/>
              </a:ext>
            </a:extLst>
          </p:cNvPr>
          <p:cNvSpPr/>
          <p:nvPr/>
        </p:nvSpPr>
        <p:spPr>
          <a:xfrm>
            <a:off x="8654307" y="4082005"/>
            <a:ext cx="3312000" cy="684000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Valmistelu</a:t>
            </a:r>
            <a:r>
              <a:rPr lang="en-US" sz="1200" b="1"/>
              <a:t>: </a:t>
            </a:r>
            <a:r>
              <a:rPr lang="en-US" sz="1200" b="1" err="1"/>
              <a:t>Edunvalvojille</a:t>
            </a:r>
            <a:r>
              <a:rPr lang="en-US" sz="1200" b="1"/>
              <a:t> </a:t>
            </a:r>
            <a:r>
              <a:rPr lang="en-US" sz="1200" b="1" err="1"/>
              <a:t>roolipohjainen</a:t>
            </a:r>
            <a:r>
              <a:rPr lang="en-US" sz="1200" b="1"/>
              <a:t> </a:t>
            </a:r>
            <a:r>
              <a:rPr lang="en-US" sz="1200" b="1" err="1"/>
              <a:t>puolesta-asiointi</a:t>
            </a:r>
            <a:r>
              <a:rPr lang="en-US" sz="1200" b="1"/>
              <a:t> </a:t>
            </a:r>
            <a:r>
              <a:rPr lang="en-US" sz="1200" b="1" err="1"/>
              <a:t>taloudellisissa</a:t>
            </a:r>
            <a:r>
              <a:rPr lang="en-US" sz="1200" b="1"/>
              <a:t> </a:t>
            </a:r>
            <a:r>
              <a:rPr lang="en-US" sz="1200" b="1" err="1"/>
              <a:t>asioissa</a:t>
            </a:r>
            <a:r>
              <a:rPr lang="en-US" sz="1200" b="1"/>
              <a:t> </a:t>
            </a:r>
            <a:endParaRPr lang="en-FI" sz="1200" b="1" err="1"/>
          </a:p>
        </p:txBody>
      </p:sp>
      <p:pic>
        <p:nvPicPr>
          <p:cNvPr id="9" name="Kuva 15">
            <a:extLst>
              <a:ext uri="{FF2B5EF4-FFF2-40B4-BE49-F238E27FC236}">
                <a16:creationId xmlns:a16="http://schemas.microsoft.com/office/drawing/2014/main" id="{6CD4C1E6-42CF-83DF-F518-6EDAAADE0F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68E2A9C-FB76-884D-B1A2-916DD87388AC}"/>
              </a:ext>
            </a:extLst>
          </p:cNvPr>
          <p:cNvSpPr txBox="1"/>
          <p:nvPr/>
        </p:nvSpPr>
        <p:spPr>
          <a:xfrm>
            <a:off x="683998" y="1728000"/>
            <a:ext cx="4248000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131413"/>
                </a:solidFill>
                <a:ea typeface="Calibri" panose="020F0502020204030204" pitchFamily="34" charset="0"/>
              </a:rPr>
              <a:t>Valtuudet-palvelu häiriötöntä, luotettavaa, saatavuus korkealla tasolla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131413"/>
                </a:solidFill>
                <a:ea typeface="Calibri" panose="020F0502020204030204" pitchFamily="34" charset="0"/>
              </a:rPr>
              <a:t>Riippuvuus taustarekistereistä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131413"/>
                </a:solidFill>
                <a:ea typeface="Calibri" panose="020F0502020204030204" pitchFamily="34" charset="0"/>
              </a:rPr>
              <a:t>Edunvalvonnassa olevien rajoitteiden poisto valtuuttamisesta ja puolesta-asioinnista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131413"/>
                </a:solidFill>
                <a:ea typeface="Calibri" panose="020F0502020204030204" pitchFamily="34" charset="0"/>
              </a:rPr>
              <a:t>Tietoa palveluntarjoajille:</a:t>
            </a:r>
          </a:p>
          <a:p>
            <a:pPr lvl="1"/>
            <a:r>
              <a:rPr lang="fi-FI" sz="2000">
                <a:solidFill>
                  <a:srgbClr val="13141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Valtuudet-palvelun laajentaminen edunvalvonnan asiakkaille, edunvalvontavaltuutetuille ja edunvalvojille 2023–2025</a:t>
            </a:r>
            <a:endParaRPr lang="fi-FI" sz="2000" b="1">
              <a:solidFill>
                <a:srgbClr val="131413"/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94CF6B1-7810-9901-250A-3ED0C989EDB0}"/>
              </a:ext>
            </a:extLst>
          </p:cNvPr>
          <p:cNvSpPr/>
          <p:nvPr/>
        </p:nvSpPr>
        <p:spPr>
          <a:xfrm>
            <a:off x="10813774" y="5302063"/>
            <a:ext cx="1083365" cy="1138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4E608F-F2FC-BB86-01E2-96CE0900EAD9}"/>
              </a:ext>
            </a:extLst>
          </p:cNvPr>
          <p:cNvSpPr/>
          <p:nvPr/>
        </p:nvSpPr>
        <p:spPr>
          <a:xfrm>
            <a:off x="5135700" y="5029279"/>
            <a:ext cx="684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err="1"/>
              <a:t>Käyttökokemuksen</a:t>
            </a:r>
            <a:r>
              <a:rPr lang="en-US" sz="1600" b="1"/>
              <a:t> </a:t>
            </a:r>
            <a:r>
              <a:rPr lang="en-US" sz="1600" b="1" err="1"/>
              <a:t>kehittäminen</a:t>
            </a:r>
            <a:r>
              <a:rPr lang="en-US" sz="1600" b="1"/>
              <a:t>: </a:t>
            </a:r>
            <a:r>
              <a:rPr lang="en-US" sz="1600" b="1" err="1"/>
              <a:t>Mobiilikäytettävyyden</a:t>
            </a:r>
            <a:r>
              <a:rPr lang="en-US" sz="1600" b="1"/>
              <a:t> </a:t>
            </a:r>
            <a:r>
              <a:rPr lang="en-US" sz="1600" b="1" err="1"/>
              <a:t>parantaminen</a:t>
            </a:r>
            <a:r>
              <a:rPr lang="en-US" sz="1600" b="1"/>
              <a:t> </a:t>
            </a:r>
            <a:endParaRPr lang="en-FI" sz="1600" b="1" err="1"/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D4F69429-8388-351E-A909-92A5DB458F28}"/>
              </a:ext>
            </a:extLst>
          </p:cNvPr>
          <p:cNvSpPr/>
          <p:nvPr/>
        </p:nvSpPr>
        <p:spPr>
          <a:xfrm>
            <a:off x="7808291" y="5485870"/>
            <a:ext cx="414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Käyttökokemuksen</a:t>
            </a:r>
            <a:r>
              <a:rPr lang="en-US" sz="1200" b="1"/>
              <a:t> </a:t>
            </a:r>
            <a:r>
              <a:rPr lang="en-US" sz="1200" b="1" err="1"/>
              <a:t>kehittäminen</a:t>
            </a:r>
            <a:r>
              <a:rPr lang="en-US" sz="1200" b="1"/>
              <a:t>: </a:t>
            </a:r>
            <a:r>
              <a:rPr lang="en-US" sz="1200" b="1" err="1"/>
              <a:t>valtuusasioiden</a:t>
            </a:r>
            <a:r>
              <a:rPr lang="en-US" sz="1200" b="1"/>
              <a:t> </a:t>
            </a:r>
            <a:r>
              <a:rPr lang="en-US" sz="1200" b="1" err="1"/>
              <a:t>löytäminen</a:t>
            </a:r>
            <a:endParaRPr lang="en-FI" sz="1200" b="1" err="1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D08C2036-7F73-AFCF-A99A-3CDB21212B55}"/>
              </a:ext>
            </a:extLst>
          </p:cNvPr>
          <p:cNvSpPr/>
          <p:nvPr/>
        </p:nvSpPr>
        <p:spPr>
          <a:xfrm>
            <a:off x="9949755" y="5997835"/>
            <a:ext cx="2016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Yhdistykset</a:t>
            </a:r>
            <a:r>
              <a:rPr lang="en-US" sz="1200" b="1"/>
              <a:t> </a:t>
            </a:r>
            <a:r>
              <a:rPr lang="en-US" sz="1200" b="1" err="1"/>
              <a:t>valtuuttaminen</a:t>
            </a:r>
            <a:br>
              <a:rPr lang="en-US" sz="1200" b="1"/>
            </a:br>
            <a:r>
              <a:rPr lang="en-US" sz="1200" b="1"/>
              <a:t>2-  </a:t>
            </a:r>
            <a:r>
              <a:rPr lang="en-US" sz="1200" b="1" err="1"/>
              <a:t>yhdessä</a:t>
            </a:r>
            <a:endParaRPr lang="en-FI" sz="1200" b="1" err="1"/>
          </a:p>
        </p:txBody>
      </p:sp>
    </p:spTree>
    <p:extLst>
      <p:ext uri="{BB962C8B-B14F-4D97-AF65-F5344CB8AC3E}">
        <p14:creationId xmlns:p14="http://schemas.microsoft.com/office/powerpoint/2010/main" val="272776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974B618-11EA-BA48-D2F1-A6D84828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808820"/>
          </a:xfrm>
        </p:spPr>
        <p:txBody>
          <a:bodyPr anchor="t">
            <a:normAutofit fontScale="90000"/>
          </a:bodyPr>
          <a:lstStyle/>
          <a:p>
            <a:r>
              <a:rPr lang="en-US"/>
              <a:t>Suomi.fi-</a:t>
            </a:r>
            <a:r>
              <a:rPr lang="en-US" err="1"/>
              <a:t>valtuudet</a:t>
            </a:r>
            <a:r>
              <a:rPr lang="en-US"/>
              <a:t> </a:t>
            </a:r>
            <a:r>
              <a:rPr lang="en-US" err="1"/>
              <a:t>tiekartta-aihio</a:t>
            </a:r>
            <a:r>
              <a:rPr lang="en-US"/>
              <a:t> 2024</a:t>
            </a:r>
            <a:endParaRPr lang="en-FI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BF0B4D9-ABCB-0009-552B-DD9CB10F1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98170"/>
              </p:ext>
            </p:extLst>
          </p:nvPr>
        </p:nvGraphicFramePr>
        <p:xfrm>
          <a:off x="202098" y="944157"/>
          <a:ext cx="11833410" cy="566080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6682">
                  <a:extLst>
                    <a:ext uri="{9D8B030D-6E8A-4147-A177-3AD203B41FA5}">
                      <a16:colId xmlns:a16="http://schemas.microsoft.com/office/drawing/2014/main" val="3452518207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783472408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87544494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568060749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582497991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Q1/2024</a:t>
                      </a:r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Q2/2024</a:t>
                      </a:r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Q3/2024</a:t>
                      </a:r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Q4/2024</a:t>
                      </a:r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/>
                        <a:t>2025</a:t>
                      </a:r>
                      <a:endParaRPr lang="en-FI" sz="1600" i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23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92435"/>
                  </a:ext>
                </a:extLst>
              </a:tr>
              <a:tr h="5284350"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6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6350" cap="flat" cmpd="sng" algn="ctr">
                      <a:solidFill>
                        <a:srgbClr val="2A6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6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6350" cap="flat" cmpd="sng" algn="ctr">
                      <a:solidFill>
                        <a:srgbClr val="2A6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6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6350" cap="flat" cmpd="sng" algn="ctr">
                      <a:solidFill>
                        <a:srgbClr val="2A6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23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rgbClr val="8B23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6170"/>
                  </a:ext>
                </a:extLst>
              </a:tr>
            </a:tbl>
          </a:graphicData>
        </a:graphic>
      </p:graphicFrame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7AA56C75-485C-5E44-ADD1-C9AAE3FC524F}"/>
              </a:ext>
            </a:extLst>
          </p:cNvPr>
          <p:cNvSpPr/>
          <p:nvPr/>
        </p:nvSpPr>
        <p:spPr>
          <a:xfrm>
            <a:off x="256864" y="2006813"/>
            <a:ext cx="936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Jatkuva</a:t>
            </a:r>
            <a:r>
              <a:rPr lang="en-US" b="1"/>
              <a:t> </a:t>
            </a:r>
            <a:r>
              <a:rPr lang="en-US" b="1" err="1"/>
              <a:t>ylläpito</a:t>
            </a:r>
            <a:r>
              <a:rPr lang="en-US" b="1"/>
              <a:t> </a:t>
            </a:r>
            <a:endParaRPr lang="en-FI" b="1" err="1"/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DE7E31D7-52DC-DCB4-DB17-EB83FE24CB11}"/>
              </a:ext>
            </a:extLst>
          </p:cNvPr>
          <p:cNvSpPr/>
          <p:nvPr/>
        </p:nvSpPr>
        <p:spPr>
          <a:xfrm>
            <a:off x="247532" y="2502589"/>
            <a:ext cx="4644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Käyttökokemuksen</a:t>
            </a:r>
            <a:r>
              <a:rPr lang="en-US" sz="1200" b="1"/>
              <a:t> </a:t>
            </a:r>
            <a:r>
              <a:rPr lang="en-US" sz="1200" b="1" err="1"/>
              <a:t>kehittäminen</a:t>
            </a:r>
            <a:r>
              <a:rPr lang="en-US" sz="1200" b="1"/>
              <a:t>: </a:t>
            </a:r>
            <a:r>
              <a:rPr lang="en-US" sz="1200" b="1" err="1"/>
              <a:t>valtuusasioiden</a:t>
            </a:r>
            <a:r>
              <a:rPr lang="en-US" sz="1200" b="1"/>
              <a:t> </a:t>
            </a:r>
            <a:r>
              <a:rPr lang="en-US" sz="1200" b="1" err="1"/>
              <a:t>löytäminen</a:t>
            </a:r>
            <a:r>
              <a:rPr lang="en-US" sz="1200" b="1"/>
              <a:t> </a:t>
            </a:r>
            <a:endParaRPr lang="en-FI" sz="1200" b="1" err="1"/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E1FEC282-B53E-2782-FD38-EA492A3AE80B}"/>
              </a:ext>
            </a:extLst>
          </p:cNvPr>
          <p:cNvSpPr/>
          <p:nvPr/>
        </p:nvSpPr>
        <p:spPr>
          <a:xfrm>
            <a:off x="247533" y="3008297"/>
            <a:ext cx="4644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Ulkomaalaisten</a:t>
            </a:r>
            <a:r>
              <a:rPr lang="en-US" sz="1200" b="1"/>
              <a:t> </a:t>
            </a:r>
            <a:r>
              <a:rPr lang="en-US" sz="1200" b="1" err="1"/>
              <a:t>yritysten</a:t>
            </a:r>
            <a:r>
              <a:rPr lang="en-US" sz="1200" b="1"/>
              <a:t> </a:t>
            </a:r>
            <a:r>
              <a:rPr lang="en-US" sz="1200" b="1" err="1"/>
              <a:t>valtuushakemusprosessin</a:t>
            </a:r>
            <a:r>
              <a:rPr lang="en-US" sz="1200" b="1"/>
              <a:t> </a:t>
            </a:r>
            <a:r>
              <a:rPr lang="en-US" sz="1200" b="1" err="1"/>
              <a:t>sähköistäminen</a:t>
            </a:r>
            <a:r>
              <a:rPr lang="en-US" sz="1200" b="1"/>
              <a:t> (</a:t>
            </a:r>
            <a:r>
              <a:rPr lang="en-US" sz="1200" b="1" err="1"/>
              <a:t>Viro</a:t>
            </a:r>
            <a:r>
              <a:rPr lang="en-US" sz="1200" b="1"/>
              <a:t>)</a:t>
            </a:r>
            <a:endParaRPr lang="en-FI" sz="1200" b="1" err="1"/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43B98C20-C83A-CEBC-AC2A-C6809561C792}"/>
              </a:ext>
            </a:extLst>
          </p:cNvPr>
          <p:cNvSpPr/>
          <p:nvPr/>
        </p:nvSpPr>
        <p:spPr>
          <a:xfrm>
            <a:off x="241622" y="6117890"/>
            <a:ext cx="11736000" cy="391885"/>
          </a:xfrm>
          <a:prstGeom prst="roundRect">
            <a:avLst/>
          </a:prstGeom>
          <a:solidFill>
            <a:srgbClr val="2A6E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Hajautetun</a:t>
            </a:r>
            <a:r>
              <a:rPr lang="en-US" b="1"/>
              <a:t> </a:t>
            </a:r>
            <a:r>
              <a:rPr lang="en-US" b="1" err="1"/>
              <a:t>virkailijavaltuuttamispalvelun</a:t>
            </a:r>
            <a:r>
              <a:rPr lang="en-US" b="1"/>
              <a:t> </a:t>
            </a:r>
            <a:r>
              <a:rPr lang="en-US" b="1" err="1"/>
              <a:t>laajeneminen</a:t>
            </a:r>
            <a:r>
              <a:rPr lang="en-US" b="1"/>
              <a:t> </a:t>
            </a:r>
            <a:r>
              <a:rPr lang="en-US" b="1" err="1"/>
              <a:t>hyvinvointialueille</a:t>
            </a:r>
            <a:r>
              <a:rPr lang="en-US" b="1"/>
              <a:t> </a:t>
            </a:r>
            <a:endParaRPr lang="en-FI" b="1" err="1"/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B23551C2-E307-6582-9598-488384CE4EB2}"/>
              </a:ext>
            </a:extLst>
          </p:cNvPr>
          <p:cNvSpPr/>
          <p:nvPr/>
        </p:nvSpPr>
        <p:spPr>
          <a:xfrm>
            <a:off x="256863" y="1541630"/>
            <a:ext cx="9360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Suorituskyvyn</a:t>
            </a:r>
            <a:r>
              <a:rPr lang="en-US" b="1"/>
              <a:t> ja </a:t>
            </a:r>
            <a:r>
              <a:rPr lang="en-US" b="1" err="1"/>
              <a:t>laadunvarmistuksen</a:t>
            </a:r>
            <a:r>
              <a:rPr lang="en-US" b="1"/>
              <a:t> </a:t>
            </a:r>
            <a:r>
              <a:rPr lang="en-US" b="1" err="1"/>
              <a:t>parantaminen</a:t>
            </a:r>
            <a:endParaRPr lang="en-FI" b="1" err="1"/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EB70EAC1-C47C-3A2F-D00E-25D6F67FC6BA}"/>
              </a:ext>
            </a:extLst>
          </p:cNvPr>
          <p:cNvSpPr/>
          <p:nvPr/>
        </p:nvSpPr>
        <p:spPr>
          <a:xfrm>
            <a:off x="247532" y="4010165"/>
            <a:ext cx="4644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Edunvalvontavaltuutetuille</a:t>
            </a:r>
            <a:r>
              <a:rPr lang="en-US" sz="1200" b="1"/>
              <a:t> </a:t>
            </a:r>
            <a:r>
              <a:rPr lang="en-US" sz="1200" b="1" err="1"/>
              <a:t>roolipohjainen</a:t>
            </a:r>
            <a:r>
              <a:rPr lang="en-US" sz="1200" b="1"/>
              <a:t> </a:t>
            </a:r>
            <a:r>
              <a:rPr lang="en-US" sz="1200" b="1" err="1"/>
              <a:t>puolesta-asiointi</a:t>
            </a:r>
            <a:r>
              <a:rPr lang="en-US" sz="1200" b="1"/>
              <a:t> </a:t>
            </a:r>
            <a:r>
              <a:rPr lang="en-US" sz="1200" b="1" err="1"/>
              <a:t>taloudellisissa</a:t>
            </a:r>
            <a:r>
              <a:rPr lang="en-US" sz="1200" b="1"/>
              <a:t> </a:t>
            </a:r>
            <a:r>
              <a:rPr lang="en-US" sz="1200" b="1" err="1"/>
              <a:t>asioissa</a:t>
            </a:r>
            <a:endParaRPr lang="en-FI" sz="1200" b="1" err="1"/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1C2CCD7B-A9C3-314F-05FF-6DA66D4DDAE5}"/>
              </a:ext>
            </a:extLst>
          </p:cNvPr>
          <p:cNvSpPr/>
          <p:nvPr/>
        </p:nvSpPr>
        <p:spPr>
          <a:xfrm>
            <a:off x="4979801" y="4402050"/>
            <a:ext cx="4644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Yksityisille</a:t>
            </a:r>
            <a:r>
              <a:rPr lang="en-US" sz="1200" b="1"/>
              <a:t> </a:t>
            </a:r>
            <a:r>
              <a:rPr lang="en-US" sz="1200" b="1" err="1"/>
              <a:t>edunvalvojille</a:t>
            </a:r>
            <a:r>
              <a:rPr lang="en-US" sz="1200" b="1"/>
              <a:t> </a:t>
            </a:r>
            <a:r>
              <a:rPr lang="en-US" sz="1200" b="1" err="1"/>
              <a:t>roolipohjainen</a:t>
            </a:r>
            <a:r>
              <a:rPr lang="en-US" sz="1200" b="1"/>
              <a:t> </a:t>
            </a:r>
            <a:r>
              <a:rPr lang="en-US" sz="1200" b="1" err="1"/>
              <a:t>puolesta-asiointi</a:t>
            </a:r>
            <a:r>
              <a:rPr lang="en-US" sz="1200" b="1"/>
              <a:t> </a:t>
            </a:r>
            <a:r>
              <a:rPr lang="en-US" sz="1200" b="1" err="1"/>
              <a:t>taloudellisissa</a:t>
            </a:r>
            <a:r>
              <a:rPr lang="en-US" sz="1200" b="1"/>
              <a:t> </a:t>
            </a:r>
            <a:r>
              <a:rPr lang="en-US" sz="1200" b="1" err="1"/>
              <a:t>asioissa</a:t>
            </a:r>
            <a:r>
              <a:rPr lang="en-US" sz="1200" b="1"/>
              <a:t> </a:t>
            </a:r>
            <a:endParaRPr lang="en-FI" sz="1200" b="1" err="1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14669725-CCE4-EBFA-1A94-765FFEFD5D70}"/>
              </a:ext>
            </a:extLst>
          </p:cNvPr>
          <p:cNvSpPr/>
          <p:nvPr/>
        </p:nvSpPr>
        <p:spPr>
          <a:xfrm>
            <a:off x="4979801" y="4910178"/>
            <a:ext cx="4644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err="1"/>
              <a:t>Valtuushakemusprosessin</a:t>
            </a:r>
            <a:r>
              <a:rPr lang="en-US" sz="1100" b="1"/>
              <a:t> </a:t>
            </a:r>
            <a:r>
              <a:rPr lang="en-US" sz="1100" b="1" err="1"/>
              <a:t>käytettävyysparannuksia</a:t>
            </a:r>
            <a:endParaRPr lang="en-FI" sz="1100" b="1" err="1"/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79376B71-0FFE-5A42-4D7E-D00B3C3A1945}"/>
              </a:ext>
            </a:extLst>
          </p:cNvPr>
          <p:cNvSpPr/>
          <p:nvPr/>
        </p:nvSpPr>
        <p:spPr>
          <a:xfrm>
            <a:off x="9741826" y="1525063"/>
            <a:ext cx="2236053" cy="972000"/>
          </a:xfrm>
          <a:prstGeom prst="round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Edunvalvontavaltuutetuille</a:t>
            </a:r>
            <a:r>
              <a:rPr lang="en-US" sz="1200" b="1"/>
              <a:t> ja </a:t>
            </a:r>
            <a:r>
              <a:rPr lang="en-US" sz="1200" b="1" err="1"/>
              <a:t>yksityisille</a:t>
            </a:r>
            <a:r>
              <a:rPr lang="en-US" sz="1200" b="1"/>
              <a:t> </a:t>
            </a:r>
            <a:r>
              <a:rPr lang="en-US" sz="1200" b="1" err="1"/>
              <a:t>edunvalvojille</a:t>
            </a:r>
            <a:r>
              <a:rPr lang="en-US" sz="1200" b="1"/>
              <a:t> </a:t>
            </a:r>
            <a:r>
              <a:rPr lang="en-US" sz="1200" b="1" err="1"/>
              <a:t>puolesta-asiointi</a:t>
            </a:r>
            <a:r>
              <a:rPr lang="en-US" sz="1200" b="1"/>
              <a:t> </a:t>
            </a:r>
            <a:r>
              <a:rPr lang="en-US" sz="1200" b="1" err="1"/>
              <a:t>henkilöä</a:t>
            </a:r>
            <a:r>
              <a:rPr lang="en-US" sz="1200" b="1"/>
              <a:t> </a:t>
            </a:r>
            <a:r>
              <a:rPr lang="en-US" sz="1200" b="1" err="1"/>
              <a:t>koskevissa</a:t>
            </a:r>
            <a:r>
              <a:rPr lang="en-US" sz="1200" b="1"/>
              <a:t> </a:t>
            </a:r>
            <a:r>
              <a:rPr lang="en-US" sz="1200" b="1" err="1"/>
              <a:t>asioissa</a:t>
            </a:r>
            <a:endParaRPr lang="en-FI" sz="1200" b="1" err="1"/>
          </a:p>
        </p:txBody>
      </p:sp>
      <p:sp>
        <p:nvSpPr>
          <p:cNvPr id="13" name="Rectangle: Rounded Corners 29">
            <a:extLst>
              <a:ext uri="{FF2B5EF4-FFF2-40B4-BE49-F238E27FC236}">
                <a16:creationId xmlns:a16="http://schemas.microsoft.com/office/drawing/2014/main" id="{29E3749E-21CE-D3FC-9095-3A2E7226BDB7}"/>
              </a:ext>
            </a:extLst>
          </p:cNvPr>
          <p:cNvSpPr/>
          <p:nvPr/>
        </p:nvSpPr>
        <p:spPr>
          <a:xfrm>
            <a:off x="9741826" y="2572217"/>
            <a:ext cx="2236053" cy="828000"/>
          </a:xfrm>
          <a:prstGeom prst="round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Valmistelu</a:t>
            </a:r>
            <a:r>
              <a:rPr lang="en-US" sz="1200" b="1"/>
              <a:t>: </a:t>
            </a:r>
            <a:r>
              <a:rPr lang="en-US" sz="1200" b="1" err="1"/>
              <a:t>Sähköinen</a:t>
            </a:r>
            <a:r>
              <a:rPr lang="en-US" sz="1200" b="1"/>
              <a:t> </a:t>
            </a:r>
            <a:r>
              <a:rPr lang="en-US" sz="1200" b="1" err="1"/>
              <a:t>puolesta-asiointi</a:t>
            </a:r>
            <a:r>
              <a:rPr lang="en-US" sz="1200" b="1"/>
              <a:t> </a:t>
            </a:r>
            <a:r>
              <a:rPr lang="en-US" sz="1200" b="1" err="1"/>
              <a:t>koskemaan</a:t>
            </a:r>
            <a:r>
              <a:rPr lang="en-US" sz="1200" b="1"/>
              <a:t> </a:t>
            </a:r>
            <a:r>
              <a:rPr lang="en-US" sz="1200" b="1" err="1"/>
              <a:t>myös</a:t>
            </a:r>
            <a:r>
              <a:rPr lang="en-US" sz="1200" b="1"/>
              <a:t> </a:t>
            </a:r>
            <a:r>
              <a:rPr lang="en-US" sz="1200" b="1" err="1"/>
              <a:t>yleisiä</a:t>
            </a:r>
            <a:r>
              <a:rPr lang="en-US" sz="1200" b="1"/>
              <a:t> </a:t>
            </a:r>
            <a:r>
              <a:rPr lang="en-US" sz="1200" b="1" err="1"/>
              <a:t>edunvalvojia</a:t>
            </a:r>
            <a:endParaRPr lang="en-FI" sz="1200" b="1" err="1"/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8C59C875-A681-2564-B62E-3ADA98DFE867}"/>
              </a:ext>
            </a:extLst>
          </p:cNvPr>
          <p:cNvSpPr/>
          <p:nvPr/>
        </p:nvSpPr>
        <p:spPr>
          <a:xfrm>
            <a:off x="9741826" y="3493250"/>
            <a:ext cx="2236053" cy="828000"/>
          </a:xfrm>
          <a:prstGeom prst="round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Muu</a:t>
            </a:r>
            <a:r>
              <a:rPr lang="en-US" sz="1200" b="1"/>
              <a:t> </a:t>
            </a:r>
            <a:r>
              <a:rPr lang="en-US" sz="1200" b="1" err="1"/>
              <a:t>kehittäminen</a:t>
            </a:r>
            <a:r>
              <a:rPr lang="en-US" sz="1200" b="1"/>
              <a:t>, </a:t>
            </a:r>
            <a:br>
              <a:rPr lang="en-US" sz="1200" b="1"/>
            </a:br>
            <a:r>
              <a:rPr lang="en-US" sz="1200" b="1" err="1"/>
              <a:t>tarkentuu</a:t>
            </a:r>
            <a:r>
              <a:rPr lang="en-US" sz="1200" b="1"/>
              <a:t> </a:t>
            </a:r>
            <a:r>
              <a:rPr lang="en-US" sz="1200" b="1" err="1"/>
              <a:t>myöhemmin</a:t>
            </a:r>
            <a:endParaRPr lang="en-FI" sz="1200" b="1" err="1"/>
          </a:p>
        </p:txBody>
      </p:sp>
      <p:pic>
        <p:nvPicPr>
          <p:cNvPr id="15" name="Kuva 15">
            <a:extLst>
              <a:ext uri="{FF2B5EF4-FFF2-40B4-BE49-F238E27FC236}">
                <a16:creationId xmlns:a16="http://schemas.microsoft.com/office/drawing/2014/main" id="{8E4898F7-74C5-876E-F6D4-FF5AECED0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860D7507-0D63-299B-E373-7AF92C14EA54}"/>
              </a:ext>
            </a:extLst>
          </p:cNvPr>
          <p:cNvSpPr/>
          <p:nvPr/>
        </p:nvSpPr>
        <p:spPr>
          <a:xfrm>
            <a:off x="4973822" y="3416035"/>
            <a:ext cx="4644000" cy="391885"/>
          </a:xfrm>
          <a:prstGeom prst="round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Ulkomaalaisten</a:t>
            </a:r>
            <a:r>
              <a:rPr lang="en-US" sz="1200" b="1"/>
              <a:t> </a:t>
            </a:r>
            <a:r>
              <a:rPr lang="en-US" sz="1200" b="1" err="1"/>
              <a:t>yritysten</a:t>
            </a:r>
            <a:r>
              <a:rPr lang="en-US" sz="1200" b="1"/>
              <a:t> </a:t>
            </a:r>
            <a:r>
              <a:rPr lang="en-US" sz="1200" b="1" err="1"/>
              <a:t>valtuushakemusprosessin</a:t>
            </a:r>
            <a:r>
              <a:rPr lang="en-US" sz="1200" b="1"/>
              <a:t> </a:t>
            </a:r>
            <a:r>
              <a:rPr lang="en-US" sz="1200" b="1" err="1"/>
              <a:t>sähköistäminen</a:t>
            </a:r>
            <a:r>
              <a:rPr lang="en-US" sz="1200" b="1"/>
              <a:t> </a:t>
            </a:r>
            <a:r>
              <a:rPr lang="en-US" sz="1200" b="1" err="1"/>
              <a:t>jatkokehitys</a:t>
            </a:r>
            <a:endParaRPr lang="en-FI" sz="1200" b="1" err="1"/>
          </a:p>
        </p:txBody>
      </p:sp>
    </p:spTree>
    <p:extLst>
      <p:ext uri="{BB962C8B-B14F-4D97-AF65-F5344CB8AC3E}">
        <p14:creationId xmlns:p14="http://schemas.microsoft.com/office/powerpoint/2010/main" val="400216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BF93865-6D63-44C8-CBE0-E77516AE21E8}"/>
              </a:ext>
            </a:extLst>
          </p:cNvPr>
          <p:cNvSpPr txBox="1"/>
          <p:nvPr/>
        </p:nvSpPr>
        <p:spPr>
          <a:xfrm>
            <a:off x="6251720" y="5752793"/>
            <a:ext cx="5818525" cy="72930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747713">
              <a:tabLst>
                <a:tab pos="1341438" algn="l"/>
                <a:tab pos="2598738" algn="l"/>
              </a:tabLst>
            </a:pPr>
            <a:r>
              <a:rPr lang="fi-FI" sz="1600">
                <a:hlinkClick r:id="rId2"/>
              </a:rPr>
              <a:t>Palveluhallinta-sivusto</a:t>
            </a:r>
            <a:r>
              <a:rPr lang="fi-FI" sz="1600"/>
              <a:t> &gt; </a:t>
            </a:r>
            <a:br>
              <a:rPr lang="fi-FI" sz="1600"/>
            </a:br>
            <a:r>
              <a:rPr lang="fi-FI" sz="1600"/>
              <a:t>Raportit &gt; Suomi.fi-valtuudet &gt;</a:t>
            </a:r>
            <a:r>
              <a:rPr lang="fi-FI" sz="1400"/>
              <a:t>	</a:t>
            </a:r>
            <a:r>
              <a:rPr lang="fi-FI" sz="1200"/>
              <a:t>Valtuuksien tapahtumamääriä</a:t>
            </a:r>
          </a:p>
          <a:p>
            <a:pPr defTabSz="747713">
              <a:lnSpc>
                <a:spcPct val="75000"/>
              </a:lnSpc>
              <a:tabLst>
                <a:tab pos="1341438" algn="l"/>
                <a:tab pos="2598738" algn="l"/>
              </a:tabLst>
            </a:pPr>
            <a:r>
              <a:rPr lang="fi-FI" sz="1200"/>
              <a:t>		Valtuusrekisterin perustiedot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D01AC73-2E78-132D-61FD-542B2A8372B5}"/>
              </a:ext>
            </a:extLst>
          </p:cNvPr>
          <p:cNvSpPr txBox="1"/>
          <p:nvPr/>
        </p:nvSpPr>
        <p:spPr>
          <a:xfrm>
            <a:off x="6268154" y="2704163"/>
            <a:ext cx="5832000" cy="2826000"/>
          </a:xfrm>
          <a:prstGeom prst="rect">
            <a:avLst/>
          </a:prstGeom>
          <a:solidFill>
            <a:schemeClr val="bg1"/>
          </a:solidFill>
          <a:ln>
            <a:solidFill>
              <a:srgbClr val="2A6EBB"/>
            </a:solidFill>
          </a:ln>
        </p:spPr>
        <p:txBody>
          <a:bodyPr wrap="square" lIns="36000" rIns="0" bIns="36000" rtlCol="0" anchor="b" anchorCtr="0">
            <a:spAutoFit/>
          </a:bodyPr>
          <a:lstStyle/>
          <a:p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br>
              <a:rPr lang="fi-FI" sz="1400"/>
            </a:br>
            <a:r>
              <a:rPr lang="fi-FI" sz="1400"/>
              <a:t>Valtuuskyselyiden määrä</a:t>
            </a:r>
          </a:p>
          <a:p>
            <a:pPr defTabSz="266700">
              <a:lnSpc>
                <a:spcPct val="120000"/>
              </a:lnSpc>
            </a:pPr>
            <a:r>
              <a:rPr lang="fi-FI" sz="1100"/>
              <a:t>      Erottelematon       Henkilön psta       Yritys henkilön psta       Yrityksen psta 	 Yritys yrityksen psta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5C9081C-8F73-6A7E-AC02-1B6A02938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/>
          <a:stretch/>
        </p:blipFill>
        <p:spPr>
          <a:xfrm>
            <a:off x="6344355" y="2896617"/>
            <a:ext cx="5652000" cy="21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88C058A-FD26-5AF3-7E50-548C1799CE27}"/>
              </a:ext>
            </a:extLst>
          </p:cNvPr>
          <p:cNvSpPr txBox="1"/>
          <p:nvPr/>
        </p:nvSpPr>
        <p:spPr>
          <a:xfrm>
            <a:off x="818129" y="1234896"/>
            <a:ext cx="5400000" cy="882000"/>
          </a:xfrm>
          <a:prstGeom prst="rect">
            <a:avLst/>
          </a:prstGeom>
          <a:solidFill>
            <a:srgbClr val="003479"/>
          </a:solidFill>
        </p:spPr>
        <p:txBody>
          <a:bodyPr wrap="none" tIns="36000" rtlCol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i-FI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i-FI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000 000 </a:t>
            </a: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valtuuskyselyä /kk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352BF32-89D6-0452-D7BC-AE56C783C771}"/>
              </a:ext>
            </a:extLst>
          </p:cNvPr>
          <p:cNvSpPr txBox="1"/>
          <p:nvPr/>
        </p:nvSpPr>
        <p:spPr>
          <a:xfrm>
            <a:off x="816526" y="3469721"/>
            <a:ext cx="5400000" cy="882000"/>
          </a:xfrm>
          <a:prstGeom prst="rect">
            <a:avLst/>
          </a:prstGeom>
          <a:solidFill>
            <a:srgbClr val="003479"/>
          </a:solidFill>
        </p:spPr>
        <p:txBody>
          <a:bodyPr wrap="none" lIns="324000" tIns="36000" rtlCol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i-FI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444</a:t>
            </a:r>
            <a:r>
              <a:rPr lang="fi-FI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valtuusasiaa</a:t>
            </a:r>
            <a:endParaRPr lang="fi-FI" sz="28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856B73F-3A50-987B-89EF-77CAB0E41F0A}"/>
              </a:ext>
            </a:extLst>
          </p:cNvPr>
          <p:cNvSpPr txBox="1"/>
          <p:nvPr/>
        </p:nvSpPr>
        <p:spPr>
          <a:xfrm>
            <a:off x="814921" y="2146091"/>
            <a:ext cx="5400000" cy="1296000"/>
          </a:xfrm>
          <a:prstGeom prst="rect">
            <a:avLst/>
          </a:prstGeom>
          <a:solidFill>
            <a:srgbClr val="003479"/>
          </a:solidFill>
        </p:spPr>
        <p:txBody>
          <a:bodyPr wrap="none" tIns="36000" rtlCol="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i-FI" sz="4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244 </a:t>
            </a:r>
            <a:r>
              <a:rPr lang="fi-FI" sz="2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sähköistä</a:t>
            </a:r>
            <a:r>
              <a:rPr lang="fi-FI" sz="4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asiointipalvelua</a:t>
            </a:r>
          </a:p>
          <a:p>
            <a:pPr>
              <a:lnSpc>
                <a:spcPct val="70000"/>
              </a:lnSpc>
              <a:buClr>
                <a:srgbClr val="000000"/>
              </a:buClr>
              <a:buSzPts val="6000"/>
            </a:pPr>
            <a:r>
              <a:rPr lang="fi-FI" sz="4800" b="1">
                <a:solidFill>
                  <a:schemeClr val="bg1"/>
                </a:solidFill>
              </a:rPr>
              <a:t>    47</a:t>
            </a:r>
            <a:r>
              <a:rPr lang="fi-FI" sz="2000">
                <a:solidFill>
                  <a:schemeClr val="bg1"/>
                </a:solidFill>
              </a:rPr>
              <a:t> </a:t>
            </a:r>
            <a:r>
              <a:rPr lang="fi-FI" sz="2800">
                <a:solidFill>
                  <a:schemeClr val="bg1"/>
                </a:solidFill>
              </a:rPr>
              <a:t>uutta / 2023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AB8139-8B74-E2C4-E2F4-445A004532F4}"/>
              </a:ext>
            </a:extLst>
          </p:cNvPr>
          <p:cNvSpPr txBox="1"/>
          <p:nvPr/>
        </p:nvSpPr>
        <p:spPr>
          <a:xfrm>
            <a:off x="805295" y="4393535"/>
            <a:ext cx="5400000" cy="2124000"/>
          </a:xfrm>
          <a:prstGeom prst="rect">
            <a:avLst/>
          </a:prstGeom>
          <a:solidFill>
            <a:srgbClr val="003479"/>
          </a:solidFill>
        </p:spPr>
        <p:txBody>
          <a:bodyPr wrap="none" tIns="36000" rtlCol="0" anchor="t" anchorCtr="0">
            <a:noAutofit/>
          </a:bodyPr>
          <a:lstStyle/>
          <a:p>
            <a:pPr marL="0" marR="0" lvl="0" indent="0" algn="ctr" defTabSz="9191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>
                <a:tab pos="3138488" algn="l"/>
                <a:tab pos="3406775" algn="l"/>
              </a:tabLst>
            </a:pPr>
            <a:r>
              <a:rPr lang="fi-FI" sz="25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henkilöt ja yritykset antaneet yhteensä</a:t>
            </a:r>
          </a:p>
          <a:p>
            <a:pPr marL="0" marR="0" lvl="0" indent="0" algn="ctr" defTabSz="9191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>
                <a:tab pos="3138488" algn="l"/>
                <a:tab pos="3406775" algn="l"/>
              </a:tabLst>
            </a:pPr>
            <a:r>
              <a:rPr lang="fi-FI" sz="5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i-FI" sz="54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r>
              <a:rPr lang="fi-FI" sz="5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000 000 </a:t>
            </a:r>
            <a:r>
              <a:rPr lang="fi-FI" sz="2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valtuutta</a:t>
            </a:r>
          </a:p>
          <a:p>
            <a:pPr marL="742950" lvl="1" indent="-285750" defTabSz="91916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138488" algn="l"/>
                <a:tab pos="3406775" algn="l"/>
              </a:tabLst>
            </a:pPr>
            <a:r>
              <a:rPr lang="fi-FI" sz="2000">
                <a:solidFill>
                  <a:schemeClr val="bg1"/>
                </a:solidFill>
              </a:rPr>
              <a:t>Apteekkiasiointi 			          235 000</a:t>
            </a:r>
          </a:p>
          <a:p>
            <a:pPr marL="742950" lvl="1" indent="-285750" defTabSz="91916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138488" algn="l"/>
                <a:tab pos="3406775" algn="l"/>
              </a:tabLst>
            </a:pPr>
            <a:r>
              <a:rPr lang="fi-FI" sz="2000">
                <a:solidFill>
                  <a:schemeClr val="bg1"/>
                </a:solidFill>
              </a:rPr>
              <a:t>Veroasioiden hoito			       1 400 000</a:t>
            </a:r>
          </a:p>
          <a:p>
            <a:pPr marL="742950" lvl="1" indent="-285750" defTabSz="91916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138488" algn="l"/>
                <a:tab pos="4038600" algn="l"/>
              </a:tabLst>
            </a:pPr>
            <a:r>
              <a:rPr lang="fi-FI" sz="2000">
                <a:solidFill>
                  <a:schemeClr val="bg1"/>
                </a:solidFill>
              </a:rPr>
              <a:t>Terveydenhuollon asioiden hoito  105 500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15EB9BF-C8CD-D072-E34D-B236B84E21CE}"/>
              </a:ext>
            </a:extLst>
          </p:cNvPr>
          <p:cNvSpPr txBox="1"/>
          <p:nvPr/>
        </p:nvSpPr>
        <p:spPr>
          <a:xfrm>
            <a:off x="4496570" y="4885227"/>
            <a:ext cx="189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voimassa olevaa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E51B97B-D0F3-6122-6107-7635D619DE13}"/>
              </a:ext>
            </a:extLst>
          </p:cNvPr>
          <p:cNvSpPr txBox="1"/>
          <p:nvPr/>
        </p:nvSpPr>
        <p:spPr>
          <a:xfrm>
            <a:off x="10054459" y="684489"/>
            <a:ext cx="2015787" cy="988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i-FI" sz="1400"/>
              <a:t>Valtuuksia antaneiden kumulatiivinen lukumäärä</a:t>
            </a:r>
          </a:p>
          <a:p>
            <a:pPr defTabSz="300038">
              <a:lnSpc>
                <a:spcPct val="120000"/>
              </a:lnSpc>
            </a:pPr>
            <a:r>
              <a:rPr lang="fi-FI" sz="1400"/>
              <a:t>      </a:t>
            </a:r>
            <a:r>
              <a:rPr lang="fi-FI" sz="1200"/>
              <a:t>Henkilöt 	296 000 	(32%)</a:t>
            </a:r>
          </a:p>
          <a:p>
            <a:pPr defTabSz="300038">
              <a:lnSpc>
                <a:spcPct val="120000"/>
              </a:lnSpc>
            </a:pPr>
            <a:r>
              <a:rPr lang="fi-FI" sz="1200"/>
              <a:t>       Yhteisöt 	612 000 	(68%)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DA476A01-16E6-AAF1-5BCC-CA7B91E898A6}"/>
              </a:ext>
            </a:extLst>
          </p:cNvPr>
          <p:cNvSpPr/>
          <p:nvPr/>
        </p:nvSpPr>
        <p:spPr>
          <a:xfrm>
            <a:off x="10085996" y="1239432"/>
            <a:ext cx="144000" cy="144000"/>
          </a:xfrm>
          <a:prstGeom prst="ellipse">
            <a:avLst/>
          </a:prstGeom>
          <a:solidFill>
            <a:srgbClr val="2A6E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3DAFAEB-4FDC-7452-300D-B90FF2391B3B}"/>
              </a:ext>
            </a:extLst>
          </p:cNvPr>
          <p:cNvSpPr/>
          <p:nvPr/>
        </p:nvSpPr>
        <p:spPr>
          <a:xfrm>
            <a:off x="10091253" y="1496935"/>
            <a:ext cx="144000" cy="144000"/>
          </a:xfrm>
          <a:prstGeom prst="ellipse">
            <a:avLst/>
          </a:prstGeom>
          <a:solidFill>
            <a:srgbClr val="60CD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D14DBE9A-6A4E-8CA7-DA7E-549B5E32032D}"/>
              </a:ext>
            </a:extLst>
          </p:cNvPr>
          <p:cNvSpPr/>
          <p:nvPr/>
        </p:nvSpPr>
        <p:spPr>
          <a:xfrm>
            <a:off x="6333146" y="5330571"/>
            <a:ext cx="144000" cy="144000"/>
          </a:xfrm>
          <a:prstGeom prst="ellipse">
            <a:avLst/>
          </a:prstGeom>
          <a:solidFill>
            <a:srgbClr val="2A6E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F3A453A-52A2-892B-7CD7-FE82EBB9660E}"/>
              </a:ext>
            </a:extLst>
          </p:cNvPr>
          <p:cNvSpPr/>
          <p:nvPr/>
        </p:nvSpPr>
        <p:spPr>
          <a:xfrm>
            <a:off x="7383261" y="5325317"/>
            <a:ext cx="144000" cy="144000"/>
          </a:xfrm>
          <a:prstGeom prst="ellipse">
            <a:avLst/>
          </a:prstGeom>
          <a:solidFill>
            <a:srgbClr val="60CD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E3416141-7ECF-915D-9A8C-D0E3022EFDE9}"/>
              </a:ext>
            </a:extLst>
          </p:cNvPr>
          <p:cNvSpPr/>
          <p:nvPr/>
        </p:nvSpPr>
        <p:spPr>
          <a:xfrm>
            <a:off x="8392911" y="5329127"/>
            <a:ext cx="144000" cy="144000"/>
          </a:xfrm>
          <a:prstGeom prst="ellipse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F61D4CBD-755D-84D0-EC7D-8B6C841497AC}"/>
              </a:ext>
            </a:extLst>
          </p:cNvPr>
          <p:cNvSpPr/>
          <p:nvPr/>
        </p:nvSpPr>
        <p:spPr>
          <a:xfrm>
            <a:off x="9712616" y="5330571"/>
            <a:ext cx="144000" cy="144000"/>
          </a:xfrm>
          <a:prstGeom prst="ellipse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F986F8FA-67A8-2843-6A0B-0F7D3590CEB0}"/>
              </a:ext>
            </a:extLst>
          </p:cNvPr>
          <p:cNvSpPr/>
          <p:nvPr/>
        </p:nvSpPr>
        <p:spPr>
          <a:xfrm>
            <a:off x="10714646" y="5334381"/>
            <a:ext cx="144000" cy="144000"/>
          </a:xfrm>
          <a:prstGeom prst="ellipse">
            <a:avLst/>
          </a:prstGeom>
          <a:solidFill>
            <a:srgbClr val="007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Sisällön paikkamerkki 9" descr="Kuva, joka sisältää kohteen teksti, kuvakaappaus, diagrammi, Fontti&#10;&#10;Kuvaus luotu automaattisesti">
            <a:extLst>
              <a:ext uri="{FF2B5EF4-FFF2-40B4-BE49-F238E27FC236}">
                <a16:creationId xmlns:a16="http://schemas.microsoft.com/office/drawing/2014/main" id="{C8C3277B-9E36-7CFD-DDE5-22A627C6A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/>
          <a:stretch/>
        </p:blipFill>
        <p:spPr>
          <a:xfrm>
            <a:off x="6934575" y="537342"/>
            <a:ext cx="2895749" cy="30054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8F3B6FD1-9409-C3B6-729E-D240C36143D7}"/>
              </a:ext>
            </a:extLst>
          </p:cNvPr>
          <p:cNvSpPr txBox="1"/>
          <p:nvPr/>
        </p:nvSpPr>
        <p:spPr>
          <a:xfrm>
            <a:off x="5000027" y="5615768"/>
            <a:ext cx="1026000" cy="796330"/>
          </a:xfrm>
          <a:prstGeom prst="rect">
            <a:avLst/>
          </a:prstGeom>
          <a:solidFill>
            <a:srgbClr val="003479"/>
          </a:solidFill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80000"/>
              </a:lnSpc>
            </a:pPr>
            <a:r>
              <a:rPr lang="fi-FI" sz="2000">
                <a:solidFill>
                  <a:schemeClr val="bg1"/>
                </a:solidFill>
              </a:rPr>
              <a:t>235 000</a:t>
            </a:r>
          </a:p>
          <a:p>
            <a:pPr algn="r">
              <a:lnSpc>
                <a:spcPct val="80000"/>
              </a:lnSpc>
            </a:pPr>
            <a:r>
              <a:rPr lang="fi-FI" sz="2000">
                <a:solidFill>
                  <a:schemeClr val="bg1"/>
                </a:solidFill>
              </a:rPr>
              <a:t>1 400 000</a:t>
            </a:r>
          </a:p>
          <a:p>
            <a:pPr algn="r">
              <a:lnSpc>
                <a:spcPct val="80000"/>
              </a:lnSpc>
            </a:pPr>
            <a:r>
              <a:rPr lang="fi-FI" sz="2000">
                <a:solidFill>
                  <a:schemeClr val="bg1"/>
                </a:solidFill>
              </a:rPr>
              <a:t>105 500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7930DFD-F7A4-7F0A-689D-1D1DB784BCBD}"/>
              </a:ext>
            </a:extLst>
          </p:cNvPr>
          <p:cNvSpPr txBox="1"/>
          <p:nvPr/>
        </p:nvSpPr>
        <p:spPr>
          <a:xfrm>
            <a:off x="6695181" y="4910961"/>
            <a:ext cx="5364033" cy="1440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defTabSz="792000"/>
            <a:r>
              <a:rPr lang="fi-FI" sz="1100">
                <a:solidFill>
                  <a:srgbClr val="000000"/>
                </a:solidFill>
              </a:rPr>
              <a:t>2017	2018	2019	2020	2021	2022	2023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2436E8E8-1476-C03F-D98F-74CDAC54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808820"/>
          </a:xfrm>
        </p:spPr>
        <p:txBody>
          <a:bodyPr anchor="t">
            <a:normAutofit fontScale="90000"/>
          </a:bodyPr>
          <a:lstStyle/>
          <a:p>
            <a:r>
              <a:rPr lang="en-US"/>
              <a:t>Suomi.fi-</a:t>
            </a:r>
            <a:r>
              <a:rPr lang="en-US" err="1"/>
              <a:t>valtuudet</a:t>
            </a:r>
            <a:r>
              <a:rPr lang="en-US"/>
              <a:t> – </a:t>
            </a:r>
            <a:r>
              <a:rPr lang="en-US" err="1"/>
              <a:t>lukuja</a:t>
            </a:r>
            <a:r>
              <a:rPr lang="en-US"/>
              <a:t> 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79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4DC8890-D5C6-F631-D8BF-AC441F81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Suomi.fi-tiekarttaa päivitetään kvartaaleittain osoitteessa </a:t>
            </a:r>
            <a:r>
              <a:rPr lang="fi-FI" dirty="0">
                <a:hlinkClick r:id="rId2"/>
              </a:rPr>
              <a:t>dvv.fi/suomi.fi-infot</a:t>
            </a:r>
            <a:endParaRPr lang="fi-FI" dirty="0"/>
          </a:p>
          <a:p>
            <a:r>
              <a:rPr lang="fi-FI" dirty="0"/>
              <a:t>DVV:n järjestämät infot löydät osoitteesta </a:t>
            </a:r>
            <a:r>
              <a:rPr lang="fi-FI" dirty="0">
                <a:hlinkClick r:id="rId3"/>
              </a:rPr>
              <a:t>dvv.fi/tapahtumat</a:t>
            </a:r>
            <a:endParaRPr lang="fi-FI" dirty="0"/>
          </a:p>
          <a:p>
            <a:r>
              <a:rPr lang="fi-FI" dirty="0"/>
              <a:t>Suomi.fi-uutiskirjeen voit tilata osoitteessa </a:t>
            </a:r>
            <a:r>
              <a:rPr lang="fi-FI" dirty="0">
                <a:hlinkClick r:id="rId4"/>
              </a:rPr>
              <a:t>dvv.fi/uutiskirje</a:t>
            </a:r>
            <a:endParaRPr lang="fi-FI" dirty="0"/>
          </a:p>
          <a:p>
            <a:r>
              <a:rPr lang="fi-FI" dirty="0"/>
              <a:t>Suomi.fi-infot keväällä</a:t>
            </a:r>
          </a:p>
          <a:p>
            <a:pPr lvl="1"/>
            <a:r>
              <a:rPr lang="fi-FI" dirty="0"/>
              <a:t>10. huhtikuuta, klo 9–10: ilmoittaudu </a:t>
            </a:r>
            <a:r>
              <a:rPr lang="fi-FI" dirty="0">
                <a:hlinkClick r:id="rId5"/>
              </a:rPr>
              <a:t>https://www.lyyti.in/suomifi-info-04-24</a:t>
            </a:r>
            <a:endParaRPr lang="fi-FI" dirty="0"/>
          </a:p>
          <a:p>
            <a:pPr lvl="1"/>
            <a:r>
              <a:rPr lang="fi-FI" dirty="0"/>
              <a:t>9. toukokuuta, klo 9–10: ilmoittaudu: </a:t>
            </a:r>
            <a:r>
              <a:rPr lang="fi-FI" dirty="0">
                <a:hlinkClick r:id="rId6"/>
              </a:rPr>
              <a:t>https://www.lyyti.in/suomifi-info-05-24</a:t>
            </a:r>
            <a:endParaRPr lang="fi-FI" dirty="0"/>
          </a:p>
          <a:p>
            <a:pPr lvl="1"/>
            <a:r>
              <a:rPr lang="fi-FI" dirty="0"/>
              <a:t>Tarkempaa tietoa ohjelmasta maaliskuussa 2024.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7686FDB-4BAF-3855-A4AF-48EF5F76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Tietoa Suomi.fi-palveluiden kehittämisestä</a:t>
            </a:r>
          </a:p>
        </p:txBody>
      </p:sp>
    </p:spTree>
    <p:extLst>
      <p:ext uri="{BB962C8B-B14F-4D97-AF65-F5344CB8AC3E}">
        <p14:creationId xmlns:p14="http://schemas.microsoft.com/office/powerpoint/2010/main" val="342706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94770FE-8B1B-43CE-93BC-A7BA82A8C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0" y="2617969"/>
            <a:ext cx="9011781" cy="312904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fi-FI" sz="4100" b="1" i="0" u="none" strike="noStrike" dirty="0">
                <a:effectLst/>
              </a:rPr>
              <a:t>Kiitos osallistujille</a:t>
            </a:r>
            <a:r>
              <a:rPr lang="fi-FI" sz="4100" b="1" i="0" dirty="0">
                <a:effectLst/>
              </a:rPr>
              <a:t>​</a:t>
            </a:r>
            <a:r>
              <a:rPr lang="fi-FI" sz="4100" b="1" i="0" u="none" strike="noStrike" dirty="0">
                <a:effectLst/>
              </a:rPr>
              <a:t>!</a:t>
            </a:r>
            <a:r>
              <a:rPr lang="fi-FI" sz="4100" b="1" i="0" dirty="0">
                <a:effectLst/>
              </a:rPr>
              <a:t>​</a:t>
            </a:r>
            <a:br>
              <a:rPr lang="fi-FI" sz="4100" b="1" i="0" dirty="0">
                <a:effectLst/>
              </a:rPr>
            </a:br>
            <a:br>
              <a:rPr lang="fi-FI" sz="4100" b="1" i="0" dirty="0">
                <a:effectLst/>
              </a:rPr>
            </a:br>
            <a:r>
              <a:rPr lang="fi-FI" sz="4100" b="1" i="0" u="none" strike="noStrike" dirty="0">
                <a:effectLst/>
              </a:rPr>
              <a:t>Tilaisuuden aineisto löytyy </a:t>
            </a:r>
            <a:br>
              <a:rPr lang="fi-FI" sz="4100" b="1" i="0" u="none" strike="noStrike" dirty="0">
                <a:effectLst/>
              </a:rPr>
            </a:br>
            <a:r>
              <a:rPr lang="fi-FI" sz="4100" b="1" i="0" u="sng" dirty="0">
                <a:effectLst/>
              </a:rPr>
              <a:t>dvv.fi/suomi.fi-infot</a:t>
            </a:r>
            <a:r>
              <a:rPr lang="fi-FI" sz="4100" b="1" i="0" u="none" strike="noStrike" dirty="0">
                <a:effectLst/>
              </a:rPr>
              <a:t>.</a:t>
            </a:r>
            <a:br>
              <a:rPr lang="fi-FI" sz="4100" b="1" i="0" u="none" strike="noStrike" dirty="0">
                <a:effectLst/>
              </a:rPr>
            </a:br>
            <a:br>
              <a:rPr lang="fi-FI" sz="4100" b="1" i="0" dirty="0">
                <a:effectLst/>
              </a:rPr>
            </a:br>
            <a:endParaRPr lang="fi-FI" sz="4100" b="1" dirty="0"/>
          </a:p>
        </p:txBody>
      </p:sp>
    </p:spTree>
    <p:extLst>
      <p:ext uri="{BB962C8B-B14F-4D97-AF65-F5344CB8AC3E}">
        <p14:creationId xmlns:p14="http://schemas.microsoft.com/office/powerpoint/2010/main" val="198224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E9C6-B4D5-C945-B5C8-F0967479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fi-FI" b="0" i="0" u="none" strike="noStrike">
                <a:effectLst/>
              </a:rPr>
              <a:t>Suomi.fi-viestit</a:t>
            </a:r>
            <a:r>
              <a:rPr lang="en-US" b="0" i="0">
                <a:effectLst/>
              </a:rPr>
              <a:t>​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3B362-8BFE-624D-A3C3-CD5EB4AB3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b="0" i="0" u="none" strike="noStrike">
                <a:effectLst/>
              </a:rPr>
              <a:t>johtava asiantuntija Maria Juka-Lahdenperä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5342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5DAF6F-E5D0-2040-B806-56C9D43C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95" y="0"/>
            <a:ext cx="5112526" cy="1811582"/>
          </a:xfrm>
        </p:spPr>
        <p:txBody>
          <a:bodyPr/>
          <a:lstStyle/>
          <a:p>
            <a:r>
              <a:rPr lang="fi-FI"/>
              <a:t>Suomi.fi-viestit </a:t>
            </a:r>
            <a:br>
              <a:rPr lang="fi-FI"/>
            </a:br>
            <a:r>
              <a:rPr lang="fi-FI"/>
              <a:t>käyttötilastot</a:t>
            </a:r>
            <a:endParaRPr lang="en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CDEA09B-6F6D-417E-841A-5FC139352B40}"/>
              </a:ext>
            </a:extLst>
          </p:cNvPr>
          <p:cNvSpPr txBox="1"/>
          <p:nvPr/>
        </p:nvSpPr>
        <p:spPr>
          <a:xfrm>
            <a:off x="384305" y="2114121"/>
            <a:ext cx="6006378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914400">
              <a:buFont typeface="Arial"/>
              <a:buChar char="•"/>
              <a:defRPr/>
            </a:pPr>
            <a:r>
              <a:rPr lang="fi-FI" sz="2200">
                <a:solidFill>
                  <a:srgbClr val="282828"/>
                </a:solidFill>
                <a:ea typeface="+mn-lt"/>
                <a:cs typeface="+mn-lt"/>
              </a:rPr>
              <a:t>Suomi.fi-viesteihin tulossa myöhemmin tänä vuonna myös mahdollisuus katsoa palvelun tilastotietoja, mm. lähetettyjen viestien määrät, palvelun käyttäjämäärät ja lähettäjäkohtaiset lähetysmäärät.</a:t>
            </a:r>
          </a:p>
          <a:p>
            <a:pPr marL="628015" lvl="1" indent="-171450" defTabSz="914400">
              <a:buFont typeface="Arial"/>
              <a:buChar char="•"/>
              <a:defRPr/>
            </a:pPr>
            <a:r>
              <a:rPr lang="fi-FI" sz="2200">
                <a:solidFill>
                  <a:srgbClr val="282828"/>
                </a:solidFill>
                <a:ea typeface="+mn-lt"/>
                <a:cs typeface="+mn-lt"/>
              </a:rPr>
              <a:t>Työstetään historiadataa ja ohjeita tilastojen lukemiseen</a:t>
            </a:r>
            <a:endParaRPr lang="fi-FI" sz="2200">
              <a:ea typeface="Calibri"/>
              <a:cs typeface="Calibri"/>
            </a:endParaRPr>
          </a:p>
        </p:txBody>
      </p:sp>
      <p:pic>
        <p:nvPicPr>
          <p:cNvPr id="6" name="Kuva 5" descr="Kaavio sähköiseen tiedoksiantoon suostuneiden henkilökäyttäjien kumulatiivisesta määrästä. Syyskuun lopussa vuonna 2023 1137581 suostumuksen antanutta.">
            <a:extLst>
              <a:ext uri="{FF2B5EF4-FFF2-40B4-BE49-F238E27FC236}">
                <a16:creationId xmlns:a16="http://schemas.microsoft.com/office/drawing/2014/main" id="{F922ED03-DB51-4607-FAC3-61D13BA5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86" y="-298"/>
            <a:ext cx="5580025" cy="236650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AABCDD5-4FEC-038C-4780-EA4CC71D35F9}"/>
              </a:ext>
            </a:extLst>
          </p:cNvPr>
          <p:cNvSpPr txBox="1"/>
          <p:nvPr/>
        </p:nvSpPr>
        <p:spPr>
          <a:xfrm>
            <a:off x="6580908" y="2367867"/>
            <a:ext cx="5582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ea typeface="Calibri"/>
                <a:cs typeface="Calibri"/>
              </a:rPr>
              <a:t>Henkilökäyttäjät ennen 30.9.2023</a:t>
            </a:r>
            <a:endParaRPr lang="fi-FI"/>
          </a:p>
        </p:txBody>
      </p:sp>
      <p:pic>
        <p:nvPicPr>
          <p:cNvPr id="7" name="Kuva 6" descr="Kaavio sähköiseen tiedoksiantoon suostuneiden yrityskäyttäjien kumulatiivisesta määrästä. Syyskuun lopussa vuonna 2023 31135 suostumuksen antanutta.&#10;Kuvaus luotu automaattisesti">
            <a:extLst>
              <a:ext uri="{FF2B5EF4-FFF2-40B4-BE49-F238E27FC236}">
                <a16:creationId xmlns:a16="http://schemas.microsoft.com/office/drawing/2014/main" id="{CF6381FA-8091-486F-E248-B6E94C0B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69" y="2900833"/>
            <a:ext cx="5577084" cy="237251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C2EFAFB-F28E-4AFA-A94B-B6929E21DC91}"/>
              </a:ext>
            </a:extLst>
          </p:cNvPr>
          <p:cNvSpPr txBox="1"/>
          <p:nvPr/>
        </p:nvSpPr>
        <p:spPr>
          <a:xfrm>
            <a:off x="6580907" y="5352892"/>
            <a:ext cx="33394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ea typeface="Calibri"/>
                <a:cs typeface="Calibri"/>
              </a:rPr>
              <a:t>Yrityskäyttäjät ennen 30.9.2023</a:t>
            </a:r>
            <a:endParaRPr lang="fi-FI"/>
          </a:p>
        </p:txBody>
      </p:sp>
      <p:pic>
        <p:nvPicPr>
          <p:cNvPr id="12" name="Kuva 11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57A167F8-70D6-271D-CE06-87A4033A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66" y="4522709"/>
            <a:ext cx="5444834" cy="227122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3198B99-1998-290E-2040-14E94752206D}"/>
              </a:ext>
            </a:extLst>
          </p:cNvPr>
          <p:cNvSpPr txBox="1"/>
          <p:nvPr/>
        </p:nvSpPr>
        <p:spPr>
          <a:xfrm>
            <a:off x="6654648" y="5721601"/>
            <a:ext cx="39293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ea typeface="Calibri"/>
                <a:cs typeface="Calibri"/>
              </a:rPr>
              <a:t>26.8. alkaa yksityiskohtainen tilastointi, siihen asti kaikki suostumuksen annon käyttöliittymät tuntemattomia.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7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2D18B75-A287-B466-FCB1-2F590602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Suomi.fi-viestit siirtyi uuteen ympäristöön 26.8.</a:t>
            </a:r>
            <a:endParaRPr lang="fi-FI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E696C2F-CE46-8E28-93F7-998E33F5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48285" indent="-248285"/>
            <a:r>
              <a:rPr lang="fi-FI">
                <a:latin typeface="Calibri"/>
                <a:ea typeface="Calibri Light"/>
                <a:cs typeface="Calibri Light"/>
              </a:rPr>
              <a:t>Kasvatamme palvelun suorituskykyä ja ennakoimme tulevaa kasvua</a:t>
            </a:r>
            <a:endParaRPr lang="fi-FI">
              <a:latin typeface="Calibri"/>
              <a:ea typeface="Calibri Light" panose="020F0302020204030204" pitchFamily="34" charset="0"/>
              <a:cs typeface="Calibri Light"/>
            </a:endParaRPr>
          </a:p>
          <a:p>
            <a:pPr marL="248285" indent="-248285"/>
            <a:r>
              <a:rPr lang="fi-FI">
                <a:latin typeface="Calibri"/>
                <a:ea typeface="Calibri Light"/>
                <a:cs typeface="Calibri Light"/>
              </a:rPr>
              <a:t>Samalla Suomi.fi-viestien viestinvälitys muuttui aikaisempaa automaattisemmaksi: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Jos viestin käsittelyssä on tapahtunut virhe, lähettäjän ei yleensä tarvitse lähettää sitä uudelleen.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Organisaationne saa viestin, jossa kerrotaan, että viesti ohjautuu manuaaliseen käsittelyyn. Tämä ei edellytä teiltä toimenpiteitä. Käsittelyaika maksimissaan yksi työpäivä.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Jos aineistoa ei saada käsiteltyä yhdessä työpäivässä, olemme yhteydessä organisaatioonne ja sovimme toimenpiteistä.</a:t>
            </a:r>
          </a:p>
          <a:p>
            <a:pPr marL="248285" indent="-248285"/>
            <a:r>
              <a:rPr lang="fi-FI">
                <a:latin typeface="Calibri"/>
                <a:ea typeface="Calibri Light"/>
                <a:cs typeface="Calibri Light"/>
              </a:rPr>
              <a:t>Uusia ominaisuuksia Suomi.fi-viesteihin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Osoitesivun lisääminen paperipostituksiin</a:t>
            </a:r>
          </a:p>
          <a:p>
            <a:pPr marL="683895" lvl="1" indent="-229870">
              <a:buFont typeface="Arial" panose="05000000000000000000" pitchFamily="2" charset="2"/>
              <a:buChar char="•"/>
            </a:pPr>
            <a:r>
              <a:rPr lang="fi-FI">
                <a:latin typeface="Calibri"/>
                <a:ea typeface="Calibri Light"/>
                <a:cs typeface="Calibri Light"/>
              </a:rPr>
              <a:t>Sähköisten allekirjoitusten lähettäminen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Vaakasuuntaisten sivujen käsittely postituksessa</a:t>
            </a:r>
          </a:p>
          <a:p>
            <a:pPr marL="248285" indent="-248285"/>
            <a:r>
              <a:rPr lang="fi-FI">
                <a:latin typeface="Calibri"/>
                <a:ea typeface="Calibri Light"/>
                <a:cs typeface="Calibri Light"/>
                <a:hlinkClick r:id="rId2"/>
              </a:rPr>
              <a:t>Lisätietoja uusista ominaisuuksista</a:t>
            </a:r>
            <a:endParaRPr lang="fi-FI"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335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4D75B86-05BF-4C38-B5C7-E0F6CFA1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 Muita kuulumisia</a:t>
            </a:r>
            <a:endParaRPr lang="fi-FI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8F7F91F-F427-6D58-8F21-3CF0437C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48285" indent="-248285"/>
            <a:r>
              <a:rPr lang="fi-FI">
                <a:solidFill>
                  <a:srgbClr val="141414"/>
                </a:solidFill>
                <a:latin typeface="Calibri"/>
                <a:ea typeface="Calibri Light"/>
                <a:cs typeface="Calibri Light"/>
              </a:rPr>
              <a:t>Suomi.fi-viestien WebService (WS) -rajapinnan tietojen välittämiseen muutoksia</a:t>
            </a:r>
            <a:endParaRPr lang="fi-FI">
              <a:solidFill>
                <a:srgbClr val="141414"/>
              </a:solidFill>
              <a:latin typeface="Calibri"/>
              <a:ea typeface="Calibri Light" panose="020F0302020204030204" pitchFamily="34" charset="0"/>
              <a:cs typeface="Calibri Light"/>
            </a:endParaRP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Muutokset koskevat vain organisaatioita, jotka käyttävät liityntätapana WS-rajapintaa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Seuraavissa operaatioissa välitettävistä loppukäyttäjien puhelinnumeroista ja sähköpostiosoitteista luovutaan tietosuojasyistä </a:t>
            </a:r>
            <a:r>
              <a:rPr lang="fi-FI" b="1">
                <a:latin typeface="Calibri"/>
                <a:ea typeface="Calibri Light"/>
                <a:cs typeface="Calibri Light"/>
              </a:rPr>
              <a:t>15.12.2023 alkaen</a:t>
            </a:r>
          </a:p>
          <a:p>
            <a:pPr marL="1151890" lvl="2" indent="-251460"/>
            <a:r>
              <a:rPr lang="fi-FI">
                <a:latin typeface="Calibri"/>
                <a:ea typeface="Calibri Light"/>
                <a:cs typeface="Calibri Light"/>
              </a:rPr>
              <a:t>Paluukanavan </a:t>
            </a:r>
            <a:r>
              <a:rPr lang="fi-FI" err="1">
                <a:latin typeface="Calibri"/>
                <a:ea typeface="Calibri Light"/>
                <a:cs typeface="Calibri Light"/>
              </a:rPr>
              <a:t>VieKohteita</a:t>
            </a:r>
            <a:r>
              <a:rPr lang="fi-FI">
                <a:latin typeface="Calibri"/>
                <a:ea typeface="Calibri Light"/>
                <a:cs typeface="Calibri Light"/>
              </a:rPr>
              <a:t>-operaatio</a:t>
            </a:r>
          </a:p>
          <a:p>
            <a:pPr marL="1151890" lvl="2" indent="-251460"/>
            <a:r>
              <a:rPr lang="fi-FI" err="1">
                <a:latin typeface="Calibri"/>
                <a:ea typeface="Calibri Light"/>
                <a:cs typeface="Calibri Light"/>
              </a:rPr>
              <a:t>LisaaKohteita</a:t>
            </a:r>
            <a:r>
              <a:rPr lang="fi-FI">
                <a:latin typeface="Calibri"/>
                <a:ea typeface="Calibri Light"/>
                <a:cs typeface="Calibri Light"/>
              </a:rPr>
              <a:t>-operaatio</a:t>
            </a:r>
          </a:p>
          <a:p>
            <a:pPr marL="1151890" lvl="2" indent="-251460"/>
            <a:r>
              <a:rPr lang="fi-FI" err="1">
                <a:latin typeface="Calibri"/>
                <a:ea typeface="Calibri Light"/>
                <a:cs typeface="Calibri Light"/>
              </a:rPr>
              <a:t>LahetaViesti</a:t>
            </a:r>
            <a:r>
              <a:rPr lang="fi-FI">
                <a:latin typeface="Calibri"/>
                <a:ea typeface="Calibri Light"/>
                <a:cs typeface="Calibri Light"/>
              </a:rPr>
              <a:t>-operaatio</a:t>
            </a: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Pyydämme organisaatioita korjaamaan Suomi.fi-viestien liityntäänsä tarpeen mukaan. Lisätietoa julkaistaan Palvelunhallinnassa lähiaikoina.</a:t>
            </a:r>
          </a:p>
          <a:p>
            <a:pPr marL="248285" indent="-248285">
              <a:buFont typeface="Wingdings" panose="020B0604020202020204" pitchFamily="34" charset="0"/>
              <a:buChar char="§"/>
            </a:pPr>
            <a:r>
              <a:rPr lang="fi-FI">
                <a:latin typeface="Calibri"/>
                <a:ea typeface="Calibri Light"/>
                <a:cs typeface="Calibri Light"/>
              </a:rPr>
              <a:t>Syksyn ja talven aikana kartoitamme asiakkaidemme käyttötapoja ja valmistelemme Käyttötapauskirjaston julkaisua – jos olet kiinnostunut tulemaan haastatelluksi Viestien käytöstä organisaatiossasi, vinkkaa meille chatissa tai osoitteeseen maija.hiitola@dvv.fi</a:t>
            </a:r>
          </a:p>
          <a:p>
            <a:pPr marL="248285" indent="-248285">
              <a:buFont typeface="Wingdings" panose="020B0604020202020204" pitchFamily="34" charset="0"/>
              <a:buChar char="§"/>
            </a:pPr>
            <a:r>
              <a:rPr lang="fi-FI">
                <a:latin typeface="Calibri"/>
                <a:ea typeface="Calibri Light"/>
                <a:cs typeface="Calibri Light"/>
              </a:rPr>
              <a:t>Suomi.fi-viesteille uusia erityisesti asiakasorganisaatioita palvelevia asiantuntijoita</a:t>
            </a:r>
            <a:endParaRPr lang="fi-FI">
              <a:latin typeface="Calibri"/>
              <a:ea typeface="Calibri"/>
              <a:cs typeface="Calibri Light"/>
            </a:endParaRPr>
          </a:p>
          <a:p>
            <a:pPr marL="683895" lvl="1" indent="-229870"/>
            <a:r>
              <a:rPr lang="fi-FI">
                <a:latin typeface="Calibri"/>
                <a:ea typeface="Calibri Light"/>
                <a:cs typeface="Calibri Light"/>
              </a:rPr>
              <a:t>Yhteydenotot jatkossakin organisaatioiden asiakaspalveluun </a:t>
            </a:r>
            <a:r>
              <a:rPr lang="fi-FI">
                <a:latin typeface="Calibri"/>
                <a:ea typeface="Calibri Light"/>
                <a:cs typeface="Calibri Light"/>
                <a:hlinkClick r:id="rId2"/>
              </a:rPr>
              <a:t>organisaatiopalvelut@dvv.fi</a:t>
            </a:r>
            <a:r>
              <a:rPr lang="fi-FI">
                <a:latin typeface="Calibri"/>
                <a:ea typeface="Calibri Light"/>
                <a:cs typeface="Calibri Light"/>
              </a:rPr>
              <a:t>, he välittävät kysymyksenne tarvittaessa Viestien asiantuntijoille</a:t>
            </a:r>
          </a:p>
        </p:txBody>
      </p:sp>
    </p:spTree>
    <p:extLst>
      <p:ext uri="{BB962C8B-B14F-4D97-AF65-F5344CB8AC3E}">
        <p14:creationId xmlns:p14="http://schemas.microsoft.com/office/powerpoint/2010/main" val="126438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75937E-07F7-F0B2-DAA2-337A4BF7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808820"/>
          </a:xfrm>
        </p:spPr>
        <p:txBody>
          <a:bodyPr anchor="t">
            <a:normAutofit/>
          </a:bodyPr>
          <a:lstStyle/>
          <a:p>
            <a:r>
              <a:rPr lang="fi-FI" sz="3200"/>
              <a:t>Suomi.fi viestit</a:t>
            </a:r>
          </a:p>
        </p:txBody>
      </p:sp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7D14B877-46FA-D0E6-9C3A-6AA4031AE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360728"/>
              </p:ext>
            </p:extLst>
          </p:nvPr>
        </p:nvGraphicFramePr>
        <p:xfrm>
          <a:off x="199785" y="952820"/>
          <a:ext cx="11833410" cy="57611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6682">
                  <a:extLst>
                    <a:ext uri="{9D8B030D-6E8A-4147-A177-3AD203B41FA5}">
                      <a16:colId xmlns:a16="http://schemas.microsoft.com/office/drawing/2014/main" val="3452518207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783472408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87544494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568060749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582497991"/>
                    </a:ext>
                  </a:extLst>
                </a:gridCol>
              </a:tblGrid>
              <a:tr h="3831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Q1/2023</a:t>
                      </a:r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Q2/2023</a:t>
                      </a:r>
                      <a:endParaRPr lang="en-FI" sz="160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Q3/2023</a:t>
                      </a:r>
                      <a:endParaRPr lang="en-FI" sz="160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Q4/2023</a:t>
                      </a:r>
                      <a:endParaRPr lang="en-FI" sz="160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2024</a:t>
                      </a:r>
                      <a:endParaRPr lang="en-FI" sz="1600" i="1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92435"/>
                  </a:ext>
                </a:extLst>
              </a:tr>
              <a:tr h="5378047"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FI" sz="160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6170"/>
                  </a:ext>
                </a:extLst>
              </a:tr>
            </a:tbl>
          </a:graphicData>
        </a:graphic>
      </p:graphicFrame>
      <p:pic>
        <p:nvPicPr>
          <p:cNvPr id="2" name="Kuva 5">
            <a:extLst>
              <a:ext uri="{FF2B5EF4-FFF2-40B4-BE49-F238E27FC236}">
                <a16:creationId xmlns:a16="http://schemas.microsoft.com/office/drawing/2014/main" id="{71DEB9EB-C372-C8B8-7F9F-57FB2309E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8000" y="142711"/>
            <a:ext cx="409985" cy="67059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EDCFEA-6A8F-687C-F051-FA36339EE11B}"/>
              </a:ext>
            </a:extLst>
          </p:cNvPr>
          <p:cNvSpPr/>
          <p:nvPr/>
        </p:nvSpPr>
        <p:spPr>
          <a:xfrm>
            <a:off x="288152" y="1456755"/>
            <a:ext cx="9330975" cy="4460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Jatkuva ylläpito </a:t>
            </a:r>
            <a:b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 ja Suomi.fi-mobiilisovellus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C1679E0-B1CD-18C2-A488-79C9DA6D10F4}"/>
              </a:ext>
            </a:extLst>
          </p:cNvPr>
          <p:cNvSpPr/>
          <p:nvPr/>
        </p:nvSpPr>
        <p:spPr>
          <a:xfrm>
            <a:off x="288152" y="1965242"/>
            <a:ext cx="8240706" cy="4414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Teknisen uudistuksen läpivienti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EDB538-15DD-7ACD-0CF7-886E7F5D3F00}"/>
              </a:ext>
            </a:extLst>
          </p:cNvPr>
          <p:cNvSpPr/>
          <p:nvPr/>
        </p:nvSpPr>
        <p:spPr>
          <a:xfrm>
            <a:off x="288152" y="2474989"/>
            <a:ext cx="3577266" cy="44153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MVP käyttöönotto osana asiointipalvelua</a:t>
            </a:r>
          </a:p>
        </p:txBody>
      </p:sp>
      <p:sp>
        <p:nvSpPr>
          <p:cNvPr id="12" name="Rectangle: Rounded Corners 33">
            <a:extLst>
              <a:ext uri="{FF2B5EF4-FFF2-40B4-BE49-F238E27FC236}">
                <a16:creationId xmlns:a16="http://schemas.microsoft.com/office/drawing/2014/main" id="{0E003BD2-5A04-0F62-3550-BC64FF1FB606}"/>
              </a:ext>
            </a:extLst>
          </p:cNvPr>
          <p:cNvSpPr/>
          <p:nvPr/>
        </p:nvSpPr>
        <p:spPr>
          <a:xfrm>
            <a:off x="288152" y="2984820"/>
            <a:ext cx="4450103" cy="4414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Toimintaprosessien kehittäminen, erityisesti keskittyen häiriönhallintaan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FF1935-9559-D58F-B434-98AA9F6300B5}"/>
              </a:ext>
            </a:extLst>
          </p:cNvPr>
          <p:cNvSpPr/>
          <p:nvPr/>
        </p:nvSpPr>
        <p:spPr>
          <a:xfrm>
            <a:off x="3865417" y="3498596"/>
            <a:ext cx="5753709" cy="4414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Kuntien </a:t>
            </a:r>
            <a:r>
              <a:rPr kumimoji="0" lang="fi-FI" sz="800" b="1" i="0" u="none" strike="noStrike" kern="1200" cap="none" spc="0" normalizeH="0" baseline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tarjooman</a:t>
            </a: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konseptin esiselvitys sekä kuntien </a:t>
            </a:r>
            <a:r>
              <a:rPr kumimoji="0" lang="fi-FI" sz="800" b="1" i="0" u="none" strike="noStrike" kern="1200" cap="none" spc="0" normalizeH="0" baseline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kontaktointi</a:t>
            </a: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0C95139-40DF-3057-768C-5ECA1EAD0C6A}"/>
              </a:ext>
            </a:extLst>
          </p:cNvPr>
          <p:cNvSpPr/>
          <p:nvPr/>
        </p:nvSpPr>
        <p:spPr>
          <a:xfrm>
            <a:off x="5065057" y="4007505"/>
            <a:ext cx="4554070" cy="4414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Suomi.fi-viestejä käyttävien organisaatioiden käyttötapauksien tunnistaminen ja parannettu ohjeistus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54FD20-15FC-0665-C2F4-D7CEEE88B574}"/>
              </a:ext>
            </a:extLst>
          </p:cNvPr>
          <p:cNvSpPr/>
          <p:nvPr/>
        </p:nvSpPr>
        <p:spPr>
          <a:xfrm>
            <a:off x="5065056" y="4511598"/>
            <a:ext cx="4554070" cy="4507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Mobiilisovelluksen uusien versioiden kehittäminen (jatkuu 2024)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200DA5-F05C-D98B-1422-C4FC5DACB629}"/>
              </a:ext>
            </a:extLst>
          </p:cNvPr>
          <p:cNvSpPr/>
          <p:nvPr/>
        </p:nvSpPr>
        <p:spPr>
          <a:xfrm>
            <a:off x="5609342" y="5020507"/>
            <a:ext cx="4009784" cy="4507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Suomi.fi-viestejä käyttävien organisaatioiden asiointipalveluiden suhde Suomi.fi viesteihin (jatkuu 2024)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E85E2F-8256-A839-6CEF-DEA8659904B9}"/>
              </a:ext>
            </a:extLst>
          </p:cNvPr>
          <p:cNvSpPr/>
          <p:nvPr/>
        </p:nvSpPr>
        <p:spPr>
          <a:xfrm>
            <a:off x="7614234" y="5529416"/>
            <a:ext cx="1981199" cy="4507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Integraatioalustan muutostarpeiden selvitys (jatkuu 2024)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DA2850-C7C9-93CD-325B-74B53C2628B5}"/>
              </a:ext>
            </a:extLst>
          </p:cNvPr>
          <p:cNvSpPr/>
          <p:nvPr/>
        </p:nvSpPr>
        <p:spPr>
          <a:xfrm>
            <a:off x="7614233" y="6045465"/>
            <a:ext cx="1981199" cy="4769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Valvonta, </a:t>
            </a:r>
            <a:r>
              <a:rPr kumimoji="0" lang="fi-FI" sz="800" b="1" i="0" u="none" strike="noStrike" kern="1200" cap="none" spc="0" normalizeH="0" baseline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lokitus</a:t>
            </a:r>
            <a:r>
              <a:rPr kumimoji="0" lang="fi-FI" sz="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loppukäyttäjien ongelmatilanteiden prosessikehitys (jatkuu 2024)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AFA803-7A6E-378F-F7FF-FF950615D6A5}"/>
              </a:ext>
            </a:extLst>
          </p:cNvPr>
          <p:cNvSpPr/>
          <p:nvPr/>
        </p:nvSpPr>
        <p:spPr>
          <a:xfrm>
            <a:off x="9739512" y="1363837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Hallitusohjelmasta kumpuavien muutostarpeiden arviointi sekä ensimmäiset toteutukset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3D0D2AE-64EB-4C00-9ECE-070FD2A15E3C}"/>
              </a:ext>
            </a:extLst>
          </p:cNvPr>
          <p:cNvSpPr/>
          <p:nvPr/>
        </p:nvSpPr>
        <p:spPr>
          <a:xfrm>
            <a:off x="9739512" y="2092555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800" b="1">
                <a:solidFill>
                  <a:prstClr val="white"/>
                </a:solidFill>
                <a:latin typeface="Arial" panose="020B0604020202020204"/>
              </a:rPr>
              <a:t>Uudet käyttöliittymätoiminnallisuudet ja näkyvyydeltään rajattu viesti</a:t>
            </a:r>
            <a:endParaRPr kumimoji="0" lang="fi-FI" sz="800" b="1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2F0C22-BEFC-07DF-7CCB-8AEA27A15B94}"/>
              </a:ext>
            </a:extLst>
          </p:cNvPr>
          <p:cNvSpPr/>
          <p:nvPr/>
        </p:nvSpPr>
        <p:spPr>
          <a:xfrm>
            <a:off x="9739512" y="2823622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Loppukäyttäjän postilaatikon tilojen jatkokehitys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B4A85DB-1F55-E2EA-6613-81E7F8AE5F3B}"/>
              </a:ext>
            </a:extLst>
          </p:cNvPr>
          <p:cNvSpPr/>
          <p:nvPr/>
        </p:nvSpPr>
        <p:spPr>
          <a:xfrm>
            <a:off x="9739512" y="3550416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u="none" strike="noStrike" kern="1200" cap="none" spc="0" normalizeH="0" baseline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Tarjooma</a:t>
            </a:r>
            <a:r>
              <a:rPr kumimoji="0" lang="fi-FI" sz="800" b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konsepti kunnille ja hyvinvointialueille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D8F4E4E-609F-2126-5B32-7D42CD7EA1F2}"/>
              </a:ext>
            </a:extLst>
          </p:cNvPr>
          <p:cNvSpPr/>
          <p:nvPr/>
        </p:nvSpPr>
        <p:spPr>
          <a:xfrm>
            <a:off x="9739511" y="4277210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Teknisen uudistuksen myötä syntyneen alustan hienosäätö</a:t>
            </a:r>
            <a:endParaRPr kumimoji="0" lang="fi-FI" sz="800" b="1" i="1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39">
            <a:extLst>
              <a:ext uri="{FF2B5EF4-FFF2-40B4-BE49-F238E27FC236}">
                <a16:creationId xmlns:a16="http://schemas.microsoft.com/office/drawing/2014/main" id="{008AB7E5-1A4A-5123-7608-CEE0A6826CE7}"/>
              </a:ext>
            </a:extLst>
          </p:cNvPr>
          <p:cNvSpPr/>
          <p:nvPr/>
        </p:nvSpPr>
        <p:spPr>
          <a:xfrm>
            <a:off x="9739510" y="5009314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Esiselvityksen perusteella tehtävät muutokset integraatioalustaan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7F25A7-4378-6E76-5FC6-44865F64C61C}"/>
              </a:ext>
            </a:extLst>
          </p:cNvPr>
          <p:cNvSpPr/>
          <p:nvPr/>
        </p:nvSpPr>
        <p:spPr>
          <a:xfrm>
            <a:off x="9739509" y="5738032"/>
            <a:ext cx="2236053" cy="68514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Valikoitujen uusien toiminnallisuuksien kehittäminen riippuen kustannusarvioista ja toteutettavuudesta (mm. todisteellisen tiedoksiannon jatkokehitys)</a:t>
            </a:r>
          </a:p>
        </p:txBody>
      </p:sp>
      <p:pic>
        <p:nvPicPr>
          <p:cNvPr id="45" name="Kuva 15">
            <a:extLst>
              <a:ext uri="{FF2B5EF4-FFF2-40B4-BE49-F238E27FC236}">
                <a16:creationId xmlns:a16="http://schemas.microsoft.com/office/drawing/2014/main" id="{78ADF2B7-29A3-EF3E-43AD-C8B4A52D7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E6214F7-5C93-FBA3-A70C-51664A9D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Suomi.fi-viestit 2024 alustavat prioriteetit</a:t>
            </a:r>
            <a:endParaRPr lang="fi-FI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4490637-7F85-A72B-F0BE-CF013EFC1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48285" indent="-248285"/>
            <a:r>
              <a:rPr lang="fi-FI">
                <a:latin typeface="Calibri Light"/>
                <a:ea typeface="Calibri Light"/>
                <a:cs typeface="Calibri Light"/>
              </a:rPr>
              <a:t>Mobiilisovelluksen uusi versio arviolta Q2</a:t>
            </a:r>
            <a:endParaRPr lang="fi-FI">
              <a:latin typeface="Calibri Light"/>
              <a:ea typeface="Calibri Light" panose="020F0302020204030204" pitchFamily="34" charset="0"/>
              <a:cs typeface="Calibri Light"/>
            </a:endParaRPr>
          </a:p>
          <a:p>
            <a:pPr marL="248285" indent="-248285"/>
            <a:r>
              <a:rPr lang="fi-FI">
                <a:latin typeface="Calibri Light"/>
                <a:ea typeface="Calibri Light"/>
                <a:cs typeface="Calibri Light"/>
              </a:rPr>
              <a:t>Uusia käyttöliittymätoiminnallisuuksia, kuten viestin tallentaminen</a:t>
            </a:r>
          </a:p>
          <a:p>
            <a:pPr marL="248285" indent="-248285"/>
            <a:r>
              <a:rPr lang="fi-FI">
                <a:latin typeface="Calibri Light"/>
                <a:ea typeface="Calibri Light"/>
                <a:cs typeface="Calibri Light"/>
              </a:rPr>
              <a:t>Näkyvyydeltään rajattu viesti</a:t>
            </a:r>
            <a:endParaRPr lang="fi-FI">
              <a:latin typeface="Calibri Light"/>
              <a:cs typeface="Calibri Light"/>
            </a:endParaRPr>
          </a:p>
          <a:p>
            <a:pPr marL="683895" lvl="1" indent="-229870"/>
            <a:r>
              <a:rPr lang="fi-FI">
                <a:latin typeface="Calibri Light"/>
                <a:ea typeface="Calibri Light"/>
                <a:cs typeface="Calibri Light"/>
              </a:rPr>
              <a:t>MVP varmennepalveluille, tuotteistaminen muille asiakkaille loppuvuodesta</a:t>
            </a:r>
          </a:p>
          <a:p>
            <a:pPr marL="248285" indent="-248285"/>
            <a:r>
              <a:rPr lang="fi-FI">
                <a:latin typeface="Calibri Light"/>
                <a:ea typeface="Calibri Light"/>
                <a:cs typeface="Calibri Light"/>
              </a:rPr>
              <a:t>Todisteellinen tiedoksianto</a:t>
            </a:r>
            <a:endParaRPr lang="fi-FI">
              <a:latin typeface="Calibri Light"/>
              <a:cs typeface="Calibri Light"/>
            </a:endParaRPr>
          </a:p>
          <a:p>
            <a:pPr marL="683895" lvl="1" indent="-229870"/>
            <a:r>
              <a:rPr lang="fi-FI">
                <a:latin typeface="Calibri Light"/>
                <a:ea typeface="Calibri Light"/>
                <a:cs typeface="Calibri Light"/>
              </a:rPr>
              <a:t>Yhteistyössä Posti Messagingin kanssa, arvio Q3</a:t>
            </a:r>
          </a:p>
          <a:p>
            <a:pPr marL="248285" indent="-248285"/>
            <a:r>
              <a:rPr lang="fi-FI" err="1">
                <a:latin typeface="Calibri Light"/>
                <a:ea typeface="Calibri Light"/>
                <a:cs typeface="Calibri Light"/>
              </a:rPr>
              <a:t>Tarjooma</a:t>
            </a:r>
            <a:r>
              <a:rPr lang="fi-FI">
                <a:latin typeface="Calibri Light"/>
                <a:ea typeface="Calibri Light"/>
                <a:cs typeface="Calibri Light"/>
              </a:rPr>
              <a:t> ja konsepti kunnille ja hyvinvointialueille</a:t>
            </a:r>
          </a:p>
          <a:p>
            <a:pPr marL="248285" indent="-248285"/>
            <a:r>
              <a:rPr lang="fi-FI">
                <a:latin typeface="Calibri Light"/>
                <a:ea typeface="Calibri Light"/>
                <a:cs typeface="Calibri Light"/>
              </a:rPr>
              <a:t>Integraatioalustan muutokset </a:t>
            </a:r>
          </a:p>
        </p:txBody>
      </p:sp>
    </p:spTree>
    <p:extLst>
      <p:ext uri="{BB962C8B-B14F-4D97-AF65-F5344CB8AC3E}">
        <p14:creationId xmlns:p14="http://schemas.microsoft.com/office/powerpoint/2010/main" val="378589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E9C6-B4D5-C945-B5C8-F0967479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fi-FI" b="0" i="0" u="none" strike="noStrike">
                <a:effectLst/>
              </a:rPr>
              <a:t>Suomi.</a:t>
            </a:r>
            <a:r>
              <a:rPr lang="fi-FI"/>
              <a:t>fi-maksut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3B362-8BFE-624D-A3C3-CD5EB4AB3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b="0" i="0" u="none" strike="noStrike">
                <a:effectLst/>
              </a:rPr>
              <a:t>taloushallintoasiantuntija Anja Alanko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6177837"/>
      </p:ext>
    </p:extLst>
  </p:cSld>
  <p:clrMapOvr>
    <a:masterClrMapping/>
  </p:clrMapOvr>
</p:sld>
</file>

<file path=ppt/theme/theme1.xml><?xml version="1.0" encoding="utf-8"?>
<a:theme xmlns:a="http://schemas.openxmlformats.org/drawingml/2006/main" name="Suomi_fi">
  <a:themeElements>
    <a:clrScheme name="Kehittäjille">
      <a:dk1>
        <a:srgbClr val="282828"/>
      </a:dk1>
      <a:lt1>
        <a:srgbClr val="FFFFFF"/>
      </a:lt1>
      <a:dk2>
        <a:srgbClr val="003479"/>
      </a:dk2>
      <a:lt2>
        <a:srgbClr val="FFCD00"/>
      </a:lt2>
      <a:accent1>
        <a:srgbClr val="002E5F"/>
      </a:accent1>
      <a:accent2>
        <a:srgbClr val="2A6EBB"/>
      </a:accent2>
      <a:accent3>
        <a:srgbClr val="E30450"/>
      </a:accent3>
      <a:accent4>
        <a:srgbClr val="60CDCB"/>
      </a:accent4>
      <a:accent5>
        <a:srgbClr val="A5ACB0"/>
      </a:accent5>
      <a:accent6>
        <a:srgbClr val="EA7124"/>
      </a:accent6>
      <a:hlink>
        <a:srgbClr val="9F60B5"/>
      </a:hlink>
      <a:folHlink>
        <a:srgbClr val="60CDCB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-Suomifi-info-joulukuu.potx" id="{21DE732F-AEA4-426A-AACF-9836364C89D0}" vid="{120C0073-9DBF-45CD-9A42-DD0AF7AE0E99}"/>
    </a:ext>
  </a:extLst>
</a:theme>
</file>

<file path=ppt/theme/theme10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11.xml><?xml version="1.0" encoding="utf-8"?>
<a:theme xmlns:a="http://schemas.openxmlformats.org/drawingml/2006/main" name="3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12.xml><?xml version="1.0" encoding="utf-8"?>
<a:theme xmlns:a="http://schemas.openxmlformats.org/drawingml/2006/main" name="3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ppt/theme/theme13.xml><?xml version="1.0" encoding="utf-8"?>
<a:theme xmlns:a="http://schemas.openxmlformats.org/drawingml/2006/main" name="4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14.xml><?xml version="1.0" encoding="utf-8"?>
<a:theme xmlns:a="http://schemas.openxmlformats.org/drawingml/2006/main" name="1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omi_fi keltainen">
  <a:themeElements>
    <a:clrScheme name="Kehittäjille">
      <a:dk1>
        <a:srgbClr val="282828"/>
      </a:dk1>
      <a:lt1>
        <a:srgbClr val="FFFFFF"/>
      </a:lt1>
      <a:dk2>
        <a:srgbClr val="003479"/>
      </a:dk2>
      <a:lt2>
        <a:srgbClr val="FFCD00"/>
      </a:lt2>
      <a:accent1>
        <a:srgbClr val="002E5F"/>
      </a:accent1>
      <a:accent2>
        <a:srgbClr val="2A6EBB"/>
      </a:accent2>
      <a:accent3>
        <a:srgbClr val="E30450"/>
      </a:accent3>
      <a:accent4>
        <a:srgbClr val="60CDCB"/>
      </a:accent4>
      <a:accent5>
        <a:srgbClr val="A5ACB0"/>
      </a:accent5>
      <a:accent6>
        <a:srgbClr val="EA7124"/>
      </a:accent6>
      <a:hlink>
        <a:srgbClr val="9F60B5"/>
      </a:hlink>
      <a:folHlink>
        <a:srgbClr val="60CD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-Suomifi-info-joulukuu.potx" id="{21DE732F-AEA4-426A-AACF-9836364C89D0}" vid="{5AB9827C-CA9A-4F2F-BA49-75D5D920D75A}"/>
    </a:ext>
  </a:extLst>
</a:theme>
</file>

<file path=ppt/theme/theme3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-Suomifi-info-joulukuu.potx" id="{21DE732F-AEA4-426A-AACF-9836364C89D0}" vid="{D7464BF7-3B12-4C84-8B62-A03CF64278BD}"/>
    </a:ext>
  </a:extLst>
</a:theme>
</file>

<file path=ppt/theme/theme4.xml><?xml version="1.0" encoding="utf-8"?>
<a:theme xmlns:a="http://schemas.openxmlformats.org/drawingml/2006/main" name="2_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" id="{672A32F0-E4BE-4ED9-8B89-17C94A21619E}" vid="{C0B31669-B0F2-4D1F-B333-16E1C727E344}"/>
    </a:ext>
  </a:extLst>
</a:theme>
</file>

<file path=ppt/theme/theme5.xml><?xml version="1.0" encoding="utf-8"?>
<a:theme xmlns:a="http://schemas.openxmlformats.org/drawingml/2006/main" name="3_Suomi_fi">
  <a:themeElements>
    <a:clrScheme name="Kehittäjille">
      <a:dk1>
        <a:srgbClr val="282828"/>
      </a:dk1>
      <a:lt1>
        <a:srgbClr val="FFFFFF"/>
      </a:lt1>
      <a:dk2>
        <a:srgbClr val="003479"/>
      </a:dk2>
      <a:lt2>
        <a:srgbClr val="FFCD00"/>
      </a:lt2>
      <a:accent1>
        <a:srgbClr val="002E5F"/>
      </a:accent1>
      <a:accent2>
        <a:srgbClr val="2A6EBB"/>
      </a:accent2>
      <a:accent3>
        <a:srgbClr val="E30450"/>
      </a:accent3>
      <a:accent4>
        <a:srgbClr val="60CDCB"/>
      </a:accent4>
      <a:accent5>
        <a:srgbClr val="A5ACB0"/>
      </a:accent5>
      <a:accent6>
        <a:srgbClr val="EA7124"/>
      </a:accent6>
      <a:hlink>
        <a:srgbClr val="9F60B5"/>
      </a:hlink>
      <a:folHlink>
        <a:srgbClr val="60CDCB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Fi_Kehittäjille_PPTpohja.potx" id="{F770058E-0E76-47B5-854F-56D13DDF2CF0}" vid="{087260EB-C4F3-4365-8DC6-D9B7E6B2D2AE}"/>
    </a:ext>
  </a:extLst>
</a:theme>
</file>

<file path=ppt/theme/theme6.xml><?xml version="1.0" encoding="utf-8"?>
<a:theme xmlns:a="http://schemas.openxmlformats.org/drawingml/2006/main" name="1_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7.xml><?xml version="1.0" encoding="utf-8"?>
<a:theme xmlns:a="http://schemas.openxmlformats.org/drawingml/2006/main" name="DVV 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N" id="{9C8A6DFC-AE84-4093-B253-A3C6A2A6871B}" vid="{B11DB30A-EEA9-4A0D-A947-9D55C0F36267}"/>
    </a:ext>
  </a:extLst>
</a:theme>
</file>

<file path=ppt/theme/theme8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0F253DEE-AE15-4F4F-BF18-C05E6A8EF65D}"/>
    </a:ext>
  </a:extLst>
</a:theme>
</file>

<file path=ppt/theme/theme9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Override1.xml><?xml version="1.0" encoding="utf-8"?>
<a:themeOverride xmlns:a="http://schemas.openxmlformats.org/drawingml/2006/main">
  <a:clrScheme name="DVV">
    <a:dk1>
      <a:sysClr val="windowText" lastClr="000000"/>
    </a:dk1>
    <a:lt1>
      <a:sysClr val="window" lastClr="FFFFFF"/>
    </a:lt1>
    <a:dk2>
      <a:srgbClr val="003479"/>
    </a:dk2>
    <a:lt2>
      <a:srgbClr val="A5ACB0"/>
    </a:lt2>
    <a:accent1>
      <a:srgbClr val="003479"/>
    </a:accent1>
    <a:accent2>
      <a:srgbClr val="69D8D7"/>
    </a:accent2>
    <a:accent3>
      <a:srgbClr val="FFC658"/>
    </a:accent3>
    <a:accent4>
      <a:srgbClr val="E30450"/>
    </a:accent4>
    <a:accent5>
      <a:srgbClr val="0091DA"/>
    </a:accent5>
    <a:accent6>
      <a:srgbClr val="007770"/>
    </a:accent6>
    <a:hlink>
      <a:srgbClr val="642F6C"/>
    </a:hlink>
    <a:folHlink>
      <a:srgbClr val="FFA8CC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ACD99A835674D91962C555E8411AF" ma:contentTypeVersion="9" ma:contentTypeDescription="Create a new document." ma:contentTypeScope="" ma:versionID="107a56eae4bf8290bf181d8dff7f1284">
  <xsd:schema xmlns:xsd="http://www.w3.org/2001/XMLSchema" xmlns:xs="http://www.w3.org/2001/XMLSchema" xmlns:p="http://schemas.microsoft.com/office/2006/metadata/properties" xmlns:ns2="689a97b3-b91e-4d48-8e76-42495ba4da06" targetNamespace="http://schemas.microsoft.com/office/2006/metadata/properties" ma:root="true" ma:fieldsID="18361dd30a0fae3db2866132121bd95d" ns2:_="">
    <xsd:import namespace="689a97b3-b91e-4d48-8e76-42495ba4d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a97b3-b91e-4d48-8e76-42495ba4d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B1A12-F721-44D8-ACAE-20A810C9BF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89a97b3-b91e-4d48-8e76-42495ba4da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45534F-FF5E-4886-9C35-4C20CBBBF765}">
  <ds:schemaRefs>
    <ds:schemaRef ds:uri="689a97b3-b91e-4d48-8e76-42495ba4da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AD32EE-7C77-41CE-9E8B-65B568FAD2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1549</Words>
  <Application>Microsoft Office PowerPoint</Application>
  <PresentationFormat>Laajakuva</PresentationFormat>
  <Paragraphs>346</Paragraphs>
  <Slides>24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14</vt:i4>
      </vt:variant>
      <vt:variant>
        <vt:lpstr>Dian otsikot</vt:lpstr>
      </vt:variant>
      <vt:variant>
        <vt:i4>24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Microsoft Sans Serif</vt:lpstr>
      <vt:lpstr>Overpass</vt:lpstr>
      <vt:lpstr>Wingdings</vt:lpstr>
      <vt:lpstr>Suomi_fi</vt:lpstr>
      <vt:lpstr>Suomi_fi keltainen</vt:lpstr>
      <vt:lpstr>Suomi_fi Oranssi</vt:lpstr>
      <vt:lpstr>2_Suomi_fi</vt:lpstr>
      <vt:lpstr>3_Suomi_fi</vt:lpstr>
      <vt:lpstr>1_Suomi_fi</vt:lpstr>
      <vt:lpstr>DVV EN</vt:lpstr>
      <vt:lpstr>punainen</vt:lpstr>
      <vt:lpstr>vihreä</vt:lpstr>
      <vt:lpstr>DVV FI</vt:lpstr>
      <vt:lpstr>3_punainen</vt:lpstr>
      <vt:lpstr>3_vihreä</vt:lpstr>
      <vt:lpstr>4_punainen</vt:lpstr>
      <vt:lpstr>1_DVV FI</vt:lpstr>
      <vt:lpstr>PowerPoint-esitys</vt:lpstr>
      <vt:lpstr>Ohjelma 11.10. </vt:lpstr>
      <vt:lpstr>Suomi.fi-viestit​</vt:lpstr>
      <vt:lpstr>Suomi.fi-viestit  käyttötilastot</vt:lpstr>
      <vt:lpstr>Suomi.fi-viestit siirtyi uuteen ympäristöön 26.8.</vt:lpstr>
      <vt:lpstr> Muita kuulumisia</vt:lpstr>
      <vt:lpstr>Suomi.fi viestit</vt:lpstr>
      <vt:lpstr>Suomi.fi-viestit 2024 alustavat prioriteetit</vt:lpstr>
      <vt:lpstr>Suomi.fi-maksut</vt:lpstr>
      <vt:lpstr>Suomi.fi-maksut palvelu</vt:lpstr>
      <vt:lpstr>Suomi.fi-maksut käyttöönotot</vt:lpstr>
      <vt:lpstr>Suomi.fi-maksut palvelun maksumäärät (kpl) 01/2022-09/2023</vt:lpstr>
      <vt:lpstr>Suomi.fi-tunnistus ​</vt:lpstr>
      <vt:lpstr>Kehittäminen, syksy 2023</vt:lpstr>
      <vt:lpstr>Suomi.fi-tunnistus</vt:lpstr>
      <vt:lpstr>Kehittäminen, 2024</vt:lpstr>
      <vt:lpstr>Suomi.fi-tunnistuksen tapahtumamäärät  1-9/2023</vt:lpstr>
      <vt:lpstr>Syksy 2023 aikataulu  </vt:lpstr>
      <vt:lpstr>Valtuudet</vt:lpstr>
      <vt:lpstr>Suomi.fi-valtuudet syksy 2023</vt:lpstr>
      <vt:lpstr>Suomi.fi-valtuudet tiekartta-aihio 2024</vt:lpstr>
      <vt:lpstr>Suomi.fi-valtuudet – lukuja </vt:lpstr>
      <vt:lpstr>Tietoa Suomi.fi-palveluiden kehittämisestä</vt:lpstr>
      <vt:lpstr>Kiitos osallistujille​!​  Tilaisuuden aineisto löytyy  dvv.fi/suomi.fi-infot.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Tikkanen</dc:creator>
  <cp:lastModifiedBy>Myllykoski Sari (DVV)</cp:lastModifiedBy>
  <cp:revision>4</cp:revision>
  <dcterms:created xsi:type="dcterms:W3CDTF">2021-10-27T12:48:08Z</dcterms:created>
  <dcterms:modified xsi:type="dcterms:W3CDTF">2023-10-10T13:40:39Z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0x010100A0AACD99A835674D91962C555E8411AF</vt:lpwstr>
  </property>
</Properties>
</file>