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8" r:id="rId5"/>
    <p:sldMasterId id="2147483716" r:id="rId6"/>
  </p:sldMasterIdLst>
  <p:notesMasterIdLst>
    <p:notesMasterId r:id="rId12"/>
  </p:notesMasterIdLst>
  <p:sldIdLst>
    <p:sldId id="256" r:id="rId7"/>
    <p:sldId id="266" r:id="rId8"/>
    <p:sldId id="265" r:id="rId9"/>
    <p:sldId id="267" r:id="rId10"/>
    <p:sldId id="258" r:id="rId11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6" autoAdjust="0"/>
  </p:normalViewPr>
  <p:slideViewPr>
    <p:cSldViewPr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0A7C7-AA3F-476B-B0EB-C70BC5CA0BCD}" type="datetimeFigureOut">
              <a:rPr lang="fi-FI" smtClean="0"/>
              <a:t>29.9.2024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003DD-B956-4332-B588-A05840B6A9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50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B29FB27-669A-43A8-9664-F2E28E3E09D5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82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06A3C52-E27D-4E8A-A935-C926970389A6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66232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CDF8CD8-2EA3-419F-A78E-43A0B14B271A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507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B151346-917A-476E-BEEF-440EBDE92A63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851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CAF9DE2-9E22-4F30-BCE7-E088DE3914A7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9765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A86E96A-3E3A-4291-A87B-D52D891C948C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451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8AA362B-205E-419C-A7BE-13B319A87577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128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2BFED2B-AED4-4F0E-BBC2-98F3EB42C5A2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142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003479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7A0F3EB-E554-4D13-B574-CF9AF7A44516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514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AC71D5-47D0-448A-BF54-8953A886AED1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240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2C9F728-6282-4485-B571-54DE10DD4C1F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10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776B-B566-419C-A1E5-F8A515B99FF2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571021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7664-ED5C-4F20-9B71-42FBB959DFEB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469287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75D1-4320-40B6-B328-D255513E3032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761004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A41C-DC1F-4AF7-91A4-20F777525FFA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1825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2E5E530-CEB6-4194-A928-1C59ADC07AAF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191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5A4FFFE-DB80-4369-B5AF-B6EE18AF8CF6}" type="datetime1">
              <a:rPr lang="fi-FI" smtClean="0"/>
              <a:t>29.9.2024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79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C181956-2A62-40A3-B872-C1C973536B20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095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BA6A68A-D287-4260-8286-CABA58C79D88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792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F0B0210-3323-46ED-BC07-AD1C73AA5711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2230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A64DD9A-DED2-48C2-8A2E-CE5EC590EBFD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2039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7FA8-56A9-415A-BC3D-A208902078A2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13791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1740-0989-4F1E-8B95-28A9A40E10E5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025970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A6B7-2213-4B61-92C7-D98E2B939736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2033871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3C11E0-9801-4796-AABB-9552B3F3480B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51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DA1CB57-AF54-4844-8029-643BFC539718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1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4FBD-2638-4F9B-8ADB-D7507A09F0F3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9590106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9795EC7-5368-4148-BC77-D6CC13FD1560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106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7EF4CF-A10F-4465-BF84-53DC8B766A0C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8827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E9815C-41FA-4DA5-8094-D6D018543A01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31093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BE95EB9-3EBC-4E00-8A23-BD39573624A7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2442499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20216BC-EE08-4F22-9E44-2DE373B6F2B8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5754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945FF75-684C-4466-BF9B-DF432602B3EE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69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B1FB439-08B1-4187-AC10-593058C7F9D0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8816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82C5D8E-60DD-443E-82DD-81FFEF5768D2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66796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D5B3E7C-9D62-498F-97DA-2365AD6D70FC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72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02E37D0-C5C7-4157-B443-40F6D352FEAD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1232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1266E8-D5C6-44AF-8629-7EFE8FAAA773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20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5031BD-DA9D-4465-B437-6F77CEFE0D11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743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CE681A7-F166-40A6-922F-EF8A343982E2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449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2A0DB7-1FAA-4A7E-9839-3EA54D1BB5CE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4873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0F5E-5272-4A8F-A86A-80A5265197F7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219745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0D29-231F-4584-BB6E-2FF6E5AE82AE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0663291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6DD3-3ACF-456C-9453-FD8AFE325879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54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62FD279-64B2-4F83-B2F6-22B466AE4D79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030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8D5C748-A021-4C55-8F65-8EA727555C36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742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B74006B-6285-4895-B035-4924DA573D2C}" type="datetime1">
              <a:rPr lang="fi-FI" smtClean="0"/>
              <a:t>29.9.2024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9591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252B919-A254-4304-B0F4-EA241968C552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07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E5ADA1A-1F01-4F64-B2FC-C2A8D97DC74C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2949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DDCE6F3-A090-4103-83E2-E9560BA0D55E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115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0ECE0A-9A8E-4594-937E-87BB51AE7A1E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2701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58FB-3512-4F44-A22C-8BE048113746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2392726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426F-6D32-47F2-AC80-1B8735041CBD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9681693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BA82F14-7337-44F7-8CCF-D4BEAB88FB72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4645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81F430D-D25D-4499-8096-35B15E42652A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1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E3AEC-5D7D-4625-8F51-8F181F9BDC8F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213059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4B78-853B-47B2-A69B-0B741A30216A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7517825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34D5E62-3849-4E30-875E-3B04E34B3030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599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DE8643-6F81-4690-BC93-683AD913552E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hidden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hidden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hidden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hidden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0412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813200-E8D1-4F67-9652-0838CA217070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8903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28B499D-083B-45A1-B82A-4B73A4872B5F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2937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AF7A7D8-D1D0-49A2-B389-BC04F91A303D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4952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1397EF3-AE81-455B-AFA7-EAF8EF6C0063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68991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8B67C61-77D1-43C0-99E7-07729440447D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2701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DB3166B-B460-4D81-B7FF-AC44F68A8B71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19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CE525E9-539B-4CFA-935B-896C9918ECF3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67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52A706C-E790-47E2-99CF-F58646FDC0CF}" type="datetime1">
              <a:rPr lang="fi-FI" smtClean="0"/>
              <a:t>29.9.2024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467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48714B8-5E3A-40DE-81D4-9E1DF24D5CF0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8541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917D8DC-3A12-4934-972A-6BC5FA96A441}" type="datetime1">
              <a:rPr lang="fi-FI" smtClean="0"/>
              <a:t>29.9.2024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353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01EF9E8-1177-47CB-AA58-EFD56E76451D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064563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7233462-017E-4343-869D-6E8D6553F89D}" type="datetime1">
              <a:rPr lang="fi-FI" smtClean="0"/>
              <a:t>29.9.2024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2965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010A-F6EB-46E2-8133-748ADFA10FA5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022534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119-9234-4FB3-9917-C86BCEF39549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1210671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9B83B-15A7-45C6-9225-DD69987EC8F5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047821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7A26B92-3AD5-4C4F-B33B-377FB1306013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2331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606DE3C-1400-4906-9185-249B5B237258}" type="datetime1">
              <a:rPr lang="fi-FI" smtClean="0"/>
              <a:t>29.9.2024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5149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17ADE4F-17D9-4668-B1F2-12CABF44BBFA}" type="datetime1">
              <a:rPr lang="fi-FI" smtClean="0"/>
              <a:t>29.9.2024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89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05621F9-7287-4E66-B80D-D19A16142AB3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0871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ltGray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ltGray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500320-BBCE-4BDC-94E9-D6D8C5C824EB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98554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FD6588D-73BF-4A30-B908-23000A853F5A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40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979FA72-A9A9-4915-97C8-1485F71CB253}" type="datetime1">
              <a:rPr lang="fi-FI" smtClean="0"/>
              <a:t>29.9.2024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7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Relationship Id="rId30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26" Type="http://schemas.openxmlformats.org/officeDocument/2006/relationships/slideLayout" Target="../slideLayouts/slideLayout80.xml"/><Relationship Id="rId3" Type="http://schemas.openxmlformats.org/officeDocument/2006/relationships/slideLayout" Target="../slideLayouts/slideLayout57.xml"/><Relationship Id="rId21" Type="http://schemas.openxmlformats.org/officeDocument/2006/relationships/slideLayout" Target="../slideLayouts/slideLayout75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5" Type="http://schemas.openxmlformats.org/officeDocument/2006/relationships/slideLayout" Target="../slideLayouts/slideLayout79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24" Type="http://schemas.openxmlformats.org/officeDocument/2006/relationships/slideLayout" Target="../slideLayouts/slideLayout78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23" Type="http://schemas.openxmlformats.org/officeDocument/2006/relationships/slideLayout" Target="../slideLayouts/slideLayout77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Relationship Id="rId22" Type="http://schemas.openxmlformats.org/officeDocument/2006/relationships/slideLayout" Target="../slideLayouts/slideLayout76.xml"/><Relationship Id="rId27" Type="http://schemas.openxmlformats.org/officeDocument/2006/relationships/slideLayout" Target="../slideLayouts/slideLayout81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1D692-D457-44E6-A79F-CE6D7E1152C4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dt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5F4FB-4334-4956-B739-4DE19F621680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3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</p:sldLayoutIdLst>
  <p:hf sldNum="0" hdr="0" dt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E3045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036E3-D53A-4391-93E2-BA8954600273}" type="datetime1">
              <a:rPr lang="fi-FI" smtClean="0"/>
              <a:t>29.9.2024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DVV digiturvatiimi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1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  <p:sldLayoutId id="2147483738" r:id="rId22"/>
    <p:sldLayoutId id="2147483739" r:id="rId23"/>
    <p:sldLayoutId id="2147483740" r:id="rId24"/>
    <p:sldLayoutId id="2147483741" r:id="rId25"/>
    <p:sldLayoutId id="2147483742" r:id="rId26"/>
    <p:sldLayoutId id="2147483743" r:id="rId27"/>
  </p:sldLayoutIdLst>
  <p:hf sldNum="0" hdr="0" dt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00777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igiturva@dvv.f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osoite.fi/ja-voi-jatku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6AE2B-FAEE-4C9E-B710-C63B21DAB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64704"/>
            <a:ext cx="12000656" cy="2844000"/>
          </a:xfrm>
        </p:spPr>
        <p:txBody>
          <a:bodyPr>
            <a:normAutofit fontScale="90000"/>
          </a:bodyPr>
          <a:lstStyle/>
          <a:p>
            <a:r>
              <a:rPr lang="fi-FI" dirty="0"/>
              <a:t>Kyber- ja digiturvabingo – tunnista riskit, tee #digiturvatekoja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Versio 1.00 Digiturvaviikko</a:t>
            </a:r>
            <a:br>
              <a:rPr lang="fi-FI" dirty="0"/>
            </a:br>
            <a:r>
              <a:rPr lang="fi-FI" dirty="0"/>
              <a:t>- mitä seuraavista olet tehnyt viikon aikana?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C95AB8F-7BA6-4975-900C-2CE4949FC4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30.9.2024 DVV digiturvatiimi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F90561-BDFD-4B45-BD08-E17133E5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</p:spTree>
    <p:extLst>
      <p:ext uri="{BB962C8B-B14F-4D97-AF65-F5344CB8AC3E}">
        <p14:creationId xmlns:p14="http://schemas.microsoft.com/office/powerpoint/2010/main" val="267323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1391197-4273-6A0F-209A-39E0307EC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980728"/>
            <a:ext cx="10260000" cy="5319272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Tunnista työtehtävissä, työ- tai opiskelupaikalla sekä vapaa-ajalla, arjessa ja kotona havaitsemiasi digi- ja fyysisen maailman ilmiöitä, ennen kaikkea </a:t>
            </a:r>
            <a:r>
              <a:rPr lang="fi-FI" b="1" dirty="0">
                <a:solidFill>
                  <a:srgbClr val="FF0000"/>
                </a:solidFill>
              </a:rPr>
              <a:t>uhkia ja riskejä</a:t>
            </a:r>
            <a:r>
              <a:rPr lang="fi-FI" dirty="0"/>
              <a:t>. Vastaavasti, </a:t>
            </a:r>
            <a:r>
              <a:rPr lang="fi-FI" b="1" dirty="0">
                <a:solidFill>
                  <a:srgbClr val="0070C0"/>
                </a:solidFill>
              </a:rPr>
              <a:t>tee digiturvatekoja</a:t>
            </a:r>
            <a:r>
              <a:rPr lang="fi-FI" dirty="0"/>
              <a:t>, joilla ylläpidät ja parannat omaa, perheesi ja työantajasi kyber- ja digiturvallisuutta.</a:t>
            </a:r>
            <a:br>
              <a:rPr lang="fi-FI" dirty="0"/>
            </a:br>
            <a:endParaRPr lang="fi-FI" dirty="0"/>
          </a:p>
          <a:p>
            <a:r>
              <a:rPr lang="fi-FI" dirty="0"/>
              <a:t>Löydät seuraavilta sivuilta kaksi 7*5 taulukkoa, jossa on 35 erilaista digi- tai fyysisessä maailmassa tai digiherätteissä mahdollisesti kohtaamaa tai tuntemaasi ilmiötä, tapahtumaa tai tehtävää.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  <a:p>
            <a:pPr lvl="1"/>
            <a:r>
              <a:rPr lang="fi-FI" dirty="0"/>
              <a:t>Osa voi olla sellaisia, että ne saattavat aiheuttaa toteutuessaan tietojen tai rahan, muun sinulle arvokkaan menetyksen tai varastamisen, tai muuta vahinkoa</a:t>
            </a:r>
          </a:p>
          <a:p>
            <a:pPr lvl="1"/>
            <a:r>
              <a:rPr lang="fi-FI" dirty="0"/>
              <a:t>Vastaavasti työpaikalla ja työtehtäviä hoidettaessa, nämä voivat tietojen ja taloudellisen menetyksen ohella mahdollistaa tietomurron tai henkilötietojen tietoturvaloukkauksen </a:t>
            </a:r>
          </a:p>
          <a:p>
            <a:endParaRPr lang="fi-FI" dirty="0"/>
          </a:p>
          <a:p>
            <a:r>
              <a:rPr lang="fi-FI" dirty="0"/>
              <a:t>Toinen taulukko sisältää vastaavasti tehtäviä, joiden avulla </a:t>
            </a:r>
            <a:r>
              <a:rPr lang="fi-FI" b="1" dirty="0"/>
              <a:t>voit parantaa turvallisuuttasi </a:t>
            </a:r>
            <a:r>
              <a:rPr lang="fi-FI" dirty="0"/>
              <a:t>kotona ja työpaikalla – pääset sen avulla tunnistamaan tekemiäsi tai suunnittelemaan erilaisia </a:t>
            </a:r>
            <a:r>
              <a:rPr lang="fi-FI" b="1" dirty="0"/>
              <a:t>digiturvatekoja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Jos haluat osallistua Digiturvaviikon bingoon 30.9.-4.10. niin täytä bingolappusi ja ota siitä esimerkiksi valokuva tai muu todiste ja lähetä se ma 7.10.2024 mennessä </a:t>
            </a:r>
            <a:r>
              <a:rPr lang="fi-FI" dirty="0">
                <a:hlinkClick r:id="rId2"/>
              </a:rPr>
              <a:t>digiturva@dvv.fi</a:t>
            </a:r>
            <a:r>
              <a:rPr lang="fi-FI" dirty="0"/>
              <a:t> – viestin aiheeksi ”Bingo”. Toki tuota bingosivua </a:t>
            </a:r>
            <a:r>
              <a:rPr lang="fi-FI" b="1" dirty="0"/>
              <a:t>saa tuunata </a:t>
            </a:r>
            <a:r>
              <a:rPr lang="fi-FI" dirty="0"/>
              <a:t>haluamallasi tavalla </a:t>
            </a:r>
            <a:r>
              <a:rPr lang="fi-FI" dirty="0">
                <a:sym typeface="Wingdings" panose="05000000000000000000" pitchFamily="2" charset="2"/>
              </a:rPr>
              <a:t>. </a:t>
            </a:r>
            <a:r>
              <a:rPr lang="fi-FI" dirty="0"/>
              <a:t>Nostamme some-kanavissa esille muutamia mielenkiintoisimpia ja voi olla, että tällaiset saavat lisäksi jonkin pienen muiston tästä!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AA71CE6-1AE1-FFBD-D172-6D144879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75988AE4-7BEC-508C-BD99-528AE2CC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124760"/>
          </a:xfrm>
        </p:spPr>
        <p:txBody>
          <a:bodyPr>
            <a:normAutofit fontScale="90000"/>
          </a:bodyPr>
          <a:lstStyle/>
          <a:p>
            <a:r>
              <a:rPr lang="fi-FI" dirty="0"/>
              <a:t>Ohjeet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7796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F64D62F-CCD8-38DE-A847-2544CA323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E9D57B61-B15E-3329-6729-670E03A9E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085738"/>
              </p:ext>
            </p:extLst>
          </p:nvPr>
        </p:nvGraphicFramePr>
        <p:xfrm>
          <a:off x="18734" y="0"/>
          <a:ext cx="11477865" cy="6928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9695">
                  <a:extLst>
                    <a:ext uri="{9D8B030D-6E8A-4147-A177-3AD203B41FA5}">
                      <a16:colId xmlns:a16="http://schemas.microsoft.com/office/drawing/2014/main" val="2352422971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3227459172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1074731836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900952677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553145506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626860872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281150700"/>
                    </a:ext>
                  </a:extLst>
                </a:gridCol>
              </a:tblGrid>
              <a:tr h="646299">
                <a:tc gridSpan="7">
                  <a:txBody>
                    <a:bodyPr/>
                    <a:lstStyle/>
                    <a:p>
                      <a:r>
                        <a:rPr lang="fi-FI" sz="1600" dirty="0"/>
                        <a:t>         </a:t>
                      </a:r>
                      <a:r>
                        <a:rPr lang="fi-FI" sz="1800" dirty="0"/>
                        <a:t>Kyber- ja digiturvabingo arkeen, vapaa-ajalle sekä työpaikalle ja työtehtävien hoitamiseen</a:t>
                      </a:r>
                    </a:p>
                    <a:p>
                      <a:r>
                        <a:rPr lang="fi-FI" sz="1800" dirty="0"/>
                        <a:t>        Tunnista </a:t>
                      </a:r>
                      <a:r>
                        <a:rPr lang="fi-FI" sz="1800" dirty="0">
                          <a:solidFill>
                            <a:srgbClr val="FF0000"/>
                          </a:solidFill>
                        </a:rPr>
                        <a:t>riskit </a:t>
                      </a:r>
                      <a:r>
                        <a:rPr lang="fi-FI" sz="1800" dirty="0"/>
                        <a:t>– tee </a:t>
                      </a:r>
                      <a:r>
                        <a:rPr lang="fi-FI" sz="1800" b="0" dirty="0">
                          <a:solidFill>
                            <a:srgbClr val="00B050"/>
                          </a:solidFill>
                        </a:rPr>
                        <a:t>digiturvatekoja! </a:t>
                      </a:r>
                      <a:r>
                        <a:rPr lang="fi-FI" sz="1800" b="0" dirty="0">
                          <a:solidFill>
                            <a:srgbClr val="FFFF00"/>
                          </a:solidFill>
                        </a:rPr>
                        <a:t>Ilmoita havainnoista omassa organisaatiossa ohjeiden mukaisesti!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82893"/>
                  </a:ext>
                </a:extLst>
              </a:tr>
              <a:tr h="1205543">
                <a:tc>
                  <a:txBody>
                    <a:bodyPr/>
                    <a:lstStyle/>
                    <a:p>
                      <a:r>
                        <a:rPr lang="fi-FI" sz="1000" dirty="0"/>
                        <a:t>Sinulle soitetaan tuntemattomasta puhelinnumerosta ja jos vastaat, soittaja alkaa puhumaan englantia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Sosiaalisen median tai muussa palvelussa viehättävä mies/nais/muu oletettu lähestyy sinua ja on muutenkin kiinnostunut sinusta!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Viestissä udellaan sinun  puhelinnumeroasi, vaikka kysyjällä pitäisi olla se tiedossa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Hakkeri on kuvannut videon sinusta tieto-koneen ääressä pelehtimässä ja sinun pitää maksaa bitcoineja, jotta videota ei julkaista – tai sinua kiristetään muulla tavalla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Sinun halutaan osallistuvan (puhelin)haastatteluun, jossa on houkutteleva palkkio, mutta kysymykset alkavat pian tuntua ”oudoilta” tai huolestuttavilta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YES! Olet voittanut arvonnassa! Vaikka et ole edes siihen osallistunut.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Some-verkostoosi haluaa liittyä henkilö, jolla ei ole ketään muuta kontaktia, saat kunnian olla vielä ensimmäinen! Eikä hänellä ole profiilikuvaa…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21365"/>
                  </a:ext>
                </a:extLst>
              </a:tr>
              <a:tr h="979951">
                <a:tc>
                  <a:txBody>
                    <a:bodyPr/>
                    <a:lstStyle/>
                    <a:p>
                      <a:r>
                        <a:rPr lang="fi-FI" sz="1000" dirty="0"/>
                        <a:t>Saat ilmoituksen palvelusta, että sen salasanasi on vaarantunut ja se pitäisi välittömästi vaihtaa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Viranomaisen nettiosoite, johon sinun pitäisi siirtyä, </a:t>
                      </a:r>
                      <a:r>
                        <a:rPr lang="fi-FI" sz="1000" b="1" dirty="0"/>
                        <a:t>ei sisällä alkuosassa .FI/ eli </a:t>
                      </a:r>
                      <a:r>
                        <a:rPr lang="fi-FI" sz="1000" dirty="0">
                          <a:hlinkClick r:id="rId2"/>
                        </a:rPr>
                        <a:t>https://osoite.FI/ja-voi-jatkua-miten tahansa</a:t>
                      </a:r>
                      <a:r>
                        <a:rPr lang="fi-FI" sz="10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Löydät satunnaisen, hylätyn USB-muistitikun kadulta, </a:t>
                      </a:r>
                      <a:r>
                        <a:rPr lang="fi-FI" sz="1000" dirty="0" err="1"/>
                        <a:t>linja.autosta</a:t>
                      </a:r>
                      <a:r>
                        <a:rPr lang="fi-FI" sz="1000" dirty="0"/>
                        <a:t>, työpaikan lähistöltä, jolla ei ilmeisesti ole omistajaa?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Sinut ohjataan DVV:n Suomi.fi tunnistuspalveluun – sivulta puuttuu Varmennekortti ja/tai Mobiilivarmenne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Havaitset nelikopterin (</a:t>
                      </a:r>
                      <a:r>
                        <a:rPr lang="fi-FI" sz="1000" dirty="0" err="1"/>
                        <a:t>drooni</a:t>
                      </a:r>
                      <a:r>
                        <a:rPr lang="fi-FI" sz="1000" dirty="0"/>
                        <a:t>) ilmasta paikassa, jossa sellaisia ei mielestäsi pitäisi koskaan näkyä, esimerkiksi kriittisen infran lähellä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Henkilö puhelimessa väittää soittavansa poliisista, muusta viranomaiselta tai pankista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Sinun pitää nyt TOIMIA NOPEASTI, jotta tarjous, rahojen palautus tai muu etu on mahdollista saavuttaa! Tai että tiliäsi ei lukita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756709"/>
                  </a:ext>
                </a:extLst>
              </a:tr>
              <a:tr h="927341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Organisaatioosi saapuu lasku, ei välttämättä suuri summa, mutta yritys ja tuote / palvelu  on täysin tuntematon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Tätä samaa sähköposti/teksti tai muuta viestiä on tullut tänään jo useampia kappaleita, osa eri lähettäjiltä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Perheenjäsen, sukulainen, kaveri lähettää huolestuneen viestin, jossa hän akuutisti tarvitsee rahaa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Olet maksanut laskun kahteen kertaan ja olet saamassa rahaa palautuksena!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Sinulle tarjoutuu loistava mahdollisuus tehdä hyvä sijoitus esimerkiksi kryptovaluuttoihin, julkisuudesta tuttu henkilö on sillä jo rikastunut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Perheenjäsen tai hyvä kaveri pyytää sinulta apua, rahaa tai muun palveluksen selvästi normaalista poikkeavalla tavalla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Samalta lähettäjältä, viranomainen, finanssialan toimija on tullut lukuisia, osin saman aiheisia viestejä tämän päivän aikana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050321"/>
                  </a:ext>
                </a:extLst>
              </a:tr>
              <a:tr h="1344644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Huomaat, että sinulle tarkoitettua yksityisviestiä on lähetetty jopa sadoille muille henkilöille – et ole sähköpostin ainoa vastaanottaja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Pankista soitetaan ja pyydetään siirtämään rahasi turvatilille tai muuten suojaan, koska he pelkäävät, että rahasi yritetään varastaa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Sähköpostin lähettäjän sähköpostiosoite on ihan jokin muu kuin se, mitä se lähettäjän nimessä väittää ja mielestäsi sen pitäisi olla ihan jotain muuta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Tunnettu julkisuuden henkilö, ”kaukainen sukulainen” tai ventovieras ihminen on päättänyt lahjoittaa sinulle merkittävän summan tai saat sen perintönä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Löysit nettiverkkokaupasta lenkkarit / kivan vaatteen / läppärin todella hyvällä hinnalla, ei ole huijaus, koska ei ole liian halpa ja nettikauppa näyttää tosi aidolta … rahat meni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Sinua pyydetään hoitamaan jokin työpaikkaasi liittyvä tilisiirto tai muu asia salassa, siitä ei saa kertoa kenellekään muulle!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Henkilö, jonka kyllä hyvin tunnet, pyytää sinua lähettämään puhelin-numerosi ja siihen saapuvan tekstiviesti-koodin, jotta te saatte rahaa tai voitatte jonkin kilpailun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24090"/>
                  </a:ext>
                </a:extLst>
              </a:tr>
              <a:tr h="1205543">
                <a:tc>
                  <a:txBody>
                    <a:bodyPr/>
                    <a:lstStyle/>
                    <a:p>
                      <a:r>
                        <a:rPr lang="fi-FI" sz="1000" dirty="0"/>
                        <a:t>Sait sähköpostiisi ilmoituksen, että käyttäjätilillesi on murtauduttu tai yritetty murtautua &lt;jostain ulkomaa&gt;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Suomalaisen pankin nettiosoite, johon sinun pitäisi siirtyä, </a:t>
                      </a:r>
                      <a:r>
                        <a:rPr lang="fi-FI" sz="1000" b="1" dirty="0"/>
                        <a:t>ei sisällä alkuosassa .FI/ </a:t>
                      </a:r>
                      <a:r>
                        <a:rPr lang="fi-FI" sz="1000" b="0" dirty="0"/>
                        <a:t>eli esimerkiksi  </a:t>
                      </a:r>
                      <a:r>
                        <a:rPr lang="fi-FI" sz="1000" dirty="0"/>
                        <a:t>https://organisaatio</a:t>
                      </a:r>
                      <a:r>
                        <a:rPr lang="fi-FI" sz="1000" b="1" dirty="0"/>
                        <a:t>.fi/</a:t>
                      </a:r>
                      <a:r>
                        <a:rPr lang="fi-FI" sz="1000" dirty="0"/>
                        <a:t>voi-jatkua-edelleen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Some-verkostoosi haluava henkilö ei jostain syystä halua tulla julkisuuteen, koska mm. profiilikuva puuttuu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Sinut ohjataan DVV:n Suomi.fi tunnistuspalveluun – sivulla ei ole kaikkia sinne kuuluvia pankkeja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”Kriminaali” tai muu  poliisi-viranomaiselta vaikuttava syyttää minua sähkö-postissa, teksti- tai pikaviestissä rikoksesta!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Hotelli tai muu yritys, toimija haluaa, että sinun pitää lähettää valokuva passistasi | virallinen henkilökortti, jotta varaus tai muu toimenpide etenee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Sinulle soittavan henkilön puhelinnumero alkaa +234 maakoodilla tai se on jokin muu kolminumeroinen, normaalisti kukaan ei soita sinulle ulkomailta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876717"/>
                  </a:ext>
                </a:extLst>
              </a:tr>
            </a:tbl>
          </a:graphicData>
        </a:graphic>
      </p:graphicFrame>
      <p:pic>
        <p:nvPicPr>
          <p:cNvPr id="11" name="Kuva 10">
            <a:extLst>
              <a:ext uri="{FF2B5EF4-FFF2-40B4-BE49-F238E27FC236}">
                <a16:creationId xmlns:a16="http://schemas.microsoft.com/office/drawing/2014/main" id="{CDEF66A9-E6CE-2FF1-06F0-2B232282C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3" y="0"/>
            <a:ext cx="486312" cy="620688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C0CC059B-D090-59D8-F665-91E570D5D029}"/>
              </a:ext>
            </a:extLst>
          </p:cNvPr>
          <p:cNvSpPr/>
          <p:nvPr/>
        </p:nvSpPr>
        <p:spPr>
          <a:xfrm>
            <a:off x="1343472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94C9F55F-7A91-0D1D-0106-B38E55FAB0D0}"/>
              </a:ext>
            </a:extLst>
          </p:cNvPr>
          <p:cNvSpPr/>
          <p:nvPr/>
        </p:nvSpPr>
        <p:spPr>
          <a:xfrm>
            <a:off x="1343472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ACCC9FB-DB27-84F1-7A4C-F92322D0F35B}"/>
              </a:ext>
            </a:extLst>
          </p:cNvPr>
          <p:cNvSpPr/>
          <p:nvPr/>
        </p:nvSpPr>
        <p:spPr>
          <a:xfrm>
            <a:off x="1343472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39FE8C40-8078-AD8D-020C-4269BD7F793B}"/>
              </a:ext>
            </a:extLst>
          </p:cNvPr>
          <p:cNvSpPr/>
          <p:nvPr/>
        </p:nvSpPr>
        <p:spPr>
          <a:xfrm>
            <a:off x="1343472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62404F95-A8D1-E2E0-98AE-E81B55BB4CD7}"/>
              </a:ext>
            </a:extLst>
          </p:cNvPr>
          <p:cNvSpPr/>
          <p:nvPr/>
        </p:nvSpPr>
        <p:spPr>
          <a:xfrm>
            <a:off x="1343472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D980A92D-5112-7227-8935-068F68F09B83}"/>
              </a:ext>
            </a:extLst>
          </p:cNvPr>
          <p:cNvSpPr/>
          <p:nvPr/>
        </p:nvSpPr>
        <p:spPr>
          <a:xfrm>
            <a:off x="2990243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AA98D5C4-1F9A-1FA3-0B43-5E95AC531F46}"/>
              </a:ext>
            </a:extLst>
          </p:cNvPr>
          <p:cNvSpPr/>
          <p:nvPr/>
        </p:nvSpPr>
        <p:spPr>
          <a:xfrm>
            <a:off x="2990243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AA4252BC-C485-E8BB-8126-A63493BCBF93}"/>
              </a:ext>
            </a:extLst>
          </p:cNvPr>
          <p:cNvSpPr/>
          <p:nvPr/>
        </p:nvSpPr>
        <p:spPr>
          <a:xfrm>
            <a:off x="2990243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1FD992AE-5C24-AFA7-FD78-84811DA1B016}"/>
              </a:ext>
            </a:extLst>
          </p:cNvPr>
          <p:cNvSpPr/>
          <p:nvPr/>
        </p:nvSpPr>
        <p:spPr>
          <a:xfrm>
            <a:off x="2990243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20DC7A9-76A3-421B-E4E3-FA2C77D30048}"/>
              </a:ext>
            </a:extLst>
          </p:cNvPr>
          <p:cNvSpPr/>
          <p:nvPr/>
        </p:nvSpPr>
        <p:spPr>
          <a:xfrm>
            <a:off x="2990243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B0072257-03B6-28E0-49DD-8F8E7F074EDF}"/>
              </a:ext>
            </a:extLst>
          </p:cNvPr>
          <p:cNvSpPr/>
          <p:nvPr/>
        </p:nvSpPr>
        <p:spPr>
          <a:xfrm>
            <a:off x="4637014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97DC20D9-D821-EE3F-21C7-A5035F1E3BA1}"/>
              </a:ext>
            </a:extLst>
          </p:cNvPr>
          <p:cNvSpPr/>
          <p:nvPr/>
        </p:nvSpPr>
        <p:spPr>
          <a:xfrm>
            <a:off x="4637014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537AF1C9-91F8-5881-A445-B9496A4E93AC}"/>
              </a:ext>
            </a:extLst>
          </p:cNvPr>
          <p:cNvSpPr/>
          <p:nvPr/>
        </p:nvSpPr>
        <p:spPr>
          <a:xfrm>
            <a:off x="4637014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CFCBE6F4-E06B-590B-5D00-09DC58551FD4}"/>
              </a:ext>
            </a:extLst>
          </p:cNvPr>
          <p:cNvSpPr/>
          <p:nvPr/>
        </p:nvSpPr>
        <p:spPr>
          <a:xfrm>
            <a:off x="4637014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06D56822-04FC-3679-E7A0-ABCF0005B0B4}"/>
              </a:ext>
            </a:extLst>
          </p:cNvPr>
          <p:cNvSpPr/>
          <p:nvPr/>
        </p:nvSpPr>
        <p:spPr>
          <a:xfrm>
            <a:off x="4637014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A24220EB-B851-07A6-67C2-4654B37AF739}"/>
              </a:ext>
            </a:extLst>
          </p:cNvPr>
          <p:cNvSpPr/>
          <p:nvPr/>
        </p:nvSpPr>
        <p:spPr>
          <a:xfrm>
            <a:off x="6276019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B4317C7F-5074-4C18-7985-568752CF638B}"/>
              </a:ext>
            </a:extLst>
          </p:cNvPr>
          <p:cNvSpPr/>
          <p:nvPr/>
        </p:nvSpPr>
        <p:spPr>
          <a:xfrm>
            <a:off x="6276019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F3982589-0D00-C8D2-D25A-C7F25064C67F}"/>
              </a:ext>
            </a:extLst>
          </p:cNvPr>
          <p:cNvSpPr/>
          <p:nvPr/>
        </p:nvSpPr>
        <p:spPr>
          <a:xfrm>
            <a:off x="6276019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AD18D872-0251-A33B-174A-6C908E837961}"/>
              </a:ext>
            </a:extLst>
          </p:cNvPr>
          <p:cNvSpPr/>
          <p:nvPr/>
        </p:nvSpPr>
        <p:spPr>
          <a:xfrm>
            <a:off x="6276019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A6CAEA5A-0B5A-C0FA-4783-CD42B3C41A4F}"/>
              </a:ext>
            </a:extLst>
          </p:cNvPr>
          <p:cNvSpPr/>
          <p:nvPr/>
        </p:nvSpPr>
        <p:spPr>
          <a:xfrm>
            <a:off x="6276019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AA34FD8B-4461-ABA9-6F8B-E67E090F8E6B}"/>
              </a:ext>
            </a:extLst>
          </p:cNvPr>
          <p:cNvSpPr/>
          <p:nvPr/>
        </p:nvSpPr>
        <p:spPr>
          <a:xfrm>
            <a:off x="7915024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EC8876E6-DD63-B83D-F7A6-5DAAC4449160}"/>
              </a:ext>
            </a:extLst>
          </p:cNvPr>
          <p:cNvSpPr/>
          <p:nvPr/>
        </p:nvSpPr>
        <p:spPr>
          <a:xfrm>
            <a:off x="7915024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2849F90E-E316-29D4-6A51-4D74757F0E05}"/>
              </a:ext>
            </a:extLst>
          </p:cNvPr>
          <p:cNvSpPr/>
          <p:nvPr/>
        </p:nvSpPr>
        <p:spPr>
          <a:xfrm>
            <a:off x="7915024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4157298A-6839-B71F-F916-6F6BA224E8E9}"/>
              </a:ext>
            </a:extLst>
          </p:cNvPr>
          <p:cNvSpPr/>
          <p:nvPr/>
        </p:nvSpPr>
        <p:spPr>
          <a:xfrm>
            <a:off x="7915024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91B80007-3F7D-731E-CA23-71A6955ED36C}"/>
              </a:ext>
            </a:extLst>
          </p:cNvPr>
          <p:cNvSpPr/>
          <p:nvPr/>
        </p:nvSpPr>
        <p:spPr>
          <a:xfrm>
            <a:off x="7915024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2" name="Suorakulmio 31">
            <a:extLst>
              <a:ext uri="{FF2B5EF4-FFF2-40B4-BE49-F238E27FC236}">
                <a16:creationId xmlns:a16="http://schemas.microsoft.com/office/drawing/2014/main" id="{73A734AD-2093-70E5-0B11-BA1DBBC12F3D}"/>
              </a:ext>
            </a:extLst>
          </p:cNvPr>
          <p:cNvSpPr/>
          <p:nvPr/>
        </p:nvSpPr>
        <p:spPr>
          <a:xfrm>
            <a:off x="9533230" y="170080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E0767819-5BAA-7FD4-425D-2FC69490BC2D}"/>
              </a:ext>
            </a:extLst>
          </p:cNvPr>
          <p:cNvSpPr/>
          <p:nvPr/>
        </p:nvSpPr>
        <p:spPr>
          <a:xfrm>
            <a:off x="9533230" y="2915517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4" name="Suorakulmio 33">
            <a:extLst>
              <a:ext uri="{FF2B5EF4-FFF2-40B4-BE49-F238E27FC236}">
                <a16:creationId xmlns:a16="http://schemas.microsoft.com/office/drawing/2014/main" id="{70113F61-C1D3-1E59-87B7-4DAEDC4AEE70}"/>
              </a:ext>
            </a:extLst>
          </p:cNvPr>
          <p:cNvSpPr/>
          <p:nvPr/>
        </p:nvSpPr>
        <p:spPr>
          <a:xfrm>
            <a:off x="9533230" y="403164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F856D0CE-17BE-1BF0-6959-16F0B1A162BF}"/>
              </a:ext>
            </a:extLst>
          </p:cNvPr>
          <p:cNvSpPr/>
          <p:nvPr/>
        </p:nvSpPr>
        <p:spPr>
          <a:xfrm>
            <a:off x="9533230" y="538630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9119D8CB-2C6E-2138-8ACF-3E913E7C7C1C}"/>
              </a:ext>
            </a:extLst>
          </p:cNvPr>
          <p:cNvSpPr/>
          <p:nvPr/>
        </p:nvSpPr>
        <p:spPr>
          <a:xfrm>
            <a:off x="9533230" y="668759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7" name="Suorakulmio 36">
            <a:extLst>
              <a:ext uri="{FF2B5EF4-FFF2-40B4-BE49-F238E27FC236}">
                <a16:creationId xmlns:a16="http://schemas.microsoft.com/office/drawing/2014/main" id="{2A7B87BE-F129-D212-5195-755FD87BD51F}"/>
              </a:ext>
            </a:extLst>
          </p:cNvPr>
          <p:cNvSpPr/>
          <p:nvPr/>
        </p:nvSpPr>
        <p:spPr>
          <a:xfrm>
            <a:off x="11189338" y="171704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8" name="Suorakulmio 37">
            <a:extLst>
              <a:ext uri="{FF2B5EF4-FFF2-40B4-BE49-F238E27FC236}">
                <a16:creationId xmlns:a16="http://schemas.microsoft.com/office/drawing/2014/main" id="{2DBDAF03-AF46-3352-B4AE-D07297B58ECC}"/>
              </a:ext>
            </a:extLst>
          </p:cNvPr>
          <p:cNvSpPr/>
          <p:nvPr/>
        </p:nvSpPr>
        <p:spPr>
          <a:xfrm>
            <a:off x="11189338" y="293175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17A54383-01F4-2B02-12B2-0022BA2A3D5F}"/>
              </a:ext>
            </a:extLst>
          </p:cNvPr>
          <p:cNvSpPr/>
          <p:nvPr/>
        </p:nvSpPr>
        <p:spPr>
          <a:xfrm>
            <a:off x="11189338" y="404787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40" name="Suorakulmio 39">
            <a:extLst>
              <a:ext uri="{FF2B5EF4-FFF2-40B4-BE49-F238E27FC236}">
                <a16:creationId xmlns:a16="http://schemas.microsoft.com/office/drawing/2014/main" id="{C0BD5089-B9A9-08E3-C96A-7A5A28FF1E2F}"/>
              </a:ext>
            </a:extLst>
          </p:cNvPr>
          <p:cNvSpPr/>
          <p:nvPr/>
        </p:nvSpPr>
        <p:spPr>
          <a:xfrm>
            <a:off x="11189338" y="540253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41" name="Suorakulmio 40">
            <a:extLst>
              <a:ext uri="{FF2B5EF4-FFF2-40B4-BE49-F238E27FC236}">
                <a16:creationId xmlns:a16="http://schemas.microsoft.com/office/drawing/2014/main" id="{A229BBBA-3118-05E8-0AE9-FD1134F745A7}"/>
              </a:ext>
            </a:extLst>
          </p:cNvPr>
          <p:cNvSpPr/>
          <p:nvPr/>
        </p:nvSpPr>
        <p:spPr>
          <a:xfrm>
            <a:off x="11189338" y="6703829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</p:spTree>
    <p:extLst>
      <p:ext uri="{BB962C8B-B14F-4D97-AF65-F5344CB8AC3E}">
        <p14:creationId xmlns:p14="http://schemas.microsoft.com/office/powerpoint/2010/main" val="1758757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F64D62F-CCD8-38DE-A847-2544CA323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E9D57B61-B15E-3329-6729-670E03A9E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97221"/>
              </p:ext>
            </p:extLst>
          </p:nvPr>
        </p:nvGraphicFramePr>
        <p:xfrm>
          <a:off x="27612" y="0"/>
          <a:ext cx="11477865" cy="689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9695">
                  <a:extLst>
                    <a:ext uri="{9D8B030D-6E8A-4147-A177-3AD203B41FA5}">
                      <a16:colId xmlns:a16="http://schemas.microsoft.com/office/drawing/2014/main" val="2352422971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3227459172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1074731836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900952677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553145506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626860872"/>
                    </a:ext>
                  </a:extLst>
                </a:gridCol>
                <a:gridCol w="1639695">
                  <a:extLst>
                    <a:ext uri="{9D8B030D-6E8A-4147-A177-3AD203B41FA5}">
                      <a16:colId xmlns:a16="http://schemas.microsoft.com/office/drawing/2014/main" val="2281150700"/>
                    </a:ext>
                  </a:extLst>
                </a:gridCol>
              </a:tblGrid>
              <a:tr h="676692">
                <a:tc gridSpan="7">
                  <a:txBody>
                    <a:bodyPr/>
                    <a:lstStyle/>
                    <a:p>
                      <a:r>
                        <a:rPr lang="fi-FI" sz="1800" dirty="0"/>
                        <a:t>        Kyber- ja digiturvabingo arkeen, vapaa-ajalle sekä työpaikalle ja työtehtävien hoitamiseen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        Tunnista </a:t>
                      </a:r>
                      <a:r>
                        <a:rPr lang="fi-FI" sz="1800" dirty="0">
                          <a:solidFill>
                            <a:srgbClr val="FF0000"/>
                          </a:solidFill>
                        </a:rPr>
                        <a:t>riskit </a:t>
                      </a:r>
                      <a:r>
                        <a:rPr lang="fi-FI" sz="1800" dirty="0"/>
                        <a:t>– tee </a:t>
                      </a:r>
                      <a:r>
                        <a:rPr lang="fi-FI" sz="1800" b="0" dirty="0">
                          <a:solidFill>
                            <a:srgbClr val="00B050"/>
                          </a:solidFill>
                        </a:rPr>
                        <a:t>digiturvatekoja! </a:t>
                      </a:r>
                      <a:r>
                        <a:rPr lang="fi-FI" sz="1800" b="0" dirty="0">
                          <a:solidFill>
                            <a:srgbClr val="FFFF00"/>
                          </a:solidFill>
                        </a:rPr>
                        <a:t>Ilmoita havainnoista tarvittaessa viranomaisille tai muille toimijoille!</a:t>
                      </a:r>
                    </a:p>
                    <a:p>
                      <a:endParaRPr lang="fi-FI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82893"/>
                  </a:ext>
                </a:extLst>
              </a:tr>
              <a:tr h="1256713">
                <a:tc>
                  <a:txBody>
                    <a:bodyPr/>
                    <a:lstStyle/>
                    <a:p>
                      <a:r>
                        <a:rPr lang="fi-FI" sz="1000" dirty="0"/>
                        <a:t>Huomasit, että ulko-ovi </a:t>
                      </a:r>
                      <a:r>
                        <a:rPr lang="fi-FI" sz="1000" dirty="0" err="1"/>
                        <a:t>tms</a:t>
                      </a:r>
                      <a:r>
                        <a:rPr lang="fi-FI" sz="1000" dirty="0"/>
                        <a:t> ei mennyt kunnolla kiinni, varmistit, että se meni kiinni ja ilmoitit siitä huoltoyhtiölle (kotona, arjessa) tai työpaikalle tai muulle vastuulliselle?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Tunnistat, milloin esimerkiksi sosiaalisessa mediassa sinuun yritetään vaikuttaa kielteisellä tavalla, samoin tunnistat ns. trollitilit- tai käyttäjät.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Päivität tärkeimpien kodin ja vapaa-ajan älylaitteiden päivitykset aina kun ne siitä ilmoittavat, tarkistat myös itse ajoittain niiden ajantasaisuuden.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Olet vaihtanut ainakin kotona olevan nettireitittimen, mahdollisesti muiden kodin digilaitteiden  salasanat oletussalanoista turvallisemmiksi.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Olet asentanut omaan ja perheenjäsenten älylaitteisiin 112 Suomi –mobiilisovelluksen (</a:t>
                      </a:r>
                      <a:r>
                        <a:rPr lang="fi-FI" sz="1000" dirty="0" err="1"/>
                        <a:t>apps</a:t>
                      </a:r>
                      <a:r>
                        <a:rPr lang="fi-FI" sz="1000" dirty="0"/>
                        <a:t>) ja tutustunut sen sisältöön.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Olet ilmoittanut KTK:lle eli </a:t>
                      </a:r>
                      <a:r>
                        <a:rPr lang="fi-FI" sz="1000" dirty="0" err="1"/>
                        <a:t>Kyberturvallisuuskes-kukselle</a:t>
                      </a:r>
                      <a:r>
                        <a:rPr lang="fi-FI" sz="1000" dirty="0"/>
                        <a:t> sinua huolestuttaneesta digimaailman asiasta tai sinuun tai perheeseen kohdistuneesta digiuhasta.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Omat kriittiset, tärkeät salasanat on kirjoitettu ylös tiedostoon tai paperille turvallisesti tai olet muuten huolehtinut niiden saatavuudesta ja säilymisestä.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21365"/>
                  </a:ext>
                </a:extLst>
              </a:tr>
              <a:tr h="102154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Älylaitteesi / tietokoneesi / kodin digilaite halusi päivittää ohjelmistonsa ja toimit ohjeen mukaisesti - sait päivityksen tehtyä.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Olen tehnyt rikos-ilmoituksen sinuun liittyvästä petoksesta tai muusta verkkorikoksesta Poliisille. Jos tähän liittyi pankki- tai luottokortti-yhtiö tai muu finanssialan toimija, otit yhteyttä heihin.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Aina kun olet syöttämässä tai luovuttamassa keskeisiä henkilötietojasi tai maksamassa rahaa, varmistut erikseen, kuka ja miksi näitä tietoja tarvitsee ja että et olet oikeassa palvelussa?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Kun olet ostamassa jotain netin kautta, myös nettipalveluita, osaat etukäteen lukea ja tarkistaa ns. arvostelupalveluista kyseisen tuotteen tai palvelun saamat arvostelut?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Kotonasi oleva wlan/</a:t>
                      </a:r>
                      <a:r>
                        <a:rPr lang="fi-FI" sz="1000" dirty="0" err="1"/>
                        <a:t>wifi</a:t>
                      </a:r>
                      <a:r>
                        <a:rPr lang="fi-FI" sz="1000" dirty="0"/>
                        <a:t> tai muulla tavalla toteutettu (langaton) nettiyhteys on jaettu käyttäen laadukasta salasanaa, et myöskään jaa nettiä ilman salasanaa.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Olet varmistanut vapaa-ajan laitteissa olevat tärkeät tiedostot ja valokuvat kolmeen eri paikkaan, esim. äly-laitteen ohella pilvi-palveluun ja ulkoiselle usb-muistille, Varakopio kodin ulkopuolella?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Itselläsi tai perheelläsi on käytössä useampi kuin yksi laite tai palvelu, jolla voitte tunnistautua vahvasti sellaista edellyttäviin digi-palveluihin, jos jokin laite hajoaa tai palvelu ei toimi?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756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Havaitsit työpaikalla tai sen läheisyydessä outoa toimintaa ja ilmoitit siitä organisaation antamien ohjeiden mukaisesti.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Olet tarkistanut ja jos mahdollista, päivittänyt ainakin kotona olevan nettireitittimen ohjelmiston (ns. </a:t>
                      </a:r>
                      <a:r>
                        <a:rPr lang="fi-FI" sz="1000" dirty="0" err="1"/>
                        <a:t>firmware</a:t>
                      </a:r>
                      <a:r>
                        <a:rPr lang="fi-FI" sz="1000" dirty="0"/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Olet osallistunut työantajan, oppilaitoksen tai muuhun sinulle tarjottuun tietoturva- tai tietosuojakoulu-</a:t>
                      </a:r>
                      <a:br>
                        <a:rPr lang="fi-FI" sz="1000" dirty="0"/>
                      </a:br>
                      <a:r>
                        <a:rPr lang="fi-FI" sz="1000" dirty="0" err="1"/>
                        <a:t>tukseen</a:t>
                      </a:r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Kotonasi on riittävä määrä ladattuja usb-varavirtalähteitä (</a:t>
                      </a:r>
                      <a:r>
                        <a:rPr lang="fi-FI" sz="1000" dirty="0" err="1"/>
                        <a:t>powerbank</a:t>
                      </a:r>
                      <a:r>
                        <a:rPr lang="fi-FI" sz="1000" dirty="0"/>
                        <a:t>) osana #kotivara #72tuntia.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Osaat käyttää älylaitteessa olevaa käänteistä kuvahaku-palvelua etsimään lisätietoa esimerkiksi ihmisistä ja esineistä.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Sinulla on malli, jonka mukaan toimit, ettet hyväksy jokaista sinun some-verkostoosi haluavaa henkilöä automaattisesti?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Olet tarkistanut, miten voit suojata ja turvata käyttämäsi pankin turva ja suojatoimintojen avulla tilisi ja mahdolliset sijoituksesi?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050321"/>
                  </a:ext>
                </a:extLst>
              </a:tr>
              <a:tr h="1179884">
                <a:tc>
                  <a:txBody>
                    <a:bodyPr/>
                    <a:lstStyle/>
                    <a:p>
                      <a:r>
                        <a:rPr lang="fi-FI" sz="1000" dirty="0"/>
                        <a:t>Maksat aina kuin mahdollista, kaikki tekemäsi ostokset luottokortilla? Et siis pankkikortilla tai suoralla tilisiirrolla!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Jos havaitset jonkin huijausnettisivun tai ilmoituksen some-palvelussa, ilmoitat siitä kyseisen alustan ylläpitäjällä ja Poliisi 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>sekä Traficom / KTK..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Osaat tehdä äly-puhelimesta nettituki-aseman (hotspot) niin, että voit käyttää muilla laitteilla wlan/</a:t>
                      </a:r>
                      <a:r>
                        <a:rPr lang="fi-FI" sz="1000" dirty="0" err="1"/>
                        <a:t>wifi</a:t>
                      </a:r>
                      <a:r>
                        <a:rPr lang="fi-FI" sz="1000" dirty="0"/>
                        <a:t>-yhteydellä sen kautta tarvittaessa nettiä?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Tiedät, miten puhelimesta laitat käyttöön virransäästötilan, jos epäilet, että laitteen akku ei muuten riitä seuraavaan lataus-mahdollisuuteen saakka?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Sinulla on jokaiseen kriittiseen palveluun aina erilainen, ainutkertainen laadukas salasana.  Muistathan – salasanat ovat hieman kuin alusvaatteet!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Jos työskentelet julkisessa hallinnossa, osaat tunnistaa erikseen salassa pidettävät tiedot ja valtionhallinnossa turvallisuusluokiteltavat tiedot.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Olet auttanut sukulaista tai kaveria toimimaan turvallisemmin digimaailmassa tai jonkin laite- tai palveluhäiriön tai ongelman ratkaisemisessa.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24090"/>
                  </a:ext>
                </a:extLst>
              </a:tr>
              <a:tr h="102154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Olet tarkistanut kotona oman #kotivara #72 tuntia ja tilanne on pääsoin hyvällä tasolla.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Kotonasi on riittävästi juomavettä perheelle ja kotieläimille 72 tuntia varten eli 3 l / hlö / päivä.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Sinulla on kotona käteistä rahaa pieninä seteleinä osana #kotivara #72tuntia.</a:t>
                      </a:r>
                    </a:p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/>
                        <a:t>Osaat tunnistaa ja erottaa julkisen tiedon – henkilötiedon ja erityisiin tietoryhmiin kuuluvan tiedon toisistaan?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Onko sinulla kotona pattereilla tai varavirtalähteellä toimiva FM/ula-radio sekä mielellään useampi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>led-taskulamppu?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Monimutkaisten S@l2san0j€n sijaan käytät &gt;20 merkin mittaisia salalauseita?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Katsot, ennen kuin klikkaat, mihin nettiosoite on sinua viemässä? Osaat tarkistaa viranomaisten, pankkien oikeat nettiosoitteet?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876717"/>
                  </a:ext>
                </a:extLst>
              </a:tr>
            </a:tbl>
          </a:graphicData>
        </a:graphic>
      </p:graphicFrame>
      <p:pic>
        <p:nvPicPr>
          <p:cNvPr id="11" name="Kuva 10">
            <a:extLst>
              <a:ext uri="{FF2B5EF4-FFF2-40B4-BE49-F238E27FC236}">
                <a16:creationId xmlns:a16="http://schemas.microsoft.com/office/drawing/2014/main" id="{CDEF66A9-E6CE-2FF1-06F0-2B232282C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" y="0"/>
            <a:ext cx="486312" cy="620688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9632A821-2920-F094-956B-A320BE515DDF}"/>
              </a:ext>
            </a:extLst>
          </p:cNvPr>
          <p:cNvSpPr/>
          <p:nvPr/>
        </p:nvSpPr>
        <p:spPr>
          <a:xfrm>
            <a:off x="1343472" y="197060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AD905CA8-783E-8424-9D69-C42BB9807578}"/>
              </a:ext>
            </a:extLst>
          </p:cNvPr>
          <p:cNvSpPr/>
          <p:nvPr/>
        </p:nvSpPr>
        <p:spPr>
          <a:xfrm>
            <a:off x="1343472" y="344675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55A866F-5ECB-BE78-21FE-9A23D2C26AB8}"/>
              </a:ext>
            </a:extLst>
          </p:cNvPr>
          <p:cNvSpPr/>
          <p:nvPr/>
        </p:nvSpPr>
        <p:spPr>
          <a:xfrm>
            <a:off x="1343472" y="443711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F0557EBC-3497-B6C0-421B-FC84DEC58328}"/>
              </a:ext>
            </a:extLst>
          </p:cNvPr>
          <p:cNvSpPr/>
          <p:nvPr/>
        </p:nvSpPr>
        <p:spPr>
          <a:xfrm>
            <a:off x="1343472" y="561587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A164C15-85B7-8CE8-B8BF-4BF4E2748491}"/>
              </a:ext>
            </a:extLst>
          </p:cNvPr>
          <p:cNvSpPr/>
          <p:nvPr/>
        </p:nvSpPr>
        <p:spPr>
          <a:xfrm>
            <a:off x="1343472" y="663384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792C8F8F-745F-33BA-ADA3-E01207EDA861}"/>
              </a:ext>
            </a:extLst>
          </p:cNvPr>
          <p:cNvSpPr/>
          <p:nvPr/>
        </p:nvSpPr>
        <p:spPr>
          <a:xfrm>
            <a:off x="2961159" y="197060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42AD41C7-3938-0E47-B3AD-BEA3F6711703}"/>
              </a:ext>
            </a:extLst>
          </p:cNvPr>
          <p:cNvSpPr/>
          <p:nvPr/>
        </p:nvSpPr>
        <p:spPr>
          <a:xfrm>
            <a:off x="2961159" y="344675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2A9F25F8-42BB-A66A-59A6-04AD98DF741B}"/>
              </a:ext>
            </a:extLst>
          </p:cNvPr>
          <p:cNvSpPr/>
          <p:nvPr/>
        </p:nvSpPr>
        <p:spPr>
          <a:xfrm>
            <a:off x="2961159" y="443711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5A0DE3DD-DC41-0AFB-BB43-840ED12CD74B}"/>
              </a:ext>
            </a:extLst>
          </p:cNvPr>
          <p:cNvSpPr/>
          <p:nvPr/>
        </p:nvSpPr>
        <p:spPr>
          <a:xfrm>
            <a:off x="2961159" y="561587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6F6B055C-77E1-A7EC-E9F7-B8380BA1BFEB}"/>
              </a:ext>
            </a:extLst>
          </p:cNvPr>
          <p:cNvSpPr/>
          <p:nvPr/>
        </p:nvSpPr>
        <p:spPr>
          <a:xfrm>
            <a:off x="2961159" y="663384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DF4B4CC6-4252-E16E-AC9A-31092C2B0674}"/>
              </a:ext>
            </a:extLst>
          </p:cNvPr>
          <p:cNvSpPr/>
          <p:nvPr/>
        </p:nvSpPr>
        <p:spPr>
          <a:xfrm>
            <a:off x="4658994" y="197060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A5BF548B-B4AF-A26C-4C41-CEBAFB86EA39}"/>
              </a:ext>
            </a:extLst>
          </p:cNvPr>
          <p:cNvSpPr/>
          <p:nvPr/>
        </p:nvSpPr>
        <p:spPr>
          <a:xfrm>
            <a:off x="4658994" y="344675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5C5BF7D-AFF0-1706-29E6-0380C1956F36}"/>
              </a:ext>
            </a:extLst>
          </p:cNvPr>
          <p:cNvSpPr/>
          <p:nvPr/>
        </p:nvSpPr>
        <p:spPr>
          <a:xfrm>
            <a:off x="4658994" y="443711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3B60E8B6-8221-F316-1002-3BD69CDCD062}"/>
              </a:ext>
            </a:extLst>
          </p:cNvPr>
          <p:cNvSpPr/>
          <p:nvPr/>
        </p:nvSpPr>
        <p:spPr>
          <a:xfrm>
            <a:off x="4658994" y="561587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1854D494-3E17-8505-A7EA-95478F6B789C}"/>
              </a:ext>
            </a:extLst>
          </p:cNvPr>
          <p:cNvSpPr/>
          <p:nvPr/>
        </p:nvSpPr>
        <p:spPr>
          <a:xfrm>
            <a:off x="4658994" y="663384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22DB42F2-1FEE-625E-0522-8B8A90EEC284}"/>
              </a:ext>
            </a:extLst>
          </p:cNvPr>
          <p:cNvSpPr/>
          <p:nvPr/>
        </p:nvSpPr>
        <p:spPr>
          <a:xfrm>
            <a:off x="6271413" y="1978733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6DDB3993-3D30-0F5D-D30A-93DB7C60BB34}"/>
              </a:ext>
            </a:extLst>
          </p:cNvPr>
          <p:cNvSpPr/>
          <p:nvPr/>
        </p:nvSpPr>
        <p:spPr>
          <a:xfrm>
            <a:off x="6271413" y="345488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CBA5E2C4-2CA8-4742-1F04-1B884968653C}"/>
              </a:ext>
            </a:extLst>
          </p:cNvPr>
          <p:cNvSpPr/>
          <p:nvPr/>
        </p:nvSpPr>
        <p:spPr>
          <a:xfrm>
            <a:off x="6271413" y="4445240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1EADE6AF-401C-6602-75D6-AF160F07594A}"/>
              </a:ext>
            </a:extLst>
          </p:cNvPr>
          <p:cNvSpPr/>
          <p:nvPr/>
        </p:nvSpPr>
        <p:spPr>
          <a:xfrm>
            <a:off x="6271413" y="562400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84594E64-3D7A-290E-936A-222B619327B0}"/>
              </a:ext>
            </a:extLst>
          </p:cNvPr>
          <p:cNvSpPr/>
          <p:nvPr/>
        </p:nvSpPr>
        <p:spPr>
          <a:xfrm>
            <a:off x="6271413" y="664197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80E742A9-79B5-0745-DA78-8F1C54EABA95}"/>
              </a:ext>
            </a:extLst>
          </p:cNvPr>
          <p:cNvSpPr/>
          <p:nvPr/>
        </p:nvSpPr>
        <p:spPr>
          <a:xfrm>
            <a:off x="7893127" y="197060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9A5C4C57-B719-6572-189A-C847E5FAEF51}"/>
              </a:ext>
            </a:extLst>
          </p:cNvPr>
          <p:cNvSpPr/>
          <p:nvPr/>
        </p:nvSpPr>
        <p:spPr>
          <a:xfrm>
            <a:off x="7893127" y="344675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84955FF9-502D-284C-7C1F-595E2BF02564}"/>
              </a:ext>
            </a:extLst>
          </p:cNvPr>
          <p:cNvSpPr/>
          <p:nvPr/>
        </p:nvSpPr>
        <p:spPr>
          <a:xfrm>
            <a:off x="7893127" y="443711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2F7D65FF-F924-AB91-4AA6-B5B38A8A0BCC}"/>
              </a:ext>
            </a:extLst>
          </p:cNvPr>
          <p:cNvSpPr/>
          <p:nvPr/>
        </p:nvSpPr>
        <p:spPr>
          <a:xfrm>
            <a:off x="7893127" y="561587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50E7F0D0-C6A4-A868-16BF-85C5440A947A}"/>
              </a:ext>
            </a:extLst>
          </p:cNvPr>
          <p:cNvSpPr/>
          <p:nvPr/>
        </p:nvSpPr>
        <p:spPr>
          <a:xfrm>
            <a:off x="7893127" y="663384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D93DF953-289D-EEDB-CE0E-CD1012D3E0B2}"/>
              </a:ext>
            </a:extLst>
          </p:cNvPr>
          <p:cNvSpPr/>
          <p:nvPr/>
        </p:nvSpPr>
        <p:spPr>
          <a:xfrm>
            <a:off x="9555286" y="197060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8EF0B9E0-9355-7A37-DF1B-CB9F334FFCFC}"/>
              </a:ext>
            </a:extLst>
          </p:cNvPr>
          <p:cNvSpPr/>
          <p:nvPr/>
        </p:nvSpPr>
        <p:spPr>
          <a:xfrm>
            <a:off x="9555286" y="3446756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2" name="Suorakulmio 31">
            <a:extLst>
              <a:ext uri="{FF2B5EF4-FFF2-40B4-BE49-F238E27FC236}">
                <a16:creationId xmlns:a16="http://schemas.microsoft.com/office/drawing/2014/main" id="{8DB53D67-5E49-A2CF-0A59-97EEB692793E}"/>
              </a:ext>
            </a:extLst>
          </p:cNvPr>
          <p:cNvSpPr/>
          <p:nvPr/>
        </p:nvSpPr>
        <p:spPr>
          <a:xfrm>
            <a:off x="9555286" y="443711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E00D3766-3E75-63F2-7217-2AB3E5FE943E}"/>
              </a:ext>
            </a:extLst>
          </p:cNvPr>
          <p:cNvSpPr/>
          <p:nvPr/>
        </p:nvSpPr>
        <p:spPr>
          <a:xfrm>
            <a:off x="9555286" y="5615874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4" name="Suorakulmio 33">
            <a:extLst>
              <a:ext uri="{FF2B5EF4-FFF2-40B4-BE49-F238E27FC236}">
                <a16:creationId xmlns:a16="http://schemas.microsoft.com/office/drawing/2014/main" id="{129FA22C-7BFE-40BB-BBB9-A6BE38FB0EB8}"/>
              </a:ext>
            </a:extLst>
          </p:cNvPr>
          <p:cNvSpPr/>
          <p:nvPr/>
        </p:nvSpPr>
        <p:spPr>
          <a:xfrm>
            <a:off x="9555286" y="6633848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B5ED0C17-2BE7-C518-E1F6-C64B3987AA83}"/>
              </a:ext>
            </a:extLst>
          </p:cNvPr>
          <p:cNvSpPr/>
          <p:nvPr/>
        </p:nvSpPr>
        <p:spPr>
          <a:xfrm>
            <a:off x="11185559" y="1990682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0AF2F66A-0789-9F4E-FF34-36B7E742D381}"/>
              </a:ext>
            </a:extLst>
          </p:cNvPr>
          <p:cNvSpPr/>
          <p:nvPr/>
        </p:nvSpPr>
        <p:spPr>
          <a:xfrm>
            <a:off x="11185559" y="3466833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7" name="Suorakulmio 36">
            <a:extLst>
              <a:ext uri="{FF2B5EF4-FFF2-40B4-BE49-F238E27FC236}">
                <a16:creationId xmlns:a16="http://schemas.microsoft.com/office/drawing/2014/main" id="{0EAA1A19-1414-FC6C-7A70-40E02CC3DE6C}"/>
              </a:ext>
            </a:extLst>
          </p:cNvPr>
          <p:cNvSpPr/>
          <p:nvPr/>
        </p:nvSpPr>
        <p:spPr>
          <a:xfrm>
            <a:off x="11185559" y="4457189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8" name="Suorakulmio 37">
            <a:extLst>
              <a:ext uri="{FF2B5EF4-FFF2-40B4-BE49-F238E27FC236}">
                <a16:creationId xmlns:a16="http://schemas.microsoft.com/office/drawing/2014/main" id="{DC3286BA-9A51-C6A7-4EB9-B772147D1610}"/>
              </a:ext>
            </a:extLst>
          </p:cNvPr>
          <p:cNvSpPr/>
          <p:nvPr/>
        </p:nvSpPr>
        <p:spPr>
          <a:xfrm>
            <a:off x="11185559" y="5635951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371BEDBE-142E-F6D9-3AB6-6BDA55C01382}"/>
              </a:ext>
            </a:extLst>
          </p:cNvPr>
          <p:cNvSpPr/>
          <p:nvPr/>
        </p:nvSpPr>
        <p:spPr>
          <a:xfrm>
            <a:off x="11185559" y="6653925"/>
            <a:ext cx="288032" cy="21602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</p:spTree>
    <p:extLst>
      <p:ext uri="{BB962C8B-B14F-4D97-AF65-F5344CB8AC3E}">
        <p14:creationId xmlns:p14="http://schemas.microsoft.com/office/powerpoint/2010/main" val="1730656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8126C82-1D51-428A-B654-E507C158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DVV digiturvatiimi</a:t>
            </a:r>
          </a:p>
        </p:txBody>
      </p:sp>
    </p:spTree>
    <p:extLst>
      <p:ext uri="{BB962C8B-B14F-4D97-AF65-F5344CB8AC3E}">
        <p14:creationId xmlns:p14="http://schemas.microsoft.com/office/powerpoint/2010/main" val="2432105344"/>
      </p:ext>
    </p:extLst>
  </p:cSld>
  <p:clrMapOvr>
    <a:masterClrMapping/>
  </p:clrMapOvr>
</p:sld>
</file>

<file path=ppt/theme/theme1.xml><?xml version="1.0" encoding="utf-8"?>
<a:theme xmlns:a="http://schemas.openxmlformats.org/drawingml/2006/main" name="DVV FI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65E158F3-1493-40C0-8BA0-806C2860ACA7}"/>
    </a:ext>
  </a:extLst>
</a:theme>
</file>

<file path=ppt/theme/theme2.xml><?xml version="1.0" encoding="utf-8"?>
<a:theme xmlns:a="http://schemas.openxmlformats.org/drawingml/2006/main" name="punainen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1C2EE9A2-3B3F-4B34-BCB8-1BBD6B47408D}"/>
    </a:ext>
  </a:extLst>
</a:theme>
</file>

<file path=ppt/theme/theme3.xml><?xml version="1.0" encoding="utf-8"?>
<a:theme xmlns:a="http://schemas.openxmlformats.org/drawingml/2006/main" name="vihreä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A2C0F6BF-EADD-408A-B884-7FE0874B5126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cf92efc90fd97c5548b5b3f6d259d45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73a7f945de27690f0e5612b79736f6f4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0D7A5-252A-49DC-B6AA-433FE16C38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8D1352-F516-4517-B00C-8D5B458B498F}">
  <ds:schemaRefs>
    <ds:schemaRef ds:uri="http://schemas.microsoft.com/office/2006/documentManagement/types"/>
    <ds:schemaRef ds:uri="ebb82943-49da-4504-a2f3-a33fb2eb95f1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E875A09-43A7-403C-A232-B59041C3D1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DVV esitysmalli</Template>
  <TotalTime>397</TotalTime>
  <Words>1623</Words>
  <Application>Microsoft Office PowerPoint</Application>
  <PresentationFormat>Laajakuva</PresentationFormat>
  <Paragraphs>92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Microsoft Sans Serif</vt:lpstr>
      <vt:lpstr>Wingdings</vt:lpstr>
      <vt:lpstr>DVV FI</vt:lpstr>
      <vt:lpstr>punainen</vt:lpstr>
      <vt:lpstr>vihreä</vt:lpstr>
      <vt:lpstr>Kyber- ja digiturvabingo – tunnista riskit, tee #digiturvatekoja  Versio 1.00 Digiturvaviikko - mitä seuraavista olet tehnyt viikon aikana? </vt:lpstr>
      <vt:lpstr>Ohjeet </vt:lpstr>
      <vt:lpstr>PowerPoint-esitys</vt:lpstr>
      <vt:lpstr>PowerPoint-esitys</vt:lpstr>
      <vt:lpstr>PowerPoint-esitys</vt:lpstr>
    </vt:vector>
  </TitlesOfParts>
  <Manager>Kimmo Rousku - kimmo.rousku@dvv.fi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Kyber- ja digiturvabingo</dc:title>
  <dc:subject>Tunnista vaaralliset herätteet, mutta myös hyvät #digiturvateot</dc:subject>
  <dc:creator>Rousku Kimmo (DVV)</dc:creator>
  <cp:keywords>Digiturvateko</cp:keywords>
  <cp:lastModifiedBy>Rousku Kimmo (DVV)</cp:lastModifiedBy>
  <cp:revision>18</cp:revision>
  <dcterms:created xsi:type="dcterms:W3CDTF">2024-09-05T18:26:05Z</dcterms:created>
  <dcterms:modified xsi:type="dcterms:W3CDTF">2024-09-29T18:20:28Z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