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16" r:id="rId6"/>
  </p:sldMasterIdLst>
  <p:notesMasterIdLst>
    <p:notesMasterId r:id="rId50"/>
  </p:notesMasterIdLst>
  <p:sldIdLst>
    <p:sldId id="256" r:id="rId7"/>
    <p:sldId id="261" r:id="rId8"/>
    <p:sldId id="706" r:id="rId9"/>
    <p:sldId id="262" r:id="rId10"/>
    <p:sldId id="270" r:id="rId11"/>
    <p:sldId id="698" r:id="rId12"/>
    <p:sldId id="257" r:id="rId13"/>
    <p:sldId id="701" r:id="rId14"/>
    <p:sldId id="273" r:id="rId15"/>
    <p:sldId id="274" r:id="rId16"/>
    <p:sldId id="276" r:id="rId17"/>
    <p:sldId id="275" r:id="rId18"/>
    <p:sldId id="707" r:id="rId19"/>
    <p:sldId id="271" r:id="rId20"/>
    <p:sldId id="263" r:id="rId21"/>
    <p:sldId id="705" r:id="rId22"/>
    <p:sldId id="259" r:id="rId23"/>
    <p:sldId id="260" r:id="rId24"/>
    <p:sldId id="702" r:id="rId25"/>
    <p:sldId id="265" r:id="rId26"/>
    <p:sldId id="703" r:id="rId27"/>
    <p:sldId id="266" r:id="rId28"/>
    <p:sldId id="710" r:id="rId29"/>
    <p:sldId id="699" r:id="rId30"/>
    <p:sldId id="267" r:id="rId31"/>
    <p:sldId id="704" r:id="rId32"/>
    <p:sldId id="268" r:id="rId33"/>
    <p:sldId id="269" r:id="rId34"/>
    <p:sldId id="695" r:id="rId35"/>
    <p:sldId id="294" r:id="rId36"/>
    <p:sldId id="685" r:id="rId37"/>
    <p:sldId id="694" r:id="rId38"/>
    <p:sldId id="688" r:id="rId39"/>
    <p:sldId id="293" r:id="rId40"/>
    <p:sldId id="690" r:id="rId41"/>
    <p:sldId id="277" r:id="rId42"/>
    <p:sldId id="282" r:id="rId43"/>
    <p:sldId id="278" r:id="rId44"/>
    <p:sldId id="693" r:id="rId45"/>
    <p:sldId id="711" r:id="rId46"/>
    <p:sldId id="697" r:id="rId47"/>
    <p:sldId id="709" r:id="rId48"/>
    <p:sldId id="258" r:id="rId49"/>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C6B24-1F0D-6A76-2A4F-E56ABCB7BA0B}" name="Kirves Juha (DVV)" initials="KJ(" userId="S::juha.kirves@dvv.fi::ffaa2a56-9001-491b-905e-3802103719b1" providerId="AD"/>
  <p188:author id="{F5633A33-3C26-9286-A7B1-BBE353070C87}" name="Dmitrij Brandt" initials="DB" userId="SMITRIJ.BRANDT@FIMEA.FI"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l Salmela" initials="JS" lastIdx="1" clrIdx="0">
    <p:extLst>
      <p:ext uri="{19B8F6BF-5375-455C-9EA6-DF929625EA0E}">
        <p15:presenceInfo xmlns:p15="http://schemas.microsoft.com/office/powerpoint/2012/main" userId="SOEL.SALMELA@ISTEKKI.FI" providerId="AD"/>
      </p:ext>
    </p:extLst>
  </p:cmAuthor>
  <p:cmAuthor id="2" name="Miia Kauppinen" initials="MK" lastIdx="1" clrIdx="1">
    <p:extLst>
      <p:ext uri="{19B8F6BF-5375-455C-9EA6-DF929625EA0E}">
        <p15:presenceInfo xmlns:p15="http://schemas.microsoft.com/office/powerpoint/2012/main" userId="SIIA.KAUPPINEN@LUOVI.FI" providerId="AD"/>
      </p:ext>
    </p:extLst>
  </p:cmAuthor>
  <p:cmAuthor id="3" name="Pasi Kalevo" initials="PK" lastIdx="11" clrIdx="2">
    <p:extLst>
      <p:ext uri="{19B8F6BF-5375-455C-9EA6-DF929625EA0E}">
        <p15:presenceInfo xmlns:p15="http://schemas.microsoft.com/office/powerpoint/2012/main" userId="SASI.KALEVO@GOFORE.COM" providerId="AD"/>
      </p:ext>
    </p:extLst>
  </p:cmAuthor>
  <p:cmAuthor id="4" name="Kirves Juha (DVV)" initials="KJ(" lastIdx="13" clrIdx="3">
    <p:extLst>
      <p:ext uri="{19B8F6BF-5375-455C-9EA6-DF929625EA0E}">
        <p15:presenceInfo xmlns:p15="http://schemas.microsoft.com/office/powerpoint/2012/main" userId="S::juha.kirves@dvv.fi::ffaa2a56-9001-491b-905e-3802103719b1" providerId="AD"/>
      </p:ext>
    </p:extLst>
  </p:cmAuthor>
  <p:cmAuthor id="5" name="Rousku Kimmo (DVV)" initials="RK(" lastIdx="2" clrIdx="4">
    <p:extLst>
      <p:ext uri="{19B8F6BF-5375-455C-9EA6-DF929625EA0E}">
        <p15:presenceInfo xmlns:p15="http://schemas.microsoft.com/office/powerpoint/2012/main" userId="S::kimmo.rousku@dvv.fi::9d69abf8-a801-43d2-8a16-ceaf5b2aad29" providerId="AD"/>
      </p:ext>
    </p:extLst>
  </p:cmAuthor>
  <p:cmAuthor id="6" name="Dmitrij Brandt" initials="DB" lastIdx="5" clrIdx="5">
    <p:extLst>
      <p:ext uri="{19B8F6BF-5375-455C-9EA6-DF929625EA0E}">
        <p15:presenceInfo xmlns:p15="http://schemas.microsoft.com/office/powerpoint/2012/main" userId="SMITRIJ.BRANDT@FIMEA.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https://digiturvallinenelama.fi/"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eoppiva.fi/koulutukset/tietosuojan-abc-julkishallinnon-henkilostolle/" TargetMode="External"/><Relationship Id="rId2" Type="http://schemas.openxmlformats.org/officeDocument/2006/relationships/hyperlink" Target="https://www.eoppiva.fi/koulutukset/toimi-turvallisesti-digimaailmassa/" TargetMode="External"/><Relationship Id="rId1" Type="http://schemas.openxmlformats.org/officeDocument/2006/relationships/hyperlink" Target="https://www.eoppiva.fi/koulutukset/digiturvallinen-tyoelama/"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eoppiva.fi/koulutukset/tietosuojan-abc-syvemmalle-tietosuojaan/" TargetMode="External"/><Relationship Id="rId2" Type="http://schemas.openxmlformats.org/officeDocument/2006/relationships/hyperlink" Target="https://www.eoppiva.fi/koulutukset/digiturvallisuus-hyvinvointialueiden-luottamushenkiloille/" TargetMode="External"/><Relationship Id="rId1" Type="http://schemas.openxmlformats.org/officeDocument/2006/relationships/hyperlink" Target="https://www.eoppiva.fi/koulutukset/digiturvallisuus-kuntien-luottamushenkiloille" TargetMode="External"/><Relationship Id="rId4" Type="http://schemas.openxmlformats.org/officeDocument/2006/relationships/hyperlink" Target="https://www.eoppiva.fi/koulutukset/turvallisuusluokitellut-asiakirjat/"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eoppiva.fi/koulutukset/digitaalinen-turvallisuus-jarjestykseen-arkkitehtuurin-avulla/" TargetMode="External"/><Relationship Id="rId2" Type="http://schemas.openxmlformats.org/officeDocument/2006/relationships/hyperlink" Target="https://www.eoppiva.fi/koulutukset/riskienhallinta-digimaailmassa" TargetMode="External"/><Relationship Id="rId1" Type="http://schemas.openxmlformats.org/officeDocument/2006/relationships/hyperlink" Target="https://www.eoppiva.fi/koulutukset/turvaa-digitaalinen-toiminta-hairiotilanteissa" TargetMode="External"/><Relationship Id="rId4" Type="http://schemas.openxmlformats.org/officeDocument/2006/relationships/hyperlink" Target="https://www.eoppiva.fi/koulutukset/julkri-arvioi-ja-kehita-tietoturvallisuutt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igiturvallinenelama.fi/"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oppiva.fi/koulutukset/tietosuojan-abc-julkishallinnon-henkilostolle/" TargetMode="External"/><Relationship Id="rId2" Type="http://schemas.openxmlformats.org/officeDocument/2006/relationships/hyperlink" Target="https://www.eoppiva.fi/koulutukset/toimi-turvallisesti-digimaailmassa/" TargetMode="External"/><Relationship Id="rId1" Type="http://schemas.openxmlformats.org/officeDocument/2006/relationships/hyperlink" Target="https://www.eoppiva.fi/koulutukset/digiturvallinen-tyoelama/"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oppiva.fi/koulutukset/tietosuojan-abc-syvemmalle-tietosuojaan/" TargetMode="External"/><Relationship Id="rId2" Type="http://schemas.openxmlformats.org/officeDocument/2006/relationships/hyperlink" Target="https://www.eoppiva.fi/koulutukset/digiturvallisuus-hyvinvointialueiden-luottamushenkiloille/" TargetMode="External"/><Relationship Id="rId1" Type="http://schemas.openxmlformats.org/officeDocument/2006/relationships/hyperlink" Target="https://www.eoppiva.fi/koulutukset/digiturvallisuus-kuntien-luottamushenkiloille" TargetMode="External"/><Relationship Id="rId4" Type="http://schemas.openxmlformats.org/officeDocument/2006/relationships/hyperlink" Target="https://www.eoppiva.fi/koulutukset/turvallisuusluokitellut-asiakirjat/"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eoppiva.fi/koulutukset/digitaalinen-turvallisuus-jarjestykseen-arkkitehtuurin-avulla/" TargetMode="External"/><Relationship Id="rId2" Type="http://schemas.openxmlformats.org/officeDocument/2006/relationships/hyperlink" Target="https://www.eoppiva.fi/koulutukset/riskienhallinta-digimaailmassa" TargetMode="External"/><Relationship Id="rId1" Type="http://schemas.openxmlformats.org/officeDocument/2006/relationships/hyperlink" Target="https://www.eoppiva.fi/koulutukset/turvaa-digitaalinen-toiminta-hairiotilanteissa" TargetMode="External"/><Relationship Id="rId4" Type="http://schemas.openxmlformats.org/officeDocument/2006/relationships/hyperlink" Target="https://www.eoppiva.fi/koulutukset/julkri-arvioi-ja-kehita-tietoturvallisuutta"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BC7D5-A487-4502-AA0C-7765A860B09F}"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94DDB5CD-507E-48E2-A301-0216F66E9EA5}">
      <dgm:prSet/>
      <dgm:spPr/>
      <dgm:t>
        <a:bodyPr/>
        <a:lstStyle/>
        <a:p>
          <a:r>
            <a:rPr lang="fi-FI">
              <a:hlinkClick xmlns:r="http://schemas.openxmlformats.org/officeDocument/2006/relationships" r:id="rId1"/>
            </a:rPr>
            <a:t>https://digiturvallinenelama.fi</a:t>
          </a:r>
          <a:endParaRPr lang="en-US"/>
        </a:p>
      </dgm:t>
    </dgm:pt>
    <dgm:pt modelId="{90DEC77C-D530-481F-853D-46E8D7E12260}" type="parTrans" cxnId="{2BEAF389-0CE5-4E17-9263-3371ADE0D845}">
      <dgm:prSet/>
      <dgm:spPr/>
      <dgm:t>
        <a:bodyPr/>
        <a:lstStyle/>
        <a:p>
          <a:endParaRPr lang="en-US"/>
        </a:p>
      </dgm:t>
    </dgm:pt>
    <dgm:pt modelId="{1DE25284-9C31-4C73-B50C-8AACA3DC7FE7}" type="sibTrans" cxnId="{2BEAF389-0CE5-4E17-9263-3371ADE0D845}">
      <dgm:prSet/>
      <dgm:spPr/>
      <dgm:t>
        <a:bodyPr/>
        <a:lstStyle/>
        <a:p>
          <a:endParaRPr lang="en-US"/>
        </a:p>
      </dgm:t>
    </dgm:pt>
    <dgm:pt modelId="{C7E2378B-959E-4769-B3EA-27252B4D8700}">
      <dgm:prSet/>
      <dgm:spPr/>
      <dgm:t>
        <a:bodyPr/>
        <a:lstStyle/>
        <a:p>
          <a:r>
            <a:rPr lang="fi-FI"/>
            <a:t>Kaikki Digiturvallinen elämä-sisältö yhdessä paikassa!</a:t>
          </a:r>
          <a:endParaRPr lang="en-US"/>
        </a:p>
      </dgm:t>
    </dgm:pt>
    <dgm:pt modelId="{BDF97D11-F7F2-4BD2-9115-96CA16BEE26C}" type="parTrans" cxnId="{7EC9AA6A-2071-4196-A26F-66BFCB1C66B5}">
      <dgm:prSet/>
      <dgm:spPr/>
      <dgm:t>
        <a:bodyPr/>
        <a:lstStyle/>
        <a:p>
          <a:endParaRPr lang="en-US"/>
        </a:p>
      </dgm:t>
    </dgm:pt>
    <dgm:pt modelId="{891FA9BD-30A4-46E8-A196-AAF61A08C95A}" type="sibTrans" cxnId="{7EC9AA6A-2071-4196-A26F-66BFCB1C66B5}">
      <dgm:prSet/>
      <dgm:spPr/>
      <dgm:t>
        <a:bodyPr/>
        <a:lstStyle/>
        <a:p>
          <a:endParaRPr lang="en-US"/>
        </a:p>
      </dgm:t>
    </dgm:pt>
    <dgm:pt modelId="{F53020F9-FE86-4E8F-9F71-E608B99EA3FD}">
      <dgm:prSet/>
      <dgm:spPr/>
      <dgm:t>
        <a:bodyPr/>
        <a:lstStyle/>
        <a:p>
          <a:r>
            <a:rPr lang="fi-FI"/>
            <a:t>Tilaa Digiturvallinen elämä –tarroja organisaatiosi käyttöön</a:t>
          </a:r>
          <a:endParaRPr lang="en-US"/>
        </a:p>
      </dgm:t>
    </dgm:pt>
    <dgm:pt modelId="{7CCA9A6A-9C81-4127-8B53-D22CF4C516BE}" type="parTrans" cxnId="{45EB5958-95B5-44F4-9EF0-4DF2088666E6}">
      <dgm:prSet/>
      <dgm:spPr/>
      <dgm:t>
        <a:bodyPr/>
        <a:lstStyle/>
        <a:p>
          <a:endParaRPr lang="en-US"/>
        </a:p>
      </dgm:t>
    </dgm:pt>
    <dgm:pt modelId="{C9889058-BADE-4751-8417-BFCDD167678F}" type="sibTrans" cxnId="{45EB5958-95B5-44F4-9EF0-4DF2088666E6}">
      <dgm:prSet/>
      <dgm:spPr/>
      <dgm:t>
        <a:bodyPr/>
        <a:lstStyle/>
        <a:p>
          <a:endParaRPr lang="en-US"/>
        </a:p>
      </dgm:t>
    </dgm:pt>
    <dgm:pt modelId="{3882598F-04E8-4734-8BFD-50A8F7ADB533}">
      <dgm:prSet/>
      <dgm:spPr/>
      <dgm:t>
        <a:bodyPr/>
        <a:lstStyle/>
        <a:p>
          <a:r>
            <a:rPr lang="fi-FI"/>
            <a:t>Lataa Digiturvallinen elämä –julisteita organisaatiosi käyttöön! (Salasanat ja huijausviestit)</a:t>
          </a:r>
          <a:endParaRPr lang="en-US"/>
        </a:p>
      </dgm:t>
    </dgm:pt>
    <dgm:pt modelId="{D857BBC5-BCCE-4840-88CA-7A99815E66D0}" type="parTrans" cxnId="{C4D91C61-F2AC-4151-AB78-6E351B82C70A}">
      <dgm:prSet/>
      <dgm:spPr/>
      <dgm:t>
        <a:bodyPr/>
        <a:lstStyle/>
        <a:p>
          <a:endParaRPr lang="en-US"/>
        </a:p>
      </dgm:t>
    </dgm:pt>
    <dgm:pt modelId="{9F6E2B0E-C396-49D6-9469-064A4B7356DC}" type="sibTrans" cxnId="{C4D91C61-F2AC-4151-AB78-6E351B82C70A}">
      <dgm:prSet/>
      <dgm:spPr/>
      <dgm:t>
        <a:bodyPr/>
        <a:lstStyle/>
        <a:p>
          <a:endParaRPr lang="en-US"/>
        </a:p>
      </dgm:t>
    </dgm:pt>
    <dgm:pt modelId="{361AFD74-D321-4B6C-B8F3-4CD9A96DFF28}">
      <dgm:prSet/>
      <dgm:spPr/>
      <dgm:t>
        <a:bodyPr/>
        <a:lstStyle/>
        <a:p>
          <a:r>
            <a:rPr lang="fi-FI"/>
            <a:t>Sivusto toimii myös englanniksi ja ruotsiksi</a:t>
          </a:r>
          <a:endParaRPr lang="en-US"/>
        </a:p>
      </dgm:t>
    </dgm:pt>
    <dgm:pt modelId="{DB536BA0-0C54-47D4-AAA9-106FCE5E532F}" type="parTrans" cxnId="{46466345-267F-4C60-9C84-84476FB3CCBE}">
      <dgm:prSet/>
      <dgm:spPr/>
      <dgm:t>
        <a:bodyPr/>
        <a:lstStyle/>
        <a:p>
          <a:endParaRPr lang="en-US"/>
        </a:p>
      </dgm:t>
    </dgm:pt>
    <dgm:pt modelId="{8497697E-B23A-4D1C-93FB-FFDC28AC59F3}" type="sibTrans" cxnId="{46466345-267F-4C60-9C84-84476FB3CCBE}">
      <dgm:prSet/>
      <dgm:spPr/>
      <dgm:t>
        <a:bodyPr/>
        <a:lstStyle/>
        <a:p>
          <a:endParaRPr lang="en-US"/>
        </a:p>
      </dgm:t>
    </dgm:pt>
    <dgm:pt modelId="{51933F63-C3ED-4F86-B0FC-42E09E8D1BFA}" type="pres">
      <dgm:prSet presAssocID="{C83BC7D5-A487-4502-AA0C-7765A860B09F}" presName="outerComposite" presStyleCnt="0">
        <dgm:presLayoutVars>
          <dgm:chMax val="5"/>
          <dgm:dir/>
          <dgm:resizeHandles val="exact"/>
        </dgm:presLayoutVars>
      </dgm:prSet>
      <dgm:spPr/>
    </dgm:pt>
    <dgm:pt modelId="{6FEEF522-DCFA-400C-9905-611F718D9FEA}" type="pres">
      <dgm:prSet presAssocID="{C83BC7D5-A487-4502-AA0C-7765A860B09F}" presName="dummyMaxCanvas" presStyleCnt="0">
        <dgm:presLayoutVars/>
      </dgm:prSet>
      <dgm:spPr/>
    </dgm:pt>
    <dgm:pt modelId="{81148B02-9FAF-4F23-A024-2D5749580AC8}" type="pres">
      <dgm:prSet presAssocID="{C83BC7D5-A487-4502-AA0C-7765A860B09F}" presName="FiveNodes_1" presStyleLbl="node1" presStyleIdx="0" presStyleCnt="5">
        <dgm:presLayoutVars>
          <dgm:bulletEnabled val="1"/>
        </dgm:presLayoutVars>
      </dgm:prSet>
      <dgm:spPr/>
    </dgm:pt>
    <dgm:pt modelId="{99A653C2-2956-4A49-8583-F092F04F9FD3}" type="pres">
      <dgm:prSet presAssocID="{C83BC7D5-A487-4502-AA0C-7765A860B09F}" presName="FiveNodes_2" presStyleLbl="node1" presStyleIdx="1" presStyleCnt="5">
        <dgm:presLayoutVars>
          <dgm:bulletEnabled val="1"/>
        </dgm:presLayoutVars>
      </dgm:prSet>
      <dgm:spPr/>
    </dgm:pt>
    <dgm:pt modelId="{67F556CE-73C5-43E0-8270-2D31533DF214}" type="pres">
      <dgm:prSet presAssocID="{C83BC7D5-A487-4502-AA0C-7765A860B09F}" presName="FiveNodes_3" presStyleLbl="node1" presStyleIdx="2" presStyleCnt="5">
        <dgm:presLayoutVars>
          <dgm:bulletEnabled val="1"/>
        </dgm:presLayoutVars>
      </dgm:prSet>
      <dgm:spPr/>
    </dgm:pt>
    <dgm:pt modelId="{A46D297D-68B9-4024-BD3D-F6F56C661DED}" type="pres">
      <dgm:prSet presAssocID="{C83BC7D5-A487-4502-AA0C-7765A860B09F}" presName="FiveNodes_4" presStyleLbl="node1" presStyleIdx="3" presStyleCnt="5">
        <dgm:presLayoutVars>
          <dgm:bulletEnabled val="1"/>
        </dgm:presLayoutVars>
      </dgm:prSet>
      <dgm:spPr/>
    </dgm:pt>
    <dgm:pt modelId="{DF185EF2-E9D8-4657-9714-A0142EC6872B}" type="pres">
      <dgm:prSet presAssocID="{C83BC7D5-A487-4502-AA0C-7765A860B09F}" presName="FiveNodes_5" presStyleLbl="node1" presStyleIdx="4" presStyleCnt="5">
        <dgm:presLayoutVars>
          <dgm:bulletEnabled val="1"/>
        </dgm:presLayoutVars>
      </dgm:prSet>
      <dgm:spPr/>
    </dgm:pt>
    <dgm:pt modelId="{5D0BD85C-10E5-414F-805D-531B24C16B1B}" type="pres">
      <dgm:prSet presAssocID="{C83BC7D5-A487-4502-AA0C-7765A860B09F}" presName="FiveConn_1-2" presStyleLbl="fgAccFollowNode1" presStyleIdx="0" presStyleCnt="4">
        <dgm:presLayoutVars>
          <dgm:bulletEnabled val="1"/>
        </dgm:presLayoutVars>
      </dgm:prSet>
      <dgm:spPr/>
    </dgm:pt>
    <dgm:pt modelId="{064050DA-4504-4419-ACC1-BF8B63D97FF6}" type="pres">
      <dgm:prSet presAssocID="{C83BC7D5-A487-4502-AA0C-7765A860B09F}" presName="FiveConn_2-3" presStyleLbl="fgAccFollowNode1" presStyleIdx="1" presStyleCnt="4">
        <dgm:presLayoutVars>
          <dgm:bulletEnabled val="1"/>
        </dgm:presLayoutVars>
      </dgm:prSet>
      <dgm:spPr/>
    </dgm:pt>
    <dgm:pt modelId="{319FA275-CB2E-4847-8BA6-C527CD47A63B}" type="pres">
      <dgm:prSet presAssocID="{C83BC7D5-A487-4502-AA0C-7765A860B09F}" presName="FiveConn_3-4" presStyleLbl="fgAccFollowNode1" presStyleIdx="2" presStyleCnt="4">
        <dgm:presLayoutVars>
          <dgm:bulletEnabled val="1"/>
        </dgm:presLayoutVars>
      </dgm:prSet>
      <dgm:spPr/>
    </dgm:pt>
    <dgm:pt modelId="{434D2B7F-BFDF-4EF3-89B1-5C6E3E0D46B8}" type="pres">
      <dgm:prSet presAssocID="{C83BC7D5-A487-4502-AA0C-7765A860B09F}" presName="FiveConn_4-5" presStyleLbl="fgAccFollowNode1" presStyleIdx="3" presStyleCnt="4">
        <dgm:presLayoutVars>
          <dgm:bulletEnabled val="1"/>
        </dgm:presLayoutVars>
      </dgm:prSet>
      <dgm:spPr/>
    </dgm:pt>
    <dgm:pt modelId="{187265FE-0D90-4566-98EB-457B987AA779}" type="pres">
      <dgm:prSet presAssocID="{C83BC7D5-A487-4502-AA0C-7765A860B09F}" presName="FiveNodes_1_text" presStyleLbl="node1" presStyleIdx="4" presStyleCnt="5">
        <dgm:presLayoutVars>
          <dgm:bulletEnabled val="1"/>
        </dgm:presLayoutVars>
      </dgm:prSet>
      <dgm:spPr/>
    </dgm:pt>
    <dgm:pt modelId="{FBBFA8FC-A7F4-4C11-A6D4-0121DFF08C77}" type="pres">
      <dgm:prSet presAssocID="{C83BC7D5-A487-4502-AA0C-7765A860B09F}" presName="FiveNodes_2_text" presStyleLbl="node1" presStyleIdx="4" presStyleCnt="5">
        <dgm:presLayoutVars>
          <dgm:bulletEnabled val="1"/>
        </dgm:presLayoutVars>
      </dgm:prSet>
      <dgm:spPr/>
    </dgm:pt>
    <dgm:pt modelId="{C1B7EFCA-DD39-4688-8DAC-4B1CC2A5E4B6}" type="pres">
      <dgm:prSet presAssocID="{C83BC7D5-A487-4502-AA0C-7765A860B09F}" presName="FiveNodes_3_text" presStyleLbl="node1" presStyleIdx="4" presStyleCnt="5">
        <dgm:presLayoutVars>
          <dgm:bulletEnabled val="1"/>
        </dgm:presLayoutVars>
      </dgm:prSet>
      <dgm:spPr/>
    </dgm:pt>
    <dgm:pt modelId="{65919498-00C0-48C4-A341-F8B515FE1768}" type="pres">
      <dgm:prSet presAssocID="{C83BC7D5-A487-4502-AA0C-7765A860B09F}" presName="FiveNodes_4_text" presStyleLbl="node1" presStyleIdx="4" presStyleCnt="5">
        <dgm:presLayoutVars>
          <dgm:bulletEnabled val="1"/>
        </dgm:presLayoutVars>
      </dgm:prSet>
      <dgm:spPr/>
    </dgm:pt>
    <dgm:pt modelId="{1FD4C241-17B9-4F7C-8377-F75C4940E7B0}" type="pres">
      <dgm:prSet presAssocID="{C83BC7D5-A487-4502-AA0C-7765A860B09F}" presName="FiveNodes_5_text" presStyleLbl="node1" presStyleIdx="4" presStyleCnt="5">
        <dgm:presLayoutVars>
          <dgm:bulletEnabled val="1"/>
        </dgm:presLayoutVars>
      </dgm:prSet>
      <dgm:spPr/>
    </dgm:pt>
  </dgm:ptLst>
  <dgm:cxnLst>
    <dgm:cxn modelId="{FC2F6B07-B84E-4AF1-9FB0-48CAD87A1DE3}" type="presOf" srcId="{F53020F9-FE86-4E8F-9F71-E608B99EA3FD}" destId="{C1B7EFCA-DD39-4688-8DAC-4B1CC2A5E4B6}" srcOrd="1" destOrd="0" presId="urn:microsoft.com/office/officeart/2005/8/layout/vProcess5"/>
    <dgm:cxn modelId="{E983B908-09CA-4546-B821-6B7CFDB3D199}" type="presOf" srcId="{94DDB5CD-507E-48E2-A301-0216F66E9EA5}" destId="{81148B02-9FAF-4F23-A024-2D5749580AC8}" srcOrd="0" destOrd="0" presId="urn:microsoft.com/office/officeart/2005/8/layout/vProcess5"/>
    <dgm:cxn modelId="{EBC4DC0C-51B3-4D21-BD0C-249F79B475AC}" type="presOf" srcId="{C83BC7D5-A487-4502-AA0C-7765A860B09F}" destId="{51933F63-C3ED-4F86-B0FC-42E09E8D1BFA}" srcOrd="0" destOrd="0" presId="urn:microsoft.com/office/officeart/2005/8/layout/vProcess5"/>
    <dgm:cxn modelId="{5B4E5025-F234-48E6-B589-1583C4696D30}" type="presOf" srcId="{1DE25284-9C31-4C73-B50C-8AACA3DC7FE7}" destId="{5D0BD85C-10E5-414F-805D-531B24C16B1B}" srcOrd="0" destOrd="0" presId="urn:microsoft.com/office/officeart/2005/8/layout/vProcess5"/>
    <dgm:cxn modelId="{CE88A838-45E9-477E-A72A-C3C8FF7FA467}" type="presOf" srcId="{361AFD74-D321-4B6C-B8F3-4CD9A96DFF28}" destId="{1FD4C241-17B9-4F7C-8377-F75C4940E7B0}" srcOrd="1" destOrd="0" presId="urn:microsoft.com/office/officeart/2005/8/layout/vProcess5"/>
    <dgm:cxn modelId="{C4D91C61-F2AC-4151-AB78-6E351B82C70A}" srcId="{C83BC7D5-A487-4502-AA0C-7765A860B09F}" destId="{3882598F-04E8-4734-8BFD-50A8F7ADB533}" srcOrd="3" destOrd="0" parTransId="{D857BBC5-BCCE-4840-88CA-7A99815E66D0}" sibTransId="{9F6E2B0E-C396-49D6-9469-064A4B7356DC}"/>
    <dgm:cxn modelId="{46466345-267F-4C60-9C84-84476FB3CCBE}" srcId="{C83BC7D5-A487-4502-AA0C-7765A860B09F}" destId="{361AFD74-D321-4B6C-B8F3-4CD9A96DFF28}" srcOrd="4" destOrd="0" parTransId="{DB536BA0-0C54-47D4-AAA9-106FCE5E532F}" sibTransId="{8497697E-B23A-4D1C-93FB-FFDC28AC59F3}"/>
    <dgm:cxn modelId="{FBE1DD45-3CA8-4123-B516-8508C3E76C01}" type="presOf" srcId="{C9889058-BADE-4751-8417-BFCDD167678F}" destId="{319FA275-CB2E-4847-8BA6-C527CD47A63B}" srcOrd="0" destOrd="0" presId="urn:microsoft.com/office/officeart/2005/8/layout/vProcess5"/>
    <dgm:cxn modelId="{7EC9AA6A-2071-4196-A26F-66BFCB1C66B5}" srcId="{C83BC7D5-A487-4502-AA0C-7765A860B09F}" destId="{C7E2378B-959E-4769-B3EA-27252B4D8700}" srcOrd="1" destOrd="0" parTransId="{BDF97D11-F7F2-4BD2-9115-96CA16BEE26C}" sibTransId="{891FA9BD-30A4-46E8-A196-AAF61A08C95A}"/>
    <dgm:cxn modelId="{A995E272-284C-4687-A044-9039D8278F23}" type="presOf" srcId="{94DDB5CD-507E-48E2-A301-0216F66E9EA5}" destId="{187265FE-0D90-4566-98EB-457B987AA779}" srcOrd="1" destOrd="0" presId="urn:microsoft.com/office/officeart/2005/8/layout/vProcess5"/>
    <dgm:cxn modelId="{45EB5958-95B5-44F4-9EF0-4DF2088666E6}" srcId="{C83BC7D5-A487-4502-AA0C-7765A860B09F}" destId="{F53020F9-FE86-4E8F-9F71-E608B99EA3FD}" srcOrd="2" destOrd="0" parTransId="{7CCA9A6A-9C81-4127-8B53-D22CF4C516BE}" sibTransId="{C9889058-BADE-4751-8417-BFCDD167678F}"/>
    <dgm:cxn modelId="{772E297B-0439-4CA2-AFAD-DE5081F85F7B}" type="presOf" srcId="{F53020F9-FE86-4E8F-9F71-E608B99EA3FD}" destId="{67F556CE-73C5-43E0-8270-2D31533DF214}" srcOrd="0" destOrd="0" presId="urn:microsoft.com/office/officeart/2005/8/layout/vProcess5"/>
    <dgm:cxn modelId="{19CFD87B-ADF1-4F0A-90FD-B21D9F43C03B}" type="presOf" srcId="{361AFD74-D321-4B6C-B8F3-4CD9A96DFF28}" destId="{DF185EF2-E9D8-4657-9714-A0142EC6872B}" srcOrd="0" destOrd="0" presId="urn:microsoft.com/office/officeart/2005/8/layout/vProcess5"/>
    <dgm:cxn modelId="{2BEAF389-0CE5-4E17-9263-3371ADE0D845}" srcId="{C83BC7D5-A487-4502-AA0C-7765A860B09F}" destId="{94DDB5CD-507E-48E2-A301-0216F66E9EA5}" srcOrd="0" destOrd="0" parTransId="{90DEC77C-D530-481F-853D-46E8D7E12260}" sibTransId="{1DE25284-9C31-4C73-B50C-8AACA3DC7FE7}"/>
    <dgm:cxn modelId="{E708FD9D-CF89-4326-827E-3BC86099B348}" type="presOf" srcId="{9F6E2B0E-C396-49D6-9469-064A4B7356DC}" destId="{434D2B7F-BFDF-4EF3-89B1-5C6E3E0D46B8}" srcOrd="0" destOrd="0" presId="urn:microsoft.com/office/officeart/2005/8/layout/vProcess5"/>
    <dgm:cxn modelId="{FA29BDB5-4C34-46DE-9324-CCEE5B29D05F}" type="presOf" srcId="{C7E2378B-959E-4769-B3EA-27252B4D8700}" destId="{99A653C2-2956-4A49-8583-F092F04F9FD3}" srcOrd="0" destOrd="0" presId="urn:microsoft.com/office/officeart/2005/8/layout/vProcess5"/>
    <dgm:cxn modelId="{55D000CE-1F7E-484A-B353-F572C89B061C}" type="presOf" srcId="{3882598F-04E8-4734-8BFD-50A8F7ADB533}" destId="{65919498-00C0-48C4-A341-F8B515FE1768}" srcOrd="1" destOrd="0" presId="urn:microsoft.com/office/officeart/2005/8/layout/vProcess5"/>
    <dgm:cxn modelId="{ADBF24D4-D15B-42AF-B10A-9DB55E285C9B}" type="presOf" srcId="{3882598F-04E8-4734-8BFD-50A8F7ADB533}" destId="{A46D297D-68B9-4024-BD3D-F6F56C661DED}" srcOrd="0" destOrd="0" presId="urn:microsoft.com/office/officeart/2005/8/layout/vProcess5"/>
    <dgm:cxn modelId="{8073D4E8-5616-4549-BB3D-66443F430865}" type="presOf" srcId="{C7E2378B-959E-4769-B3EA-27252B4D8700}" destId="{FBBFA8FC-A7F4-4C11-A6D4-0121DFF08C77}" srcOrd="1" destOrd="0" presId="urn:microsoft.com/office/officeart/2005/8/layout/vProcess5"/>
    <dgm:cxn modelId="{C06181FB-7391-4843-87CB-50215910AE8B}" type="presOf" srcId="{891FA9BD-30A4-46E8-A196-AAF61A08C95A}" destId="{064050DA-4504-4419-ACC1-BF8B63D97FF6}" srcOrd="0" destOrd="0" presId="urn:microsoft.com/office/officeart/2005/8/layout/vProcess5"/>
    <dgm:cxn modelId="{11E5E661-A7CC-4705-AA6B-372AB46D0575}" type="presParOf" srcId="{51933F63-C3ED-4F86-B0FC-42E09E8D1BFA}" destId="{6FEEF522-DCFA-400C-9905-611F718D9FEA}" srcOrd="0" destOrd="0" presId="urn:microsoft.com/office/officeart/2005/8/layout/vProcess5"/>
    <dgm:cxn modelId="{DB1D5A8A-A295-4021-97A8-AF8E595B0BDB}" type="presParOf" srcId="{51933F63-C3ED-4F86-B0FC-42E09E8D1BFA}" destId="{81148B02-9FAF-4F23-A024-2D5749580AC8}" srcOrd="1" destOrd="0" presId="urn:microsoft.com/office/officeart/2005/8/layout/vProcess5"/>
    <dgm:cxn modelId="{DFFB1558-D537-4955-BCDA-DF45FB68BB52}" type="presParOf" srcId="{51933F63-C3ED-4F86-B0FC-42E09E8D1BFA}" destId="{99A653C2-2956-4A49-8583-F092F04F9FD3}" srcOrd="2" destOrd="0" presId="urn:microsoft.com/office/officeart/2005/8/layout/vProcess5"/>
    <dgm:cxn modelId="{C5E537AE-00C0-45F2-88A2-220482BCC34F}" type="presParOf" srcId="{51933F63-C3ED-4F86-B0FC-42E09E8D1BFA}" destId="{67F556CE-73C5-43E0-8270-2D31533DF214}" srcOrd="3" destOrd="0" presId="urn:microsoft.com/office/officeart/2005/8/layout/vProcess5"/>
    <dgm:cxn modelId="{62CC18D7-126D-47D7-AB89-8B542D372368}" type="presParOf" srcId="{51933F63-C3ED-4F86-B0FC-42E09E8D1BFA}" destId="{A46D297D-68B9-4024-BD3D-F6F56C661DED}" srcOrd="4" destOrd="0" presId="urn:microsoft.com/office/officeart/2005/8/layout/vProcess5"/>
    <dgm:cxn modelId="{E8554480-1002-409A-AD06-6F0EA9DD13A9}" type="presParOf" srcId="{51933F63-C3ED-4F86-B0FC-42E09E8D1BFA}" destId="{DF185EF2-E9D8-4657-9714-A0142EC6872B}" srcOrd="5" destOrd="0" presId="urn:microsoft.com/office/officeart/2005/8/layout/vProcess5"/>
    <dgm:cxn modelId="{4B3119B2-6436-41DB-9185-5E0D63C1482B}" type="presParOf" srcId="{51933F63-C3ED-4F86-B0FC-42E09E8D1BFA}" destId="{5D0BD85C-10E5-414F-805D-531B24C16B1B}" srcOrd="6" destOrd="0" presId="urn:microsoft.com/office/officeart/2005/8/layout/vProcess5"/>
    <dgm:cxn modelId="{C46FB190-08EA-4468-80DE-E0F2C2A0212F}" type="presParOf" srcId="{51933F63-C3ED-4F86-B0FC-42E09E8D1BFA}" destId="{064050DA-4504-4419-ACC1-BF8B63D97FF6}" srcOrd="7" destOrd="0" presId="urn:microsoft.com/office/officeart/2005/8/layout/vProcess5"/>
    <dgm:cxn modelId="{FC78B00C-8EA9-4525-AEAC-9F5BC967253F}" type="presParOf" srcId="{51933F63-C3ED-4F86-B0FC-42E09E8D1BFA}" destId="{319FA275-CB2E-4847-8BA6-C527CD47A63B}" srcOrd="8" destOrd="0" presId="urn:microsoft.com/office/officeart/2005/8/layout/vProcess5"/>
    <dgm:cxn modelId="{E2E4FDD4-13BE-4AB0-8F80-20708D7FCB90}" type="presParOf" srcId="{51933F63-C3ED-4F86-B0FC-42E09E8D1BFA}" destId="{434D2B7F-BFDF-4EF3-89B1-5C6E3E0D46B8}" srcOrd="9" destOrd="0" presId="urn:microsoft.com/office/officeart/2005/8/layout/vProcess5"/>
    <dgm:cxn modelId="{FAA1A74D-BB64-4798-A4A1-19AB30926C44}" type="presParOf" srcId="{51933F63-C3ED-4F86-B0FC-42E09E8D1BFA}" destId="{187265FE-0D90-4566-98EB-457B987AA779}" srcOrd="10" destOrd="0" presId="urn:microsoft.com/office/officeart/2005/8/layout/vProcess5"/>
    <dgm:cxn modelId="{0B99ACEF-3786-474D-8113-5F3206747B7E}" type="presParOf" srcId="{51933F63-C3ED-4F86-B0FC-42E09E8D1BFA}" destId="{FBBFA8FC-A7F4-4C11-A6D4-0121DFF08C77}" srcOrd="11" destOrd="0" presId="urn:microsoft.com/office/officeart/2005/8/layout/vProcess5"/>
    <dgm:cxn modelId="{8CBCF19E-AB22-431D-8976-E30B91FC2334}" type="presParOf" srcId="{51933F63-C3ED-4F86-B0FC-42E09E8D1BFA}" destId="{C1B7EFCA-DD39-4688-8DAC-4B1CC2A5E4B6}" srcOrd="12" destOrd="0" presId="urn:microsoft.com/office/officeart/2005/8/layout/vProcess5"/>
    <dgm:cxn modelId="{AFA34B38-4037-485A-AD12-189FC78685DA}" type="presParOf" srcId="{51933F63-C3ED-4F86-B0FC-42E09E8D1BFA}" destId="{65919498-00C0-48C4-A341-F8B515FE1768}" srcOrd="13" destOrd="0" presId="urn:microsoft.com/office/officeart/2005/8/layout/vProcess5"/>
    <dgm:cxn modelId="{3752F7F5-BBD2-4E18-8256-633F1D46D219}" type="presParOf" srcId="{51933F63-C3ED-4F86-B0FC-42E09E8D1BFA}" destId="{1FD4C241-17B9-4F7C-8377-F75C4940E7B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83FEF-27B5-4439-9C65-54FB2F913B9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90E07F-DA2D-4034-8EDD-AC0627FF0CC1}">
      <dgm:prSet/>
      <dgm:spPr/>
      <dgm:t>
        <a:bodyPr/>
        <a:lstStyle/>
        <a:p>
          <a:r>
            <a:rPr lang="fi-FI"/>
            <a:t>Digiturvallinen työelämä (RUO saatavilla, ENG saatavilla)</a:t>
          </a:r>
          <a:endParaRPr lang="en-US"/>
        </a:p>
      </dgm:t>
    </dgm:pt>
    <dgm:pt modelId="{713235AD-AEC3-4736-9FFE-AD9C8A4271D8}" type="parTrans" cxnId="{CA9A4852-6737-4022-A901-48C02421B66A}">
      <dgm:prSet/>
      <dgm:spPr/>
      <dgm:t>
        <a:bodyPr/>
        <a:lstStyle/>
        <a:p>
          <a:endParaRPr lang="en-US"/>
        </a:p>
      </dgm:t>
    </dgm:pt>
    <dgm:pt modelId="{6B55FA76-5DB5-453D-969A-7E217AF68E81}" type="sibTrans" cxnId="{CA9A4852-6737-4022-A901-48C02421B66A}">
      <dgm:prSet/>
      <dgm:spPr/>
      <dgm:t>
        <a:bodyPr/>
        <a:lstStyle/>
        <a:p>
          <a:endParaRPr lang="en-US"/>
        </a:p>
      </dgm:t>
    </dgm:pt>
    <dgm:pt modelId="{C71E77B4-5A2D-4F67-8F7B-CFE3285F31A9}">
      <dgm:prSet/>
      <dgm:spPr/>
      <dgm:t>
        <a:bodyPr/>
        <a:lstStyle/>
        <a:p>
          <a:r>
            <a:rPr lang="fi-FI">
              <a:hlinkClick xmlns:r="http://schemas.openxmlformats.org/officeDocument/2006/relationships" r:id="rId1"/>
            </a:rPr>
            <a:t>https://www.eoppiva.fi/koulutukset/digiturvallinen-tyoelama/</a:t>
          </a:r>
          <a:endParaRPr lang="en-US"/>
        </a:p>
      </dgm:t>
    </dgm:pt>
    <dgm:pt modelId="{E12681B5-66CD-4543-ACED-B30D9E389E72}" type="parTrans" cxnId="{2A8C05B0-6B6E-4F87-BC9F-10A0E5B4DB82}">
      <dgm:prSet/>
      <dgm:spPr/>
      <dgm:t>
        <a:bodyPr/>
        <a:lstStyle/>
        <a:p>
          <a:endParaRPr lang="en-US"/>
        </a:p>
      </dgm:t>
    </dgm:pt>
    <dgm:pt modelId="{F1002AA4-0318-4BCA-8437-997C47AE3567}" type="sibTrans" cxnId="{2A8C05B0-6B6E-4F87-BC9F-10A0E5B4DB82}">
      <dgm:prSet/>
      <dgm:spPr/>
      <dgm:t>
        <a:bodyPr/>
        <a:lstStyle/>
        <a:p>
          <a:endParaRPr lang="en-US"/>
        </a:p>
      </dgm:t>
    </dgm:pt>
    <dgm:pt modelId="{EB1C9A13-A2C9-447F-ADF7-87145A21AD51}">
      <dgm:prSet/>
      <dgm:spPr/>
      <dgm:t>
        <a:bodyPr/>
        <a:lstStyle/>
        <a:p>
          <a:r>
            <a:rPr lang="fi-FI"/>
            <a:t>Toimi turvallisesti digimaailmassa (RUO saatavilla, ENG saatavilla)</a:t>
          </a:r>
          <a:endParaRPr lang="en-US"/>
        </a:p>
      </dgm:t>
    </dgm:pt>
    <dgm:pt modelId="{3E772E11-5627-42F7-99BB-EF7605239282}" type="parTrans" cxnId="{2FEB1D82-0313-46CB-B6AC-21E755CA0860}">
      <dgm:prSet/>
      <dgm:spPr/>
      <dgm:t>
        <a:bodyPr/>
        <a:lstStyle/>
        <a:p>
          <a:endParaRPr lang="en-US"/>
        </a:p>
      </dgm:t>
    </dgm:pt>
    <dgm:pt modelId="{2E0ECBD9-90BE-4A8A-A11C-2389BBC57E09}" type="sibTrans" cxnId="{2FEB1D82-0313-46CB-B6AC-21E755CA0860}">
      <dgm:prSet/>
      <dgm:spPr/>
      <dgm:t>
        <a:bodyPr/>
        <a:lstStyle/>
        <a:p>
          <a:endParaRPr lang="en-US"/>
        </a:p>
      </dgm:t>
    </dgm:pt>
    <dgm:pt modelId="{C4156848-4485-4FDA-8887-68D20C4460B6}">
      <dgm:prSet/>
      <dgm:spPr/>
      <dgm:t>
        <a:bodyPr/>
        <a:lstStyle/>
        <a:p>
          <a:r>
            <a:rPr lang="fi-FI">
              <a:hlinkClick xmlns:r="http://schemas.openxmlformats.org/officeDocument/2006/relationships" r:id="rId2"/>
            </a:rPr>
            <a:t>https://www.eoppiva.fi/koulutukset/toimi-turvallisesti-digimaailmassa/</a:t>
          </a:r>
          <a:endParaRPr lang="en-US"/>
        </a:p>
      </dgm:t>
    </dgm:pt>
    <dgm:pt modelId="{7F979E49-3278-4E32-99EE-A7A1E5969305}" type="parTrans" cxnId="{046292A4-512B-485A-B4C5-E5F5F2DBA2CB}">
      <dgm:prSet/>
      <dgm:spPr/>
      <dgm:t>
        <a:bodyPr/>
        <a:lstStyle/>
        <a:p>
          <a:endParaRPr lang="en-US"/>
        </a:p>
      </dgm:t>
    </dgm:pt>
    <dgm:pt modelId="{7BDD6A70-C738-4CC4-BFC8-B35B5FD8B5C2}" type="sibTrans" cxnId="{046292A4-512B-485A-B4C5-E5F5F2DBA2CB}">
      <dgm:prSet/>
      <dgm:spPr/>
      <dgm:t>
        <a:bodyPr/>
        <a:lstStyle/>
        <a:p>
          <a:endParaRPr lang="en-US"/>
        </a:p>
      </dgm:t>
    </dgm:pt>
    <dgm:pt modelId="{FA2BF425-56D3-4EC2-8AB1-F7D117DF3DE0}">
      <dgm:prSet/>
      <dgm:spPr/>
      <dgm:t>
        <a:bodyPr/>
        <a:lstStyle/>
        <a:p>
          <a:r>
            <a:rPr lang="fi-FI"/>
            <a:t>Tietosuojan ABC + Tietosuojan ABC 2020 (RUO saatavilla, ENG saatavilla)</a:t>
          </a:r>
          <a:endParaRPr lang="en-US"/>
        </a:p>
      </dgm:t>
    </dgm:pt>
    <dgm:pt modelId="{A73B50AD-44A3-43B7-8C5B-A4C90D417ADC}" type="parTrans" cxnId="{8E4E2458-40F9-415B-ACB8-AEC930EF6088}">
      <dgm:prSet/>
      <dgm:spPr/>
      <dgm:t>
        <a:bodyPr/>
        <a:lstStyle/>
        <a:p>
          <a:endParaRPr lang="en-US"/>
        </a:p>
      </dgm:t>
    </dgm:pt>
    <dgm:pt modelId="{FD6C36B2-C608-419B-BAF2-AE89CF378D8F}" type="sibTrans" cxnId="{8E4E2458-40F9-415B-ACB8-AEC930EF6088}">
      <dgm:prSet/>
      <dgm:spPr/>
      <dgm:t>
        <a:bodyPr/>
        <a:lstStyle/>
        <a:p>
          <a:endParaRPr lang="en-US"/>
        </a:p>
      </dgm:t>
    </dgm:pt>
    <dgm:pt modelId="{ED9AF658-9DFC-4916-8194-5A95703D401B}">
      <dgm:prSet/>
      <dgm:spPr/>
      <dgm:t>
        <a:bodyPr/>
        <a:lstStyle/>
        <a:p>
          <a:r>
            <a:rPr lang="fi-FI">
              <a:hlinkClick xmlns:r="http://schemas.openxmlformats.org/officeDocument/2006/relationships" r:id="rId3"/>
            </a:rPr>
            <a:t>https://www.eoppiva.fi/koulutukset/tietosuojan-abc-julkishallinnon-henkilostolle/</a:t>
          </a:r>
          <a:endParaRPr lang="en-US"/>
        </a:p>
      </dgm:t>
    </dgm:pt>
    <dgm:pt modelId="{81170813-26C1-4AD7-92AE-9ED0FA31313C}" type="parTrans" cxnId="{04B6D66F-0C54-4F24-B040-8D9642444E43}">
      <dgm:prSet/>
      <dgm:spPr/>
      <dgm:t>
        <a:bodyPr/>
        <a:lstStyle/>
        <a:p>
          <a:endParaRPr lang="en-US"/>
        </a:p>
      </dgm:t>
    </dgm:pt>
    <dgm:pt modelId="{44F355FC-6511-440D-9EA1-AD6DFECE1D3D}" type="sibTrans" cxnId="{04B6D66F-0C54-4F24-B040-8D9642444E43}">
      <dgm:prSet/>
      <dgm:spPr/>
      <dgm:t>
        <a:bodyPr/>
        <a:lstStyle/>
        <a:p>
          <a:endParaRPr lang="en-US"/>
        </a:p>
      </dgm:t>
    </dgm:pt>
    <dgm:pt modelId="{BEFED4B5-EBCB-402F-968A-9026BBF8806D}" type="pres">
      <dgm:prSet presAssocID="{EFC83FEF-27B5-4439-9C65-54FB2F913B97}" presName="Name0" presStyleCnt="0">
        <dgm:presLayoutVars>
          <dgm:dir/>
          <dgm:animLvl val="lvl"/>
          <dgm:resizeHandles val="exact"/>
        </dgm:presLayoutVars>
      </dgm:prSet>
      <dgm:spPr/>
    </dgm:pt>
    <dgm:pt modelId="{33DB487F-A932-407D-9B29-E9462CD5747B}" type="pres">
      <dgm:prSet presAssocID="{1990E07F-DA2D-4034-8EDD-AC0627FF0CC1}" presName="linNode" presStyleCnt="0"/>
      <dgm:spPr/>
    </dgm:pt>
    <dgm:pt modelId="{3B076C07-A0E6-480E-81C0-595A265C1160}" type="pres">
      <dgm:prSet presAssocID="{1990E07F-DA2D-4034-8EDD-AC0627FF0CC1}" presName="parentText" presStyleLbl="node1" presStyleIdx="0" presStyleCnt="3">
        <dgm:presLayoutVars>
          <dgm:chMax val="1"/>
          <dgm:bulletEnabled val="1"/>
        </dgm:presLayoutVars>
      </dgm:prSet>
      <dgm:spPr/>
    </dgm:pt>
    <dgm:pt modelId="{6F7D27AE-C70B-4997-A367-0877F053F136}" type="pres">
      <dgm:prSet presAssocID="{1990E07F-DA2D-4034-8EDD-AC0627FF0CC1}" presName="descendantText" presStyleLbl="alignAccFollowNode1" presStyleIdx="0" presStyleCnt="3">
        <dgm:presLayoutVars>
          <dgm:bulletEnabled val="1"/>
        </dgm:presLayoutVars>
      </dgm:prSet>
      <dgm:spPr/>
    </dgm:pt>
    <dgm:pt modelId="{D6A31CC5-7EA1-423C-8ED8-4939A6CB8238}" type="pres">
      <dgm:prSet presAssocID="{6B55FA76-5DB5-453D-969A-7E217AF68E81}" presName="sp" presStyleCnt="0"/>
      <dgm:spPr/>
    </dgm:pt>
    <dgm:pt modelId="{DB584F0F-10C8-4415-B05A-025280F1004A}" type="pres">
      <dgm:prSet presAssocID="{EB1C9A13-A2C9-447F-ADF7-87145A21AD51}" presName="linNode" presStyleCnt="0"/>
      <dgm:spPr/>
    </dgm:pt>
    <dgm:pt modelId="{98436E22-A61D-4B25-B25B-E5E9AE2B254B}" type="pres">
      <dgm:prSet presAssocID="{EB1C9A13-A2C9-447F-ADF7-87145A21AD51}" presName="parentText" presStyleLbl="node1" presStyleIdx="1" presStyleCnt="3">
        <dgm:presLayoutVars>
          <dgm:chMax val="1"/>
          <dgm:bulletEnabled val="1"/>
        </dgm:presLayoutVars>
      </dgm:prSet>
      <dgm:spPr/>
    </dgm:pt>
    <dgm:pt modelId="{E9C59611-0459-49B1-B962-16AE03518964}" type="pres">
      <dgm:prSet presAssocID="{EB1C9A13-A2C9-447F-ADF7-87145A21AD51}" presName="descendantText" presStyleLbl="alignAccFollowNode1" presStyleIdx="1" presStyleCnt="3">
        <dgm:presLayoutVars>
          <dgm:bulletEnabled val="1"/>
        </dgm:presLayoutVars>
      </dgm:prSet>
      <dgm:spPr/>
    </dgm:pt>
    <dgm:pt modelId="{EDF3A8D9-E70C-4352-BAC5-7A4C5FFB20EF}" type="pres">
      <dgm:prSet presAssocID="{2E0ECBD9-90BE-4A8A-A11C-2389BBC57E09}" presName="sp" presStyleCnt="0"/>
      <dgm:spPr/>
    </dgm:pt>
    <dgm:pt modelId="{7D389DC8-9EBA-4D36-A307-42C4EE46592C}" type="pres">
      <dgm:prSet presAssocID="{FA2BF425-56D3-4EC2-8AB1-F7D117DF3DE0}" presName="linNode" presStyleCnt="0"/>
      <dgm:spPr/>
    </dgm:pt>
    <dgm:pt modelId="{01C0C26B-7ACA-425D-940D-2E1A387CAD3B}" type="pres">
      <dgm:prSet presAssocID="{FA2BF425-56D3-4EC2-8AB1-F7D117DF3DE0}" presName="parentText" presStyleLbl="node1" presStyleIdx="2" presStyleCnt="3">
        <dgm:presLayoutVars>
          <dgm:chMax val="1"/>
          <dgm:bulletEnabled val="1"/>
        </dgm:presLayoutVars>
      </dgm:prSet>
      <dgm:spPr/>
    </dgm:pt>
    <dgm:pt modelId="{9CA87475-CCA6-4577-993A-1691E83F4953}" type="pres">
      <dgm:prSet presAssocID="{FA2BF425-56D3-4EC2-8AB1-F7D117DF3DE0}" presName="descendantText" presStyleLbl="alignAccFollowNode1" presStyleIdx="2" presStyleCnt="3">
        <dgm:presLayoutVars>
          <dgm:bulletEnabled val="1"/>
        </dgm:presLayoutVars>
      </dgm:prSet>
      <dgm:spPr/>
    </dgm:pt>
  </dgm:ptLst>
  <dgm:cxnLst>
    <dgm:cxn modelId="{712E831C-17D3-49A4-8627-20CC570A188E}" type="presOf" srcId="{C71E77B4-5A2D-4F67-8F7B-CFE3285F31A9}" destId="{6F7D27AE-C70B-4997-A367-0877F053F136}" srcOrd="0" destOrd="0" presId="urn:microsoft.com/office/officeart/2005/8/layout/vList5"/>
    <dgm:cxn modelId="{7A9E2F21-0861-4DD1-A72E-1AF3F2307B31}" type="presOf" srcId="{ED9AF658-9DFC-4916-8194-5A95703D401B}" destId="{9CA87475-CCA6-4577-993A-1691E83F4953}" srcOrd="0" destOrd="0" presId="urn:microsoft.com/office/officeart/2005/8/layout/vList5"/>
    <dgm:cxn modelId="{A6AABC4A-2BD3-49DC-95D3-1EDEB753A3AB}" type="presOf" srcId="{1990E07F-DA2D-4034-8EDD-AC0627FF0CC1}" destId="{3B076C07-A0E6-480E-81C0-595A265C1160}" srcOrd="0" destOrd="0" presId="urn:microsoft.com/office/officeart/2005/8/layout/vList5"/>
    <dgm:cxn modelId="{04B6D66F-0C54-4F24-B040-8D9642444E43}" srcId="{FA2BF425-56D3-4EC2-8AB1-F7D117DF3DE0}" destId="{ED9AF658-9DFC-4916-8194-5A95703D401B}" srcOrd="0" destOrd="0" parTransId="{81170813-26C1-4AD7-92AE-9ED0FA31313C}" sibTransId="{44F355FC-6511-440D-9EA1-AD6DFECE1D3D}"/>
    <dgm:cxn modelId="{CA9A4852-6737-4022-A901-48C02421B66A}" srcId="{EFC83FEF-27B5-4439-9C65-54FB2F913B97}" destId="{1990E07F-DA2D-4034-8EDD-AC0627FF0CC1}" srcOrd="0" destOrd="0" parTransId="{713235AD-AEC3-4736-9FFE-AD9C8A4271D8}" sibTransId="{6B55FA76-5DB5-453D-969A-7E217AF68E81}"/>
    <dgm:cxn modelId="{8E4E2458-40F9-415B-ACB8-AEC930EF6088}" srcId="{EFC83FEF-27B5-4439-9C65-54FB2F913B97}" destId="{FA2BF425-56D3-4EC2-8AB1-F7D117DF3DE0}" srcOrd="2" destOrd="0" parTransId="{A73B50AD-44A3-43B7-8C5B-A4C90D417ADC}" sibTransId="{FD6C36B2-C608-419B-BAF2-AE89CF378D8F}"/>
    <dgm:cxn modelId="{2FEB1D82-0313-46CB-B6AC-21E755CA0860}" srcId="{EFC83FEF-27B5-4439-9C65-54FB2F913B97}" destId="{EB1C9A13-A2C9-447F-ADF7-87145A21AD51}" srcOrd="1" destOrd="0" parTransId="{3E772E11-5627-42F7-99BB-EF7605239282}" sibTransId="{2E0ECBD9-90BE-4A8A-A11C-2389BBC57E09}"/>
    <dgm:cxn modelId="{8F5D0388-BAA6-4587-8648-8A370C1F19B9}" type="presOf" srcId="{FA2BF425-56D3-4EC2-8AB1-F7D117DF3DE0}" destId="{01C0C26B-7ACA-425D-940D-2E1A387CAD3B}" srcOrd="0" destOrd="0" presId="urn:microsoft.com/office/officeart/2005/8/layout/vList5"/>
    <dgm:cxn modelId="{E3F43497-2B6F-4B69-9E80-80F42260451D}" type="presOf" srcId="{EB1C9A13-A2C9-447F-ADF7-87145A21AD51}" destId="{98436E22-A61D-4B25-B25B-E5E9AE2B254B}" srcOrd="0" destOrd="0" presId="urn:microsoft.com/office/officeart/2005/8/layout/vList5"/>
    <dgm:cxn modelId="{046292A4-512B-485A-B4C5-E5F5F2DBA2CB}" srcId="{EB1C9A13-A2C9-447F-ADF7-87145A21AD51}" destId="{C4156848-4485-4FDA-8887-68D20C4460B6}" srcOrd="0" destOrd="0" parTransId="{7F979E49-3278-4E32-99EE-A7A1E5969305}" sibTransId="{7BDD6A70-C738-4CC4-BFC8-B35B5FD8B5C2}"/>
    <dgm:cxn modelId="{2A8C05B0-6B6E-4F87-BC9F-10A0E5B4DB82}" srcId="{1990E07F-DA2D-4034-8EDD-AC0627FF0CC1}" destId="{C71E77B4-5A2D-4F67-8F7B-CFE3285F31A9}" srcOrd="0" destOrd="0" parTransId="{E12681B5-66CD-4543-ACED-B30D9E389E72}" sibTransId="{F1002AA4-0318-4BCA-8437-997C47AE3567}"/>
    <dgm:cxn modelId="{A5F2D0C0-46C7-4DFB-880B-256D47CCEC74}" type="presOf" srcId="{EFC83FEF-27B5-4439-9C65-54FB2F913B97}" destId="{BEFED4B5-EBCB-402F-968A-9026BBF8806D}" srcOrd="0" destOrd="0" presId="urn:microsoft.com/office/officeart/2005/8/layout/vList5"/>
    <dgm:cxn modelId="{7D571CF0-3EFC-41F2-B487-26E6C0E78F1A}" type="presOf" srcId="{C4156848-4485-4FDA-8887-68D20C4460B6}" destId="{E9C59611-0459-49B1-B962-16AE03518964}" srcOrd="0" destOrd="0" presId="urn:microsoft.com/office/officeart/2005/8/layout/vList5"/>
    <dgm:cxn modelId="{BFE94934-75CD-4918-8D3D-2B7350A3BE4F}" type="presParOf" srcId="{BEFED4B5-EBCB-402F-968A-9026BBF8806D}" destId="{33DB487F-A932-407D-9B29-E9462CD5747B}" srcOrd="0" destOrd="0" presId="urn:microsoft.com/office/officeart/2005/8/layout/vList5"/>
    <dgm:cxn modelId="{2EF80902-4145-413E-85B4-B32223BE637F}" type="presParOf" srcId="{33DB487F-A932-407D-9B29-E9462CD5747B}" destId="{3B076C07-A0E6-480E-81C0-595A265C1160}" srcOrd="0" destOrd="0" presId="urn:microsoft.com/office/officeart/2005/8/layout/vList5"/>
    <dgm:cxn modelId="{F0B3084E-6BA9-49DB-95C2-BDDB1CE836F0}" type="presParOf" srcId="{33DB487F-A932-407D-9B29-E9462CD5747B}" destId="{6F7D27AE-C70B-4997-A367-0877F053F136}" srcOrd="1" destOrd="0" presId="urn:microsoft.com/office/officeart/2005/8/layout/vList5"/>
    <dgm:cxn modelId="{009B558F-7602-4D9C-8202-7687A0FBFD64}" type="presParOf" srcId="{BEFED4B5-EBCB-402F-968A-9026BBF8806D}" destId="{D6A31CC5-7EA1-423C-8ED8-4939A6CB8238}" srcOrd="1" destOrd="0" presId="urn:microsoft.com/office/officeart/2005/8/layout/vList5"/>
    <dgm:cxn modelId="{DADA27E0-6FF6-494F-97ED-D303C5C6F24D}" type="presParOf" srcId="{BEFED4B5-EBCB-402F-968A-9026BBF8806D}" destId="{DB584F0F-10C8-4415-B05A-025280F1004A}" srcOrd="2" destOrd="0" presId="urn:microsoft.com/office/officeart/2005/8/layout/vList5"/>
    <dgm:cxn modelId="{A1464D7B-50CF-4A3C-BB61-11B58A29E065}" type="presParOf" srcId="{DB584F0F-10C8-4415-B05A-025280F1004A}" destId="{98436E22-A61D-4B25-B25B-E5E9AE2B254B}" srcOrd="0" destOrd="0" presId="urn:microsoft.com/office/officeart/2005/8/layout/vList5"/>
    <dgm:cxn modelId="{A2438EAE-5C78-4DD0-980D-DF7931B96264}" type="presParOf" srcId="{DB584F0F-10C8-4415-B05A-025280F1004A}" destId="{E9C59611-0459-49B1-B962-16AE03518964}" srcOrd="1" destOrd="0" presId="urn:microsoft.com/office/officeart/2005/8/layout/vList5"/>
    <dgm:cxn modelId="{9E99DDF5-AA5E-4679-9900-3B7EBEC13BDC}" type="presParOf" srcId="{BEFED4B5-EBCB-402F-968A-9026BBF8806D}" destId="{EDF3A8D9-E70C-4352-BAC5-7A4C5FFB20EF}" srcOrd="3" destOrd="0" presId="urn:microsoft.com/office/officeart/2005/8/layout/vList5"/>
    <dgm:cxn modelId="{7B5C695B-496B-4158-AA7C-E4C5E91982DA}" type="presParOf" srcId="{BEFED4B5-EBCB-402F-968A-9026BBF8806D}" destId="{7D389DC8-9EBA-4D36-A307-42C4EE46592C}" srcOrd="4" destOrd="0" presId="urn:microsoft.com/office/officeart/2005/8/layout/vList5"/>
    <dgm:cxn modelId="{54C53EE0-8D5B-44B2-8E73-0A1B0EBFF1AC}" type="presParOf" srcId="{7D389DC8-9EBA-4D36-A307-42C4EE46592C}" destId="{01C0C26B-7ACA-425D-940D-2E1A387CAD3B}" srcOrd="0" destOrd="0" presId="urn:microsoft.com/office/officeart/2005/8/layout/vList5"/>
    <dgm:cxn modelId="{E4FA0607-E82B-4C64-996A-810EB45D3E84}" type="presParOf" srcId="{7D389DC8-9EBA-4D36-A307-42C4EE46592C}" destId="{9CA87475-CCA6-4577-993A-1691E83F49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AFD53-D004-420A-ACF2-C997E1B426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193214-ED31-4D5D-962E-224A0E3B9C2E}">
      <dgm:prSet/>
      <dgm:spPr/>
      <dgm:t>
        <a:bodyPr/>
        <a:lstStyle/>
        <a:p>
          <a:r>
            <a:rPr lang="fi-FI"/>
            <a:t>Digiturvallisuus kuntien luottamushenkilöille (RUO saatavilla, ENG saatavilla)</a:t>
          </a:r>
          <a:endParaRPr lang="en-US"/>
        </a:p>
      </dgm:t>
    </dgm:pt>
    <dgm:pt modelId="{8B2DCBE3-93C6-4E9C-A167-3D0299E34505}" type="parTrans" cxnId="{77816159-D0D9-41FC-BC18-0C80377D1003}">
      <dgm:prSet/>
      <dgm:spPr/>
      <dgm:t>
        <a:bodyPr/>
        <a:lstStyle/>
        <a:p>
          <a:endParaRPr lang="en-US"/>
        </a:p>
      </dgm:t>
    </dgm:pt>
    <dgm:pt modelId="{03646F0E-289F-48A7-BDD4-DE1E17B32473}" type="sibTrans" cxnId="{77816159-D0D9-41FC-BC18-0C80377D1003}">
      <dgm:prSet/>
      <dgm:spPr/>
      <dgm:t>
        <a:bodyPr/>
        <a:lstStyle/>
        <a:p>
          <a:endParaRPr lang="en-US"/>
        </a:p>
      </dgm:t>
    </dgm:pt>
    <dgm:pt modelId="{8DCE8EC5-2CEC-41B3-BA37-7CF9D4022B65}">
      <dgm:prSet/>
      <dgm:spPr/>
      <dgm:t>
        <a:bodyPr/>
        <a:lstStyle/>
        <a:p>
          <a:r>
            <a:rPr lang="fi-FI">
              <a:hlinkClick xmlns:r="http://schemas.openxmlformats.org/officeDocument/2006/relationships" r:id="rId1"/>
            </a:rPr>
            <a:t>https://www.eoppiva.fi/koulutukset/digiturvallisuus-kuntien-luottamushenkiloille</a:t>
          </a:r>
          <a:endParaRPr lang="en-US"/>
        </a:p>
      </dgm:t>
    </dgm:pt>
    <dgm:pt modelId="{B63C0DDB-89D6-4BAE-962D-CC29BDB5AD20}" type="parTrans" cxnId="{FFD8BFC1-6DAD-4AF4-A739-082D5840A390}">
      <dgm:prSet/>
      <dgm:spPr/>
      <dgm:t>
        <a:bodyPr/>
        <a:lstStyle/>
        <a:p>
          <a:endParaRPr lang="en-US"/>
        </a:p>
      </dgm:t>
    </dgm:pt>
    <dgm:pt modelId="{DB80396E-5E01-4A35-9B2B-3DA65B41D5AF}" type="sibTrans" cxnId="{FFD8BFC1-6DAD-4AF4-A739-082D5840A390}">
      <dgm:prSet/>
      <dgm:spPr/>
      <dgm:t>
        <a:bodyPr/>
        <a:lstStyle/>
        <a:p>
          <a:endParaRPr lang="en-US"/>
        </a:p>
      </dgm:t>
    </dgm:pt>
    <dgm:pt modelId="{F635B23C-4815-4384-8C22-D34021616422}">
      <dgm:prSet/>
      <dgm:spPr/>
      <dgm:t>
        <a:bodyPr/>
        <a:lstStyle/>
        <a:p>
          <a:r>
            <a:rPr lang="fi-FI"/>
            <a:t>Digiturvallisuus hyvinvointialueiden luottamushenkilöille (RUO saatavilla, ENG saatavilla)</a:t>
          </a:r>
          <a:endParaRPr lang="en-US"/>
        </a:p>
      </dgm:t>
    </dgm:pt>
    <dgm:pt modelId="{A535709A-25A0-4067-B529-7F916B52A3ED}" type="parTrans" cxnId="{4271D7C9-3303-48C9-806A-CC893AB7A1B8}">
      <dgm:prSet/>
      <dgm:spPr/>
      <dgm:t>
        <a:bodyPr/>
        <a:lstStyle/>
        <a:p>
          <a:endParaRPr lang="en-US"/>
        </a:p>
      </dgm:t>
    </dgm:pt>
    <dgm:pt modelId="{ECFD4F79-6C00-452A-A0A8-5DA7A95AC512}" type="sibTrans" cxnId="{4271D7C9-3303-48C9-806A-CC893AB7A1B8}">
      <dgm:prSet/>
      <dgm:spPr/>
      <dgm:t>
        <a:bodyPr/>
        <a:lstStyle/>
        <a:p>
          <a:endParaRPr lang="en-US"/>
        </a:p>
      </dgm:t>
    </dgm:pt>
    <dgm:pt modelId="{5EF4EA6D-2BAF-40C1-B10D-13D1013A9ACC}">
      <dgm:prSet/>
      <dgm:spPr/>
      <dgm:t>
        <a:bodyPr/>
        <a:lstStyle/>
        <a:p>
          <a:r>
            <a:rPr lang="fi-FI">
              <a:hlinkClick xmlns:r="http://schemas.openxmlformats.org/officeDocument/2006/relationships" r:id="rId2"/>
            </a:rPr>
            <a:t>https://www.eoppiva.fi/koulutukset/digiturvallisuus-hyvinvointialueiden-luottamushenkiloille/</a:t>
          </a:r>
          <a:endParaRPr lang="en-US"/>
        </a:p>
      </dgm:t>
    </dgm:pt>
    <dgm:pt modelId="{E53A139F-6A1D-4530-984C-7D4000396A22}" type="parTrans" cxnId="{04B5666D-9C0D-43CB-97FE-6C46481DDB58}">
      <dgm:prSet/>
      <dgm:spPr/>
      <dgm:t>
        <a:bodyPr/>
        <a:lstStyle/>
        <a:p>
          <a:endParaRPr lang="en-US"/>
        </a:p>
      </dgm:t>
    </dgm:pt>
    <dgm:pt modelId="{A21A01A3-FF36-4727-8AB0-C91A7343B97F}" type="sibTrans" cxnId="{04B5666D-9C0D-43CB-97FE-6C46481DDB58}">
      <dgm:prSet/>
      <dgm:spPr/>
      <dgm:t>
        <a:bodyPr/>
        <a:lstStyle/>
        <a:p>
          <a:endParaRPr lang="en-US"/>
        </a:p>
      </dgm:t>
    </dgm:pt>
    <dgm:pt modelId="{3C10C11D-756A-4CE6-A445-2FF57E7B5EDD}">
      <dgm:prSet/>
      <dgm:spPr/>
      <dgm:t>
        <a:bodyPr/>
        <a:lstStyle/>
        <a:p>
          <a:r>
            <a:rPr lang="fi-FI"/>
            <a:t>Tietosuojan ABC 2 – tietosuojaan (RUO saatavilla, ENG saatavilla)</a:t>
          </a:r>
          <a:endParaRPr lang="en-US"/>
        </a:p>
      </dgm:t>
    </dgm:pt>
    <dgm:pt modelId="{435376C6-8359-4813-9E57-810643491DAA}" type="parTrans" cxnId="{272A9C4F-654C-4D4A-9BE3-C8204340BFFE}">
      <dgm:prSet/>
      <dgm:spPr/>
      <dgm:t>
        <a:bodyPr/>
        <a:lstStyle/>
        <a:p>
          <a:endParaRPr lang="en-US"/>
        </a:p>
      </dgm:t>
    </dgm:pt>
    <dgm:pt modelId="{675F28E8-B49C-4F2A-A34E-57C7B2252C7B}" type="sibTrans" cxnId="{272A9C4F-654C-4D4A-9BE3-C8204340BFFE}">
      <dgm:prSet/>
      <dgm:spPr/>
      <dgm:t>
        <a:bodyPr/>
        <a:lstStyle/>
        <a:p>
          <a:endParaRPr lang="en-US"/>
        </a:p>
      </dgm:t>
    </dgm:pt>
    <dgm:pt modelId="{091BD46F-6B1C-48EE-B754-EE66B7FBBFB8}">
      <dgm:prSet/>
      <dgm:spPr/>
      <dgm:t>
        <a:bodyPr/>
        <a:lstStyle/>
        <a:p>
          <a:r>
            <a:rPr lang="fi-FI">
              <a:hlinkClick xmlns:r="http://schemas.openxmlformats.org/officeDocument/2006/relationships" r:id="rId3"/>
            </a:rPr>
            <a:t>https://www.eoppiva.fi/koulutukset/tietosuojan-abc-syvemmalle-tietosuojaan/</a:t>
          </a:r>
          <a:endParaRPr lang="en-US"/>
        </a:p>
      </dgm:t>
    </dgm:pt>
    <dgm:pt modelId="{68FDD276-72DD-434A-A86E-52C67A72C213}" type="parTrans" cxnId="{F2D3DA7C-E321-4412-AC3A-680AAFF76693}">
      <dgm:prSet/>
      <dgm:spPr/>
      <dgm:t>
        <a:bodyPr/>
        <a:lstStyle/>
        <a:p>
          <a:endParaRPr lang="en-US"/>
        </a:p>
      </dgm:t>
    </dgm:pt>
    <dgm:pt modelId="{D605A889-961E-4867-A226-55555FCF0625}" type="sibTrans" cxnId="{F2D3DA7C-E321-4412-AC3A-680AAFF76693}">
      <dgm:prSet/>
      <dgm:spPr/>
      <dgm:t>
        <a:bodyPr/>
        <a:lstStyle/>
        <a:p>
          <a:endParaRPr lang="en-US"/>
        </a:p>
      </dgm:t>
    </dgm:pt>
    <dgm:pt modelId="{FF2A3834-A73E-4E1B-904C-3A2C6D4555CA}">
      <dgm:prSet/>
      <dgm:spPr/>
      <dgm:t>
        <a:bodyPr/>
        <a:lstStyle/>
        <a:p>
          <a:r>
            <a:rPr lang="fi-FI"/>
            <a:t>Turvallisuusluokitellut asiakirjat (RUO saatavilla, ENG saatavilla)</a:t>
          </a:r>
          <a:endParaRPr lang="en-US"/>
        </a:p>
      </dgm:t>
    </dgm:pt>
    <dgm:pt modelId="{19AC4154-5303-4DD4-B84E-AC2F5E39B955}" type="parTrans" cxnId="{9BCB36C3-0072-4C9E-9EDC-4592E1FE0DC9}">
      <dgm:prSet/>
      <dgm:spPr/>
      <dgm:t>
        <a:bodyPr/>
        <a:lstStyle/>
        <a:p>
          <a:endParaRPr lang="en-US"/>
        </a:p>
      </dgm:t>
    </dgm:pt>
    <dgm:pt modelId="{56A6D1FF-5722-4B20-B98A-4D4F70A02787}" type="sibTrans" cxnId="{9BCB36C3-0072-4C9E-9EDC-4592E1FE0DC9}">
      <dgm:prSet/>
      <dgm:spPr/>
      <dgm:t>
        <a:bodyPr/>
        <a:lstStyle/>
        <a:p>
          <a:endParaRPr lang="en-US"/>
        </a:p>
      </dgm:t>
    </dgm:pt>
    <dgm:pt modelId="{2023C6B9-3F62-4315-9831-0FB7720CE1AA}">
      <dgm:prSet/>
      <dgm:spPr/>
      <dgm:t>
        <a:bodyPr/>
        <a:lstStyle/>
        <a:p>
          <a:r>
            <a:rPr lang="fi-FI">
              <a:hlinkClick xmlns:r="http://schemas.openxmlformats.org/officeDocument/2006/relationships" r:id="rId4"/>
            </a:rPr>
            <a:t>https://www.eoppiva.fi/koulutukset/turvallisuusluokitellut-asiakirjat/</a:t>
          </a:r>
          <a:endParaRPr lang="en-US"/>
        </a:p>
      </dgm:t>
    </dgm:pt>
    <dgm:pt modelId="{23ADAD73-1AFD-431A-888B-DD7B7A2F305E}" type="parTrans" cxnId="{214A3598-A73D-4790-912C-89575621210E}">
      <dgm:prSet/>
      <dgm:spPr/>
      <dgm:t>
        <a:bodyPr/>
        <a:lstStyle/>
        <a:p>
          <a:endParaRPr lang="en-US"/>
        </a:p>
      </dgm:t>
    </dgm:pt>
    <dgm:pt modelId="{03EC3410-648E-4BA6-B73B-F07AFC3554A7}" type="sibTrans" cxnId="{214A3598-A73D-4790-912C-89575621210E}">
      <dgm:prSet/>
      <dgm:spPr/>
      <dgm:t>
        <a:bodyPr/>
        <a:lstStyle/>
        <a:p>
          <a:endParaRPr lang="en-US"/>
        </a:p>
      </dgm:t>
    </dgm:pt>
    <dgm:pt modelId="{92452D0E-E72B-4535-B62C-432CE89A5BAB}" type="pres">
      <dgm:prSet presAssocID="{EC7AFD53-D004-420A-ACF2-C997E1B42620}" presName="Name0" presStyleCnt="0">
        <dgm:presLayoutVars>
          <dgm:dir/>
          <dgm:animLvl val="lvl"/>
          <dgm:resizeHandles val="exact"/>
        </dgm:presLayoutVars>
      </dgm:prSet>
      <dgm:spPr/>
    </dgm:pt>
    <dgm:pt modelId="{CE2E6BD8-AAB9-45A8-8F72-F91353EB0783}" type="pres">
      <dgm:prSet presAssocID="{88193214-ED31-4D5D-962E-224A0E3B9C2E}" presName="linNode" presStyleCnt="0"/>
      <dgm:spPr/>
    </dgm:pt>
    <dgm:pt modelId="{5F0BC4DD-93B4-45C0-A24F-A23EC7AACE1F}" type="pres">
      <dgm:prSet presAssocID="{88193214-ED31-4D5D-962E-224A0E3B9C2E}" presName="parentText" presStyleLbl="node1" presStyleIdx="0" presStyleCnt="4" custLinFactNeighborX="-49" custLinFactNeighborY="-2176">
        <dgm:presLayoutVars>
          <dgm:chMax val="1"/>
          <dgm:bulletEnabled val="1"/>
        </dgm:presLayoutVars>
      </dgm:prSet>
      <dgm:spPr/>
    </dgm:pt>
    <dgm:pt modelId="{8214362E-4A97-47EB-9EE8-546A2824A1F9}" type="pres">
      <dgm:prSet presAssocID="{88193214-ED31-4D5D-962E-224A0E3B9C2E}" presName="descendantText" presStyleLbl="alignAccFollowNode1" presStyleIdx="0" presStyleCnt="4" custLinFactNeighborX="3634" custLinFactNeighborY="-45140">
        <dgm:presLayoutVars>
          <dgm:bulletEnabled val="1"/>
        </dgm:presLayoutVars>
      </dgm:prSet>
      <dgm:spPr/>
    </dgm:pt>
    <dgm:pt modelId="{7A23CF5D-4413-4345-881C-EA02F0218DAE}" type="pres">
      <dgm:prSet presAssocID="{03646F0E-289F-48A7-BDD4-DE1E17B32473}" presName="sp" presStyleCnt="0"/>
      <dgm:spPr/>
    </dgm:pt>
    <dgm:pt modelId="{9B8445F3-AB97-408D-8977-CCB55B3302AA}" type="pres">
      <dgm:prSet presAssocID="{F635B23C-4815-4384-8C22-D34021616422}" presName="linNode" presStyleCnt="0"/>
      <dgm:spPr/>
    </dgm:pt>
    <dgm:pt modelId="{CBF91AD7-E1E0-4863-B8F5-3C98630DB04E}" type="pres">
      <dgm:prSet presAssocID="{F635B23C-4815-4384-8C22-D34021616422}" presName="parentText" presStyleLbl="node1" presStyleIdx="1" presStyleCnt="4">
        <dgm:presLayoutVars>
          <dgm:chMax val="1"/>
          <dgm:bulletEnabled val="1"/>
        </dgm:presLayoutVars>
      </dgm:prSet>
      <dgm:spPr/>
    </dgm:pt>
    <dgm:pt modelId="{5CD181D1-A605-4659-92BA-D23CE067EFD0}" type="pres">
      <dgm:prSet presAssocID="{F635B23C-4815-4384-8C22-D34021616422}" presName="descendantText" presStyleLbl="alignAccFollowNode1" presStyleIdx="1" presStyleCnt="4">
        <dgm:presLayoutVars>
          <dgm:bulletEnabled val="1"/>
        </dgm:presLayoutVars>
      </dgm:prSet>
      <dgm:spPr/>
    </dgm:pt>
    <dgm:pt modelId="{3B09FF8D-D215-44AF-A009-A3479801DE04}" type="pres">
      <dgm:prSet presAssocID="{ECFD4F79-6C00-452A-A0A8-5DA7A95AC512}" presName="sp" presStyleCnt="0"/>
      <dgm:spPr/>
    </dgm:pt>
    <dgm:pt modelId="{FC46A9FF-B98A-4F56-B95B-C7AC92D251CE}" type="pres">
      <dgm:prSet presAssocID="{3C10C11D-756A-4CE6-A445-2FF57E7B5EDD}" presName="linNode" presStyleCnt="0"/>
      <dgm:spPr/>
    </dgm:pt>
    <dgm:pt modelId="{C001EB42-3534-48CF-B1F5-73B1EDBF6528}" type="pres">
      <dgm:prSet presAssocID="{3C10C11D-756A-4CE6-A445-2FF57E7B5EDD}" presName="parentText" presStyleLbl="node1" presStyleIdx="2" presStyleCnt="4">
        <dgm:presLayoutVars>
          <dgm:chMax val="1"/>
          <dgm:bulletEnabled val="1"/>
        </dgm:presLayoutVars>
      </dgm:prSet>
      <dgm:spPr/>
    </dgm:pt>
    <dgm:pt modelId="{1D9688D5-BFDC-4AC1-822B-4988D2CFF428}" type="pres">
      <dgm:prSet presAssocID="{3C10C11D-756A-4CE6-A445-2FF57E7B5EDD}" presName="descendantText" presStyleLbl="alignAccFollowNode1" presStyleIdx="2" presStyleCnt="4" custLinFactNeighborX="-11" custLinFactNeighborY="1625">
        <dgm:presLayoutVars>
          <dgm:bulletEnabled val="1"/>
        </dgm:presLayoutVars>
      </dgm:prSet>
      <dgm:spPr/>
    </dgm:pt>
    <dgm:pt modelId="{ED2B9452-3CBB-4A4C-959F-0D310A1261C7}" type="pres">
      <dgm:prSet presAssocID="{675F28E8-B49C-4F2A-A34E-57C7B2252C7B}" presName="sp" presStyleCnt="0"/>
      <dgm:spPr/>
    </dgm:pt>
    <dgm:pt modelId="{525A0037-27FF-439E-A3CB-BDBD62C7B560}" type="pres">
      <dgm:prSet presAssocID="{FF2A3834-A73E-4E1B-904C-3A2C6D4555CA}" presName="linNode" presStyleCnt="0"/>
      <dgm:spPr/>
    </dgm:pt>
    <dgm:pt modelId="{FA57C8A4-187E-4AF8-9976-E0067DA12A80}" type="pres">
      <dgm:prSet presAssocID="{FF2A3834-A73E-4E1B-904C-3A2C6D4555CA}" presName="parentText" presStyleLbl="node1" presStyleIdx="3" presStyleCnt="4">
        <dgm:presLayoutVars>
          <dgm:chMax val="1"/>
          <dgm:bulletEnabled val="1"/>
        </dgm:presLayoutVars>
      </dgm:prSet>
      <dgm:spPr/>
    </dgm:pt>
    <dgm:pt modelId="{494E4E8E-E4D5-4F14-B5EF-366D98F0D091}" type="pres">
      <dgm:prSet presAssocID="{FF2A3834-A73E-4E1B-904C-3A2C6D4555CA}" presName="descendantText" presStyleLbl="alignAccFollowNode1" presStyleIdx="3" presStyleCnt="4">
        <dgm:presLayoutVars>
          <dgm:bulletEnabled val="1"/>
        </dgm:presLayoutVars>
      </dgm:prSet>
      <dgm:spPr/>
    </dgm:pt>
  </dgm:ptLst>
  <dgm:cxnLst>
    <dgm:cxn modelId="{FA639307-1724-4EA2-B37F-B41DB67F10DE}" type="presOf" srcId="{3C10C11D-756A-4CE6-A445-2FF57E7B5EDD}" destId="{C001EB42-3534-48CF-B1F5-73B1EDBF6528}" srcOrd="0" destOrd="0" presId="urn:microsoft.com/office/officeart/2005/8/layout/vList5"/>
    <dgm:cxn modelId="{9F45CD34-F319-4F1F-B6A9-4A26D733482B}" type="presOf" srcId="{F635B23C-4815-4384-8C22-D34021616422}" destId="{CBF91AD7-E1E0-4863-B8F5-3C98630DB04E}" srcOrd="0" destOrd="0" presId="urn:microsoft.com/office/officeart/2005/8/layout/vList5"/>
    <dgm:cxn modelId="{8A5D2B45-DD70-4852-9AE8-A5EA948F192D}" type="presOf" srcId="{2023C6B9-3F62-4315-9831-0FB7720CE1AA}" destId="{494E4E8E-E4D5-4F14-B5EF-366D98F0D091}" srcOrd="0" destOrd="0" presId="urn:microsoft.com/office/officeart/2005/8/layout/vList5"/>
    <dgm:cxn modelId="{04B5666D-9C0D-43CB-97FE-6C46481DDB58}" srcId="{F635B23C-4815-4384-8C22-D34021616422}" destId="{5EF4EA6D-2BAF-40C1-B10D-13D1013A9ACC}" srcOrd="0" destOrd="0" parTransId="{E53A139F-6A1D-4530-984C-7D4000396A22}" sibTransId="{A21A01A3-FF36-4727-8AB0-C91A7343B97F}"/>
    <dgm:cxn modelId="{7B08F14D-EA87-4387-BC21-1A0E449202AC}" type="presOf" srcId="{091BD46F-6B1C-48EE-B754-EE66B7FBBFB8}" destId="{1D9688D5-BFDC-4AC1-822B-4988D2CFF428}" srcOrd="0" destOrd="0" presId="urn:microsoft.com/office/officeart/2005/8/layout/vList5"/>
    <dgm:cxn modelId="{272A9C4F-654C-4D4A-9BE3-C8204340BFFE}" srcId="{EC7AFD53-D004-420A-ACF2-C997E1B42620}" destId="{3C10C11D-756A-4CE6-A445-2FF57E7B5EDD}" srcOrd="2" destOrd="0" parTransId="{435376C6-8359-4813-9E57-810643491DAA}" sibTransId="{675F28E8-B49C-4F2A-A34E-57C7B2252C7B}"/>
    <dgm:cxn modelId="{77816159-D0D9-41FC-BC18-0C80377D1003}" srcId="{EC7AFD53-D004-420A-ACF2-C997E1B42620}" destId="{88193214-ED31-4D5D-962E-224A0E3B9C2E}" srcOrd="0" destOrd="0" parTransId="{8B2DCBE3-93C6-4E9C-A167-3D0299E34505}" sibTransId="{03646F0E-289F-48A7-BDD4-DE1E17B32473}"/>
    <dgm:cxn modelId="{0AAA4D59-EC25-4486-A5D3-8B5982F886F1}" type="presOf" srcId="{88193214-ED31-4D5D-962E-224A0E3B9C2E}" destId="{5F0BC4DD-93B4-45C0-A24F-A23EC7AACE1F}" srcOrd="0" destOrd="0" presId="urn:microsoft.com/office/officeart/2005/8/layout/vList5"/>
    <dgm:cxn modelId="{F2D3DA7C-E321-4412-AC3A-680AAFF76693}" srcId="{3C10C11D-756A-4CE6-A445-2FF57E7B5EDD}" destId="{091BD46F-6B1C-48EE-B754-EE66B7FBBFB8}" srcOrd="0" destOrd="0" parTransId="{68FDD276-72DD-434A-A86E-52C67A72C213}" sibTransId="{D605A889-961E-4867-A226-55555FCF0625}"/>
    <dgm:cxn modelId="{214A3598-A73D-4790-912C-89575621210E}" srcId="{FF2A3834-A73E-4E1B-904C-3A2C6D4555CA}" destId="{2023C6B9-3F62-4315-9831-0FB7720CE1AA}" srcOrd="0" destOrd="0" parTransId="{23ADAD73-1AFD-431A-888B-DD7B7A2F305E}" sibTransId="{03EC3410-648E-4BA6-B73B-F07AFC3554A7}"/>
    <dgm:cxn modelId="{F1FCC59F-7E3E-4BBD-9FAE-6F86757E196E}" type="presOf" srcId="{FF2A3834-A73E-4E1B-904C-3A2C6D4555CA}" destId="{FA57C8A4-187E-4AF8-9976-E0067DA12A80}" srcOrd="0" destOrd="0" presId="urn:microsoft.com/office/officeart/2005/8/layout/vList5"/>
    <dgm:cxn modelId="{592A11BA-856A-4BA0-AF86-24937828040D}" type="presOf" srcId="{5EF4EA6D-2BAF-40C1-B10D-13D1013A9ACC}" destId="{5CD181D1-A605-4659-92BA-D23CE067EFD0}" srcOrd="0" destOrd="0" presId="urn:microsoft.com/office/officeart/2005/8/layout/vList5"/>
    <dgm:cxn modelId="{FFD8BFC1-6DAD-4AF4-A739-082D5840A390}" srcId="{88193214-ED31-4D5D-962E-224A0E3B9C2E}" destId="{8DCE8EC5-2CEC-41B3-BA37-7CF9D4022B65}" srcOrd="0" destOrd="0" parTransId="{B63C0DDB-89D6-4BAE-962D-CC29BDB5AD20}" sibTransId="{DB80396E-5E01-4A35-9B2B-3DA65B41D5AF}"/>
    <dgm:cxn modelId="{9BCB36C3-0072-4C9E-9EDC-4592E1FE0DC9}" srcId="{EC7AFD53-D004-420A-ACF2-C997E1B42620}" destId="{FF2A3834-A73E-4E1B-904C-3A2C6D4555CA}" srcOrd="3" destOrd="0" parTransId="{19AC4154-5303-4DD4-B84E-AC2F5E39B955}" sibTransId="{56A6D1FF-5722-4B20-B98A-4D4F70A02787}"/>
    <dgm:cxn modelId="{4271D7C9-3303-48C9-806A-CC893AB7A1B8}" srcId="{EC7AFD53-D004-420A-ACF2-C997E1B42620}" destId="{F635B23C-4815-4384-8C22-D34021616422}" srcOrd="1" destOrd="0" parTransId="{A535709A-25A0-4067-B529-7F916B52A3ED}" sibTransId="{ECFD4F79-6C00-452A-A0A8-5DA7A95AC512}"/>
    <dgm:cxn modelId="{A6B9EBCF-461F-4A82-A7E2-3B8A2A227813}" type="presOf" srcId="{EC7AFD53-D004-420A-ACF2-C997E1B42620}" destId="{92452D0E-E72B-4535-B62C-432CE89A5BAB}" srcOrd="0" destOrd="0" presId="urn:microsoft.com/office/officeart/2005/8/layout/vList5"/>
    <dgm:cxn modelId="{919A67F7-A5AE-44DF-B371-C2F29F1DA900}" type="presOf" srcId="{8DCE8EC5-2CEC-41B3-BA37-7CF9D4022B65}" destId="{8214362E-4A97-47EB-9EE8-546A2824A1F9}" srcOrd="0" destOrd="0" presId="urn:microsoft.com/office/officeart/2005/8/layout/vList5"/>
    <dgm:cxn modelId="{B604DBA9-AB8F-46D6-A5B8-A94EB200840D}" type="presParOf" srcId="{92452D0E-E72B-4535-B62C-432CE89A5BAB}" destId="{CE2E6BD8-AAB9-45A8-8F72-F91353EB0783}" srcOrd="0" destOrd="0" presId="urn:microsoft.com/office/officeart/2005/8/layout/vList5"/>
    <dgm:cxn modelId="{94E576BF-C80D-4517-B67C-33989CC78243}" type="presParOf" srcId="{CE2E6BD8-AAB9-45A8-8F72-F91353EB0783}" destId="{5F0BC4DD-93B4-45C0-A24F-A23EC7AACE1F}" srcOrd="0" destOrd="0" presId="urn:microsoft.com/office/officeart/2005/8/layout/vList5"/>
    <dgm:cxn modelId="{8F651E5B-129E-44DA-9D50-2EDD07B15DB8}" type="presParOf" srcId="{CE2E6BD8-AAB9-45A8-8F72-F91353EB0783}" destId="{8214362E-4A97-47EB-9EE8-546A2824A1F9}" srcOrd="1" destOrd="0" presId="urn:microsoft.com/office/officeart/2005/8/layout/vList5"/>
    <dgm:cxn modelId="{1B3AB5AD-A7F6-4FFC-8377-17E770E962DE}" type="presParOf" srcId="{92452D0E-E72B-4535-B62C-432CE89A5BAB}" destId="{7A23CF5D-4413-4345-881C-EA02F0218DAE}" srcOrd="1" destOrd="0" presId="urn:microsoft.com/office/officeart/2005/8/layout/vList5"/>
    <dgm:cxn modelId="{5C82E08A-1AF7-4ECE-BC40-C590D34F60CC}" type="presParOf" srcId="{92452D0E-E72B-4535-B62C-432CE89A5BAB}" destId="{9B8445F3-AB97-408D-8977-CCB55B3302AA}" srcOrd="2" destOrd="0" presId="urn:microsoft.com/office/officeart/2005/8/layout/vList5"/>
    <dgm:cxn modelId="{DD710820-382D-46AD-A476-7097C3D4521F}" type="presParOf" srcId="{9B8445F3-AB97-408D-8977-CCB55B3302AA}" destId="{CBF91AD7-E1E0-4863-B8F5-3C98630DB04E}" srcOrd="0" destOrd="0" presId="urn:microsoft.com/office/officeart/2005/8/layout/vList5"/>
    <dgm:cxn modelId="{4C864B4B-ED1D-4FA8-BCFF-ED21C93919E5}" type="presParOf" srcId="{9B8445F3-AB97-408D-8977-CCB55B3302AA}" destId="{5CD181D1-A605-4659-92BA-D23CE067EFD0}" srcOrd="1" destOrd="0" presId="urn:microsoft.com/office/officeart/2005/8/layout/vList5"/>
    <dgm:cxn modelId="{496846B7-4C60-4846-8872-8F433FAFDE45}" type="presParOf" srcId="{92452D0E-E72B-4535-B62C-432CE89A5BAB}" destId="{3B09FF8D-D215-44AF-A009-A3479801DE04}" srcOrd="3" destOrd="0" presId="urn:microsoft.com/office/officeart/2005/8/layout/vList5"/>
    <dgm:cxn modelId="{32FD892B-3995-4703-8FDF-49F7A6A8DA15}" type="presParOf" srcId="{92452D0E-E72B-4535-B62C-432CE89A5BAB}" destId="{FC46A9FF-B98A-4F56-B95B-C7AC92D251CE}" srcOrd="4" destOrd="0" presId="urn:microsoft.com/office/officeart/2005/8/layout/vList5"/>
    <dgm:cxn modelId="{C15626C6-5FBC-4633-9ABD-F7C51B6A90E1}" type="presParOf" srcId="{FC46A9FF-B98A-4F56-B95B-C7AC92D251CE}" destId="{C001EB42-3534-48CF-B1F5-73B1EDBF6528}" srcOrd="0" destOrd="0" presId="urn:microsoft.com/office/officeart/2005/8/layout/vList5"/>
    <dgm:cxn modelId="{F63DACCB-E4EF-4F25-A285-AAF2CE7DF65D}" type="presParOf" srcId="{FC46A9FF-B98A-4F56-B95B-C7AC92D251CE}" destId="{1D9688D5-BFDC-4AC1-822B-4988D2CFF428}" srcOrd="1" destOrd="0" presId="urn:microsoft.com/office/officeart/2005/8/layout/vList5"/>
    <dgm:cxn modelId="{CC881D9A-2F84-41EE-B0B9-D8A8E2C856FA}" type="presParOf" srcId="{92452D0E-E72B-4535-B62C-432CE89A5BAB}" destId="{ED2B9452-3CBB-4A4C-959F-0D310A1261C7}" srcOrd="5" destOrd="0" presId="urn:microsoft.com/office/officeart/2005/8/layout/vList5"/>
    <dgm:cxn modelId="{5546EB7D-8961-4C85-BDDC-236BF9F21E38}" type="presParOf" srcId="{92452D0E-E72B-4535-B62C-432CE89A5BAB}" destId="{525A0037-27FF-439E-A3CB-BDBD62C7B560}" srcOrd="6" destOrd="0" presId="urn:microsoft.com/office/officeart/2005/8/layout/vList5"/>
    <dgm:cxn modelId="{CDE15C44-8973-4C5A-B7DF-6210D0B9ECEE}" type="presParOf" srcId="{525A0037-27FF-439E-A3CB-BDBD62C7B560}" destId="{FA57C8A4-187E-4AF8-9976-E0067DA12A80}" srcOrd="0" destOrd="0" presId="urn:microsoft.com/office/officeart/2005/8/layout/vList5"/>
    <dgm:cxn modelId="{BD1F7B85-4A05-46AC-B2DF-2714D7A1F9C7}" type="presParOf" srcId="{525A0037-27FF-439E-A3CB-BDBD62C7B560}" destId="{494E4E8E-E4D5-4F14-B5EF-366D98F0D0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CC5DF-D6F5-497B-809C-E59EE7991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2DF260-CD9C-4A28-8292-813FC52AA08C}">
      <dgm:prSet/>
      <dgm:spPr/>
      <dgm:t>
        <a:bodyPr/>
        <a:lstStyle/>
        <a:p>
          <a:r>
            <a:rPr lang="fi-FI"/>
            <a:t>Turvaa digitaalinen toiminta häiriötilanteissa (ENG + RUO)</a:t>
          </a:r>
          <a:endParaRPr lang="en-US"/>
        </a:p>
      </dgm:t>
    </dgm:pt>
    <dgm:pt modelId="{90EB59B9-3EEF-409C-8DE0-CD8F3CE04210}" type="parTrans" cxnId="{8DAA0143-5648-4700-A6D7-BC9F9E6E3C24}">
      <dgm:prSet/>
      <dgm:spPr/>
      <dgm:t>
        <a:bodyPr/>
        <a:lstStyle/>
        <a:p>
          <a:endParaRPr lang="en-US"/>
        </a:p>
      </dgm:t>
    </dgm:pt>
    <dgm:pt modelId="{37B8393A-6A91-4E2B-8C09-D69264981E01}" type="sibTrans" cxnId="{8DAA0143-5648-4700-A6D7-BC9F9E6E3C24}">
      <dgm:prSet/>
      <dgm:spPr/>
      <dgm:t>
        <a:bodyPr/>
        <a:lstStyle/>
        <a:p>
          <a:endParaRPr lang="en-US"/>
        </a:p>
      </dgm:t>
    </dgm:pt>
    <dgm:pt modelId="{F56050B7-C12E-48A3-9A1E-141BEE7F910C}">
      <dgm:prSet/>
      <dgm:spPr/>
      <dgm:t>
        <a:bodyPr/>
        <a:lstStyle/>
        <a:p>
          <a:r>
            <a:rPr lang="fi-FI">
              <a:hlinkClick xmlns:r="http://schemas.openxmlformats.org/officeDocument/2006/relationships" r:id="rId1"/>
            </a:rPr>
            <a:t>https://www.eoppiva.fi/koulutukset/turvaa-digitaalinen-toiminta-hairiotilanteissa</a:t>
          </a:r>
          <a:endParaRPr lang="en-US"/>
        </a:p>
      </dgm:t>
    </dgm:pt>
    <dgm:pt modelId="{B526AAF1-526F-41B6-931F-6A74E8593344}" type="parTrans" cxnId="{C5451FBC-8246-4BB5-9AC8-E4E9DC06C0FD}">
      <dgm:prSet/>
      <dgm:spPr/>
      <dgm:t>
        <a:bodyPr/>
        <a:lstStyle/>
        <a:p>
          <a:endParaRPr lang="en-US"/>
        </a:p>
      </dgm:t>
    </dgm:pt>
    <dgm:pt modelId="{EB68B8EF-C036-4353-B220-3E1944F09ED1}" type="sibTrans" cxnId="{C5451FBC-8246-4BB5-9AC8-E4E9DC06C0FD}">
      <dgm:prSet/>
      <dgm:spPr/>
      <dgm:t>
        <a:bodyPr/>
        <a:lstStyle/>
        <a:p>
          <a:endParaRPr lang="en-US"/>
        </a:p>
      </dgm:t>
    </dgm:pt>
    <dgm:pt modelId="{B63E067D-E586-4373-820F-DC33F02A59A0}">
      <dgm:prSet/>
      <dgm:spPr/>
      <dgm:t>
        <a:bodyPr/>
        <a:lstStyle/>
        <a:p>
          <a:r>
            <a:rPr lang="fi-FI"/>
            <a:t>Digiriskien hallinta (ENG + RUO)</a:t>
          </a:r>
          <a:endParaRPr lang="en-US"/>
        </a:p>
      </dgm:t>
    </dgm:pt>
    <dgm:pt modelId="{CF51FE93-7259-417B-A1E2-94AC1237DA5E}" type="parTrans" cxnId="{02E1BE26-9E86-4744-95F5-667D55F49790}">
      <dgm:prSet/>
      <dgm:spPr/>
      <dgm:t>
        <a:bodyPr/>
        <a:lstStyle/>
        <a:p>
          <a:endParaRPr lang="en-US"/>
        </a:p>
      </dgm:t>
    </dgm:pt>
    <dgm:pt modelId="{C52D8FF4-666A-4253-B535-A4F502EAA78F}" type="sibTrans" cxnId="{02E1BE26-9E86-4744-95F5-667D55F49790}">
      <dgm:prSet/>
      <dgm:spPr/>
      <dgm:t>
        <a:bodyPr/>
        <a:lstStyle/>
        <a:p>
          <a:endParaRPr lang="en-US"/>
        </a:p>
      </dgm:t>
    </dgm:pt>
    <dgm:pt modelId="{06464967-F71B-4EB3-B521-CA05AC6E5527}">
      <dgm:prSet/>
      <dgm:spPr/>
      <dgm:t>
        <a:bodyPr/>
        <a:lstStyle/>
        <a:p>
          <a:r>
            <a:rPr lang="fi-FI">
              <a:hlinkClick xmlns:r="http://schemas.openxmlformats.org/officeDocument/2006/relationships" r:id="rId2"/>
            </a:rPr>
            <a:t>https://www.eoppiva.fi/koulutukset/riskienhallinta-digimaailmassa</a:t>
          </a:r>
          <a:endParaRPr lang="en-US"/>
        </a:p>
      </dgm:t>
    </dgm:pt>
    <dgm:pt modelId="{3866E68E-D89B-48C2-82D2-E3787FCE0918}" type="parTrans" cxnId="{F11BB216-3FD7-4AFF-8985-4125F3C66BCA}">
      <dgm:prSet/>
      <dgm:spPr/>
      <dgm:t>
        <a:bodyPr/>
        <a:lstStyle/>
        <a:p>
          <a:endParaRPr lang="en-US"/>
        </a:p>
      </dgm:t>
    </dgm:pt>
    <dgm:pt modelId="{1EF941C9-D686-4B12-AC96-9A4384349ECE}" type="sibTrans" cxnId="{F11BB216-3FD7-4AFF-8985-4125F3C66BCA}">
      <dgm:prSet/>
      <dgm:spPr/>
      <dgm:t>
        <a:bodyPr/>
        <a:lstStyle/>
        <a:p>
          <a:endParaRPr lang="en-US"/>
        </a:p>
      </dgm:t>
    </dgm:pt>
    <dgm:pt modelId="{FEB2F379-83B2-437D-B8D1-B67702DBADAF}">
      <dgm:prSet/>
      <dgm:spPr/>
      <dgm:t>
        <a:bodyPr/>
        <a:lstStyle/>
        <a:p>
          <a:r>
            <a:rPr lang="fi-FI" b="0" i="0"/>
            <a:t>Digitaalinen turvallisuus järjestykseen arkkitehtuurin avulla (ENG + RUO) </a:t>
          </a:r>
        </a:p>
        <a:p>
          <a:endParaRPr lang="en-US"/>
        </a:p>
      </dgm:t>
    </dgm:pt>
    <dgm:pt modelId="{8AD72C84-3C4C-4358-BC2C-BBD56151B75C}" type="parTrans" cxnId="{DDA130BA-AE08-4557-ABA3-3BE06ED7C048}">
      <dgm:prSet/>
      <dgm:spPr/>
      <dgm:t>
        <a:bodyPr/>
        <a:lstStyle/>
        <a:p>
          <a:endParaRPr lang="en-US"/>
        </a:p>
      </dgm:t>
    </dgm:pt>
    <dgm:pt modelId="{C41A67E7-2F74-4B43-AE81-495559446393}" type="sibTrans" cxnId="{DDA130BA-AE08-4557-ABA3-3BE06ED7C048}">
      <dgm:prSet/>
      <dgm:spPr/>
      <dgm:t>
        <a:bodyPr/>
        <a:lstStyle/>
        <a:p>
          <a:endParaRPr lang="en-US"/>
        </a:p>
      </dgm:t>
    </dgm:pt>
    <dgm:pt modelId="{20D1D03A-F074-4D40-8575-8DA9CD7BA55D}">
      <dgm:prSet/>
      <dgm:spPr/>
      <dgm:t>
        <a:bodyPr/>
        <a:lstStyle/>
        <a:p>
          <a:r>
            <a:rPr lang="fi-FI">
              <a:hlinkClick xmlns:r="http://schemas.openxmlformats.org/officeDocument/2006/relationships" r:id="rId3"/>
            </a:rPr>
            <a:t>https://www.eoppiva.fi/koulutukset/digitaalinen-turvallisuus-jarjestykseen-arkkitehtuurin-avulla//</a:t>
          </a:r>
          <a:endParaRPr lang="en-US"/>
        </a:p>
      </dgm:t>
    </dgm:pt>
    <dgm:pt modelId="{3CC1BFFF-731D-4D31-87B0-99669C7B3257}" type="parTrans" cxnId="{FD2FCE0D-0E49-4FA9-AF8D-3FBB2268FD98}">
      <dgm:prSet/>
      <dgm:spPr/>
      <dgm:t>
        <a:bodyPr/>
        <a:lstStyle/>
        <a:p>
          <a:endParaRPr lang="en-US"/>
        </a:p>
      </dgm:t>
    </dgm:pt>
    <dgm:pt modelId="{3754E9CE-BA07-49DD-AE89-D2EAA9813051}" type="sibTrans" cxnId="{FD2FCE0D-0E49-4FA9-AF8D-3FBB2268FD98}">
      <dgm:prSet/>
      <dgm:spPr/>
      <dgm:t>
        <a:bodyPr/>
        <a:lstStyle/>
        <a:p>
          <a:endParaRPr lang="en-US"/>
        </a:p>
      </dgm:t>
    </dgm:pt>
    <dgm:pt modelId="{B57829D0-922C-4CD6-A196-0C2A564CE733}">
      <dgm:prSet/>
      <dgm:spPr/>
      <dgm:t>
        <a:bodyPr/>
        <a:lstStyle/>
        <a:p>
          <a:r>
            <a:rPr lang="fi-FI" err="1"/>
            <a:t>Julkri</a:t>
          </a:r>
          <a:r>
            <a:rPr lang="fi-FI"/>
            <a:t> – arvioi ja kehitä tietoturvallisuutta (ENG + RUO)</a:t>
          </a:r>
          <a:endParaRPr lang="en-US"/>
        </a:p>
      </dgm:t>
    </dgm:pt>
    <dgm:pt modelId="{2E3CFE54-DCA7-4A29-A082-F36CBA5883DB}" type="parTrans" cxnId="{F3010A6B-567A-4369-81A1-F2695ADD67BE}">
      <dgm:prSet/>
      <dgm:spPr/>
      <dgm:t>
        <a:bodyPr/>
        <a:lstStyle/>
        <a:p>
          <a:endParaRPr lang="en-US"/>
        </a:p>
      </dgm:t>
    </dgm:pt>
    <dgm:pt modelId="{6CCFA2D1-4F4A-46D4-A2D8-8D64EA87B483}" type="sibTrans" cxnId="{F3010A6B-567A-4369-81A1-F2695ADD67BE}">
      <dgm:prSet/>
      <dgm:spPr/>
      <dgm:t>
        <a:bodyPr/>
        <a:lstStyle/>
        <a:p>
          <a:endParaRPr lang="en-US"/>
        </a:p>
      </dgm:t>
    </dgm:pt>
    <dgm:pt modelId="{BF046FD1-420F-4339-8CD5-FD9D8009B275}">
      <dgm:prSet/>
      <dgm:spPr/>
      <dgm:t>
        <a:bodyPr/>
        <a:lstStyle/>
        <a:p>
          <a:r>
            <a:rPr lang="fi-FI">
              <a:hlinkClick xmlns:r="http://schemas.openxmlformats.org/officeDocument/2006/relationships" r:id="rId4"/>
            </a:rPr>
            <a:t>https://www.eoppiva.fi/koulutukset/julkri-arvioi-ja-kehita-tietoturvallisuutta</a:t>
          </a:r>
          <a:endParaRPr lang="en-US"/>
        </a:p>
      </dgm:t>
    </dgm:pt>
    <dgm:pt modelId="{E0CAD4CD-8D60-4B89-9A05-0B651F660F29}" type="parTrans" cxnId="{D3E5ACAD-2F49-4E80-8D3B-A3231231FF19}">
      <dgm:prSet/>
      <dgm:spPr/>
      <dgm:t>
        <a:bodyPr/>
        <a:lstStyle/>
        <a:p>
          <a:endParaRPr lang="en-US"/>
        </a:p>
      </dgm:t>
    </dgm:pt>
    <dgm:pt modelId="{613B1CE7-CEAE-40C1-AA4B-509CFD0529AD}" type="sibTrans" cxnId="{D3E5ACAD-2F49-4E80-8D3B-A3231231FF19}">
      <dgm:prSet/>
      <dgm:spPr/>
      <dgm:t>
        <a:bodyPr/>
        <a:lstStyle/>
        <a:p>
          <a:endParaRPr lang="en-US"/>
        </a:p>
      </dgm:t>
    </dgm:pt>
    <dgm:pt modelId="{E33DDE2D-0463-4483-BBEF-7A6545735AE8}" type="pres">
      <dgm:prSet presAssocID="{40FCC5DF-D6F5-497B-809C-E59EE7991267}" presName="Name0" presStyleCnt="0">
        <dgm:presLayoutVars>
          <dgm:dir/>
          <dgm:animLvl val="lvl"/>
          <dgm:resizeHandles val="exact"/>
        </dgm:presLayoutVars>
      </dgm:prSet>
      <dgm:spPr/>
    </dgm:pt>
    <dgm:pt modelId="{F7B865C5-CB8E-4E48-B190-55CBE1468795}" type="pres">
      <dgm:prSet presAssocID="{302DF260-CD9C-4A28-8292-813FC52AA08C}" presName="linNode" presStyleCnt="0"/>
      <dgm:spPr/>
    </dgm:pt>
    <dgm:pt modelId="{C1D3D8DE-057A-4816-848F-13710A302823}" type="pres">
      <dgm:prSet presAssocID="{302DF260-CD9C-4A28-8292-813FC52AA08C}" presName="parentText" presStyleLbl="node1" presStyleIdx="0" presStyleCnt="4">
        <dgm:presLayoutVars>
          <dgm:chMax val="1"/>
          <dgm:bulletEnabled val="1"/>
        </dgm:presLayoutVars>
      </dgm:prSet>
      <dgm:spPr/>
    </dgm:pt>
    <dgm:pt modelId="{4FF2A0F9-9895-46CA-9262-6C7A253F2D8A}" type="pres">
      <dgm:prSet presAssocID="{302DF260-CD9C-4A28-8292-813FC52AA08C}" presName="descendantText" presStyleLbl="alignAccFollowNode1" presStyleIdx="0" presStyleCnt="4">
        <dgm:presLayoutVars>
          <dgm:bulletEnabled val="1"/>
        </dgm:presLayoutVars>
      </dgm:prSet>
      <dgm:spPr/>
    </dgm:pt>
    <dgm:pt modelId="{18F067FE-BBC1-4087-AD7D-050584D93F99}" type="pres">
      <dgm:prSet presAssocID="{37B8393A-6A91-4E2B-8C09-D69264981E01}" presName="sp" presStyleCnt="0"/>
      <dgm:spPr/>
    </dgm:pt>
    <dgm:pt modelId="{5315B38D-F56B-45E7-BC11-BF4029680D29}" type="pres">
      <dgm:prSet presAssocID="{B63E067D-E586-4373-820F-DC33F02A59A0}" presName="linNode" presStyleCnt="0"/>
      <dgm:spPr/>
    </dgm:pt>
    <dgm:pt modelId="{7D6006EE-316E-42E3-B753-600E4F82224B}" type="pres">
      <dgm:prSet presAssocID="{B63E067D-E586-4373-820F-DC33F02A59A0}" presName="parentText" presStyleLbl="node1" presStyleIdx="1" presStyleCnt="4">
        <dgm:presLayoutVars>
          <dgm:chMax val="1"/>
          <dgm:bulletEnabled val="1"/>
        </dgm:presLayoutVars>
      </dgm:prSet>
      <dgm:spPr/>
    </dgm:pt>
    <dgm:pt modelId="{B2581196-7D4A-4488-A112-9B399F6801A1}" type="pres">
      <dgm:prSet presAssocID="{B63E067D-E586-4373-820F-DC33F02A59A0}" presName="descendantText" presStyleLbl="alignAccFollowNode1" presStyleIdx="1" presStyleCnt="4">
        <dgm:presLayoutVars>
          <dgm:bulletEnabled val="1"/>
        </dgm:presLayoutVars>
      </dgm:prSet>
      <dgm:spPr/>
    </dgm:pt>
    <dgm:pt modelId="{4E16F6B2-823D-4CB0-8088-4B5C9CC1EBFA}" type="pres">
      <dgm:prSet presAssocID="{C52D8FF4-666A-4253-B535-A4F502EAA78F}" presName="sp" presStyleCnt="0"/>
      <dgm:spPr/>
    </dgm:pt>
    <dgm:pt modelId="{5DC3009D-33F9-4633-BC35-8FC7136F0097}" type="pres">
      <dgm:prSet presAssocID="{FEB2F379-83B2-437D-B8D1-B67702DBADAF}" presName="linNode" presStyleCnt="0"/>
      <dgm:spPr/>
    </dgm:pt>
    <dgm:pt modelId="{49CDFD4A-303A-4407-BC45-137BBE19EF2F}" type="pres">
      <dgm:prSet presAssocID="{FEB2F379-83B2-437D-B8D1-B67702DBADAF}" presName="parentText" presStyleLbl="node1" presStyleIdx="2" presStyleCnt="4">
        <dgm:presLayoutVars>
          <dgm:chMax val="1"/>
          <dgm:bulletEnabled val="1"/>
        </dgm:presLayoutVars>
      </dgm:prSet>
      <dgm:spPr/>
    </dgm:pt>
    <dgm:pt modelId="{05F6207B-D120-42F8-A665-DEADA7632AE9}" type="pres">
      <dgm:prSet presAssocID="{FEB2F379-83B2-437D-B8D1-B67702DBADAF}" presName="descendantText" presStyleLbl="alignAccFollowNode1" presStyleIdx="2" presStyleCnt="4">
        <dgm:presLayoutVars>
          <dgm:bulletEnabled val="1"/>
        </dgm:presLayoutVars>
      </dgm:prSet>
      <dgm:spPr/>
    </dgm:pt>
    <dgm:pt modelId="{275062C5-1985-4BDD-8458-3E7D3C10DCFE}" type="pres">
      <dgm:prSet presAssocID="{C41A67E7-2F74-4B43-AE81-495559446393}" presName="sp" presStyleCnt="0"/>
      <dgm:spPr/>
    </dgm:pt>
    <dgm:pt modelId="{D4F56A3E-AE40-4CAE-BCAA-F0A61948A37D}" type="pres">
      <dgm:prSet presAssocID="{B57829D0-922C-4CD6-A196-0C2A564CE733}" presName="linNode" presStyleCnt="0"/>
      <dgm:spPr/>
    </dgm:pt>
    <dgm:pt modelId="{AD85BF35-98D1-44E0-B970-02B4927896BC}" type="pres">
      <dgm:prSet presAssocID="{B57829D0-922C-4CD6-A196-0C2A564CE733}" presName="parentText" presStyleLbl="node1" presStyleIdx="3" presStyleCnt="4">
        <dgm:presLayoutVars>
          <dgm:chMax val="1"/>
          <dgm:bulletEnabled val="1"/>
        </dgm:presLayoutVars>
      </dgm:prSet>
      <dgm:spPr/>
    </dgm:pt>
    <dgm:pt modelId="{F4A769A6-0348-4C6F-A003-16416759B0C9}" type="pres">
      <dgm:prSet presAssocID="{B57829D0-922C-4CD6-A196-0C2A564CE733}" presName="descendantText" presStyleLbl="alignAccFollowNode1" presStyleIdx="3" presStyleCnt="4">
        <dgm:presLayoutVars>
          <dgm:bulletEnabled val="1"/>
        </dgm:presLayoutVars>
      </dgm:prSet>
      <dgm:spPr/>
    </dgm:pt>
  </dgm:ptLst>
  <dgm:cxnLst>
    <dgm:cxn modelId="{50E86E04-8E3C-4555-930F-ACE609AF33A0}" type="presOf" srcId="{BF046FD1-420F-4339-8CD5-FD9D8009B275}" destId="{F4A769A6-0348-4C6F-A003-16416759B0C9}" srcOrd="0" destOrd="0" presId="urn:microsoft.com/office/officeart/2005/8/layout/vList5"/>
    <dgm:cxn modelId="{FD2FCE0D-0E49-4FA9-AF8D-3FBB2268FD98}" srcId="{FEB2F379-83B2-437D-B8D1-B67702DBADAF}" destId="{20D1D03A-F074-4D40-8575-8DA9CD7BA55D}" srcOrd="0" destOrd="0" parTransId="{3CC1BFFF-731D-4D31-87B0-99669C7B3257}" sibTransId="{3754E9CE-BA07-49DD-AE89-D2EAA9813051}"/>
    <dgm:cxn modelId="{F11BB216-3FD7-4AFF-8985-4125F3C66BCA}" srcId="{B63E067D-E586-4373-820F-DC33F02A59A0}" destId="{06464967-F71B-4EB3-B521-CA05AC6E5527}" srcOrd="0" destOrd="0" parTransId="{3866E68E-D89B-48C2-82D2-E3787FCE0918}" sibTransId="{1EF941C9-D686-4B12-AC96-9A4384349ECE}"/>
    <dgm:cxn modelId="{4B0A0421-CB4F-42C6-8EBB-F49C3C88DF7B}" type="presOf" srcId="{302DF260-CD9C-4A28-8292-813FC52AA08C}" destId="{C1D3D8DE-057A-4816-848F-13710A302823}" srcOrd="0" destOrd="0" presId="urn:microsoft.com/office/officeart/2005/8/layout/vList5"/>
    <dgm:cxn modelId="{02E1BE26-9E86-4744-95F5-667D55F49790}" srcId="{40FCC5DF-D6F5-497B-809C-E59EE7991267}" destId="{B63E067D-E586-4373-820F-DC33F02A59A0}" srcOrd="1" destOrd="0" parTransId="{CF51FE93-7259-417B-A1E2-94AC1237DA5E}" sibTransId="{C52D8FF4-666A-4253-B535-A4F502EAA78F}"/>
    <dgm:cxn modelId="{9B197E3A-7039-4CE4-A177-628C9CAE8C07}" type="presOf" srcId="{FEB2F379-83B2-437D-B8D1-B67702DBADAF}" destId="{49CDFD4A-303A-4407-BC45-137BBE19EF2F}" srcOrd="0" destOrd="0" presId="urn:microsoft.com/office/officeart/2005/8/layout/vList5"/>
    <dgm:cxn modelId="{EFA6AF5B-963F-4DD4-AF68-C5697DBEB74F}" type="presOf" srcId="{B63E067D-E586-4373-820F-DC33F02A59A0}" destId="{7D6006EE-316E-42E3-B753-600E4F82224B}" srcOrd="0" destOrd="0" presId="urn:microsoft.com/office/officeart/2005/8/layout/vList5"/>
    <dgm:cxn modelId="{8DAA0143-5648-4700-A6D7-BC9F9E6E3C24}" srcId="{40FCC5DF-D6F5-497B-809C-E59EE7991267}" destId="{302DF260-CD9C-4A28-8292-813FC52AA08C}" srcOrd="0" destOrd="0" parTransId="{90EB59B9-3EEF-409C-8DE0-CD8F3CE04210}" sibTransId="{37B8393A-6A91-4E2B-8C09-D69264981E01}"/>
    <dgm:cxn modelId="{F3010A6B-567A-4369-81A1-F2695ADD67BE}" srcId="{40FCC5DF-D6F5-497B-809C-E59EE7991267}" destId="{B57829D0-922C-4CD6-A196-0C2A564CE733}" srcOrd="3" destOrd="0" parTransId="{2E3CFE54-DCA7-4A29-A082-F36CBA5883DB}" sibTransId="{6CCFA2D1-4F4A-46D4-A2D8-8D64EA87B483}"/>
    <dgm:cxn modelId="{F955AB82-72B6-4129-A50C-38BF42EBCD4B}" type="presOf" srcId="{20D1D03A-F074-4D40-8575-8DA9CD7BA55D}" destId="{05F6207B-D120-42F8-A665-DEADA7632AE9}" srcOrd="0" destOrd="0" presId="urn:microsoft.com/office/officeart/2005/8/layout/vList5"/>
    <dgm:cxn modelId="{5AE210A6-3EC2-4E2F-87A6-221728ED181C}" type="presOf" srcId="{06464967-F71B-4EB3-B521-CA05AC6E5527}" destId="{B2581196-7D4A-4488-A112-9B399F6801A1}" srcOrd="0" destOrd="0" presId="urn:microsoft.com/office/officeart/2005/8/layout/vList5"/>
    <dgm:cxn modelId="{D3E5ACAD-2F49-4E80-8D3B-A3231231FF19}" srcId="{B57829D0-922C-4CD6-A196-0C2A564CE733}" destId="{BF046FD1-420F-4339-8CD5-FD9D8009B275}" srcOrd="0" destOrd="0" parTransId="{E0CAD4CD-8D60-4B89-9A05-0B651F660F29}" sibTransId="{613B1CE7-CEAE-40C1-AA4B-509CFD0529AD}"/>
    <dgm:cxn modelId="{639DCEAF-C115-48C6-9C82-7D36B65EFE27}" type="presOf" srcId="{40FCC5DF-D6F5-497B-809C-E59EE7991267}" destId="{E33DDE2D-0463-4483-BBEF-7A6545735AE8}" srcOrd="0" destOrd="0" presId="urn:microsoft.com/office/officeart/2005/8/layout/vList5"/>
    <dgm:cxn modelId="{9802B4B9-6E97-4AB6-9221-E0690603D6FC}" type="presOf" srcId="{B57829D0-922C-4CD6-A196-0C2A564CE733}" destId="{AD85BF35-98D1-44E0-B970-02B4927896BC}" srcOrd="0" destOrd="0" presId="urn:microsoft.com/office/officeart/2005/8/layout/vList5"/>
    <dgm:cxn modelId="{DDA130BA-AE08-4557-ABA3-3BE06ED7C048}" srcId="{40FCC5DF-D6F5-497B-809C-E59EE7991267}" destId="{FEB2F379-83B2-437D-B8D1-B67702DBADAF}" srcOrd="2" destOrd="0" parTransId="{8AD72C84-3C4C-4358-BC2C-BBD56151B75C}" sibTransId="{C41A67E7-2F74-4B43-AE81-495559446393}"/>
    <dgm:cxn modelId="{C5451FBC-8246-4BB5-9AC8-E4E9DC06C0FD}" srcId="{302DF260-CD9C-4A28-8292-813FC52AA08C}" destId="{F56050B7-C12E-48A3-9A1E-141BEE7F910C}" srcOrd="0" destOrd="0" parTransId="{B526AAF1-526F-41B6-931F-6A74E8593344}" sibTransId="{EB68B8EF-C036-4353-B220-3E1944F09ED1}"/>
    <dgm:cxn modelId="{8B9C22D3-FCC9-4DB3-809A-E5ED91FE6DA6}" type="presOf" srcId="{F56050B7-C12E-48A3-9A1E-141BEE7F910C}" destId="{4FF2A0F9-9895-46CA-9262-6C7A253F2D8A}" srcOrd="0" destOrd="0" presId="urn:microsoft.com/office/officeart/2005/8/layout/vList5"/>
    <dgm:cxn modelId="{D47CBB3D-D765-4F5A-9EC1-5143F1D7B6D1}" type="presParOf" srcId="{E33DDE2D-0463-4483-BBEF-7A6545735AE8}" destId="{F7B865C5-CB8E-4E48-B190-55CBE1468795}" srcOrd="0" destOrd="0" presId="urn:microsoft.com/office/officeart/2005/8/layout/vList5"/>
    <dgm:cxn modelId="{787F0714-6032-46A1-8641-FA4B5FB35478}" type="presParOf" srcId="{F7B865C5-CB8E-4E48-B190-55CBE1468795}" destId="{C1D3D8DE-057A-4816-848F-13710A302823}" srcOrd="0" destOrd="0" presId="urn:microsoft.com/office/officeart/2005/8/layout/vList5"/>
    <dgm:cxn modelId="{CE9E8D1B-1070-422E-96A4-46A15EEB840D}" type="presParOf" srcId="{F7B865C5-CB8E-4E48-B190-55CBE1468795}" destId="{4FF2A0F9-9895-46CA-9262-6C7A253F2D8A}" srcOrd="1" destOrd="0" presId="urn:microsoft.com/office/officeart/2005/8/layout/vList5"/>
    <dgm:cxn modelId="{97E0C808-B049-4496-B965-8EAE5EE751AB}" type="presParOf" srcId="{E33DDE2D-0463-4483-BBEF-7A6545735AE8}" destId="{18F067FE-BBC1-4087-AD7D-050584D93F99}" srcOrd="1" destOrd="0" presId="urn:microsoft.com/office/officeart/2005/8/layout/vList5"/>
    <dgm:cxn modelId="{ACCA562F-CDB9-4550-9C60-BB9FA44BB079}" type="presParOf" srcId="{E33DDE2D-0463-4483-BBEF-7A6545735AE8}" destId="{5315B38D-F56B-45E7-BC11-BF4029680D29}" srcOrd="2" destOrd="0" presId="urn:microsoft.com/office/officeart/2005/8/layout/vList5"/>
    <dgm:cxn modelId="{3735C219-A864-4E8F-BF1A-182C17FE8621}" type="presParOf" srcId="{5315B38D-F56B-45E7-BC11-BF4029680D29}" destId="{7D6006EE-316E-42E3-B753-600E4F82224B}" srcOrd="0" destOrd="0" presId="urn:microsoft.com/office/officeart/2005/8/layout/vList5"/>
    <dgm:cxn modelId="{1383183B-B4D6-44F8-B1C7-3F51F80A1C72}" type="presParOf" srcId="{5315B38D-F56B-45E7-BC11-BF4029680D29}" destId="{B2581196-7D4A-4488-A112-9B399F6801A1}" srcOrd="1" destOrd="0" presId="urn:microsoft.com/office/officeart/2005/8/layout/vList5"/>
    <dgm:cxn modelId="{2CFD641B-5DB7-4BD4-BC98-11B3A2F35BC7}" type="presParOf" srcId="{E33DDE2D-0463-4483-BBEF-7A6545735AE8}" destId="{4E16F6B2-823D-4CB0-8088-4B5C9CC1EBFA}" srcOrd="3" destOrd="0" presId="urn:microsoft.com/office/officeart/2005/8/layout/vList5"/>
    <dgm:cxn modelId="{54C571AE-A720-472B-AAAB-9D02619FFD81}" type="presParOf" srcId="{E33DDE2D-0463-4483-BBEF-7A6545735AE8}" destId="{5DC3009D-33F9-4633-BC35-8FC7136F0097}" srcOrd="4" destOrd="0" presId="urn:microsoft.com/office/officeart/2005/8/layout/vList5"/>
    <dgm:cxn modelId="{957C2908-DDFD-49B0-A4D0-DEBBB0E0C130}" type="presParOf" srcId="{5DC3009D-33F9-4633-BC35-8FC7136F0097}" destId="{49CDFD4A-303A-4407-BC45-137BBE19EF2F}" srcOrd="0" destOrd="0" presId="urn:microsoft.com/office/officeart/2005/8/layout/vList5"/>
    <dgm:cxn modelId="{F40CD452-86DF-459B-B224-B64BCB6BE867}" type="presParOf" srcId="{5DC3009D-33F9-4633-BC35-8FC7136F0097}" destId="{05F6207B-D120-42F8-A665-DEADA7632AE9}" srcOrd="1" destOrd="0" presId="urn:microsoft.com/office/officeart/2005/8/layout/vList5"/>
    <dgm:cxn modelId="{A189E7D9-ADFF-4EE2-844F-9ABE6D276F43}" type="presParOf" srcId="{E33DDE2D-0463-4483-BBEF-7A6545735AE8}" destId="{275062C5-1985-4BDD-8458-3E7D3C10DCFE}" srcOrd="5" destOrd="0" presId="urn:microsoft.com/office/officeart/2005/8/layout/vList5"/>
    <dgm:cxn modelId="{51344B1A-18B9-4D21-A3C9-9AADBA48B017}" type="presParOf" srcId="{E33DDE2D-0463-4483-BBEF-7A6545735AE8}" destId="{D4F56A3E-AE40-4CAE-BCAA-F0A61948A37D}" srcOrd="6" destOrd="0" presId="urn:microsoft.com/office/officeart/2005/8/layout/vList5"/>
    <dgm:cxn modelId="{CA9D92A5-DEAB-402E-8852-16D15F947B0B}" type="presParOf" srcId="{D4F56A3E-AE40-4CAE-BCAA-F0A61948A37D}" destId="{AD85BF35-98D1-44E0-B970-02B4927896BC}" srcOrd="0" destOrd="0" presId="urn:microsoft.com/office/officeart/2005/8/layout/vList5"/>
    <dgm:cxn modelId="{0693EEBF-BB8A-4DA7-9444-5C72CEB25B78}" type="presParOf" srcId="{D4F56A3E-AE40-4CAE-BCAA-F0A61948A37D}" destId="{F4A769A6-0348-4C6F-A003-16416759B0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48B02-9FAF-4F23-A024-2D5749580AC8}">
      <dsp:nvSpPr>
        <dsp:cNvPr id="0" name=""/>
        <dsp:cNvSpPr/>
      </dsp:nvSpPr>
      <dsp:spPr>
        <a:xfrm>
          <a:off x="0" y="0"/>
          <a:ext cx="7900200" cy="82944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hlinkClick xmlns:r="http://schemas.openxmlformats.org/officeDocument/2006/relationships" r:id="rId1"/>
            </a:rPr>
            <a:t>https://digiturvallinenelama.fi</a:t>
          </a:r>
          <a:endParaRPr lang="en-US" sz="2200" kern="1200"/>
        </a:p>
      </dsp:txBody>
      <dsp:txXfrm>
        <a:off x="24293" y="24293"/>
        <a:ext cx="6908126" cy="780854"/>
      </dsp:txXfrm>
    </dsp:sp>
    <dsp:sp modelId="{99A653C2-2956-4A49-8583-F092F04F9FD3}">
      <dsp:nvSpPr>
        <dsp:cNvPr id="0" name=""/>
        <dsp:cNvSpPr/>
      </dsp:nvSpPr>
      <dsp:spPr>
        <a:xfrm>
          <a:off x="589950" y="944640"/>
          <a:ext cx="7900200" cy="82944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Kaikki Digiturvallinen elämä-sisältö yhdessä paikassa!</a:t>
          </a:r>
          <a:endParaRPr lang="en-US" sz="2200" kern="1200"/>
        </a:p>
      </dsp:txBody>
      <dsp:txXfrm>
        <a:off x="614243" y="968933"/>
        <a:ext cx="6722528" cy="780854"/>
      </dsp:txXfrm>
    </dsp:sp>
    <dsp:sp modelId="{67F556CE-73C5-43E0-8270-2D31533DF214}">
      <dsp:nvSpPr>
        <dsp:cNvPr id="0" name=""/>
        <dsp:cNvSpPr/>
      </dsp:nvSpPr>
      <dsp:spPr>
        <a:xfrm>
          <a:off x="1179899" y="1889280"/>
          <a:ext cx="7900200" cy="82944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Tilaa Digiturvallinen elämä –tarroja organisaatiosi käyttöön</a:t>
          </a:r>
          <a:endParaRPr lang="en-US" sz="2200" kern="1200"/>
        </a:p>
      </dsp:txBody>
      <dsp:txXfrm>
        <a:off x="1204192" y="1913573"/>
        <a:ext cx="6722528" cy="780854"/>
      </dsp:txXfrm>
    </dsp:sp>
    <dsp:sp modelId="{A46D297D-68B9-4024-BD3D-F6F56C661DED}">
      <dsp:nvSpPr>
        <dsp:cNvPr id="0" name=""/>
        <dsp:cNvSpPr/>
      </dsp:nvSpPr>
      <dsp:spPr>
        <a:xfrm>
          <a:off x="1769849" y="2833920"/>
          <a:ext cx="7900200" cy="82944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Lataa Digiturvallinen elämä –julisteita organisaatiosi käyttöön! (Salasanat ja huijausviestit)</a:t>
          </a:r>
          <a:endParaRPr lang="en-US" sz="2200" kern="1200"/>
        </a:p>
      </dsp:txBody>
      <dsp:txXfrm>
        <a:off x="1794142" y="2858213"/>
        <a:ext cx="6722528" cy="780853"/>
      </dsp:txXfrm>
    </dsp:sp>
    <dsp:sp modelId="{DF185EF2-E9D8-4657-9714-A0142EC6872B}">
      <dsp:nvSpPr>
        <dsp:cNvPr id="0" name=""/>
        <dsp:cNvSpPr/>
      </dsp:nvSpPr>
      <dsp:spPr>
        <a:xfrm>
          <a:off x="2359799" y="3778560"/>
          <a:ext cx="7900200" cy="82944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Sivusto toimii myös englanniksi ja ruotsiksi</a:t>
          </a:r>
          <a:endParaRPr lang="en-US" sz="2200" kern="1200"/>
        </a:p>
      </dsp:txBody>
      <dsp:txXfrm>
        <a:off x="2384092" y="3802853"/>
        <a:ext cx="6722528" cy="780854"/>
      </dsp:txXfrm>
    </dsp:sp>
    <dsp:sp modelId="{5D0BD85C-10E5-414F-805D-531B24C16B1B}">
      <dsp:nvSpPr>
        <dsp:cNvPr id="0" name=""/>
        <dsp:cNvSpPr/>
      </dsp:nvSpPr>
      <dsp:spPr>
        <a:xfrm>
          <a:off x="7361064" y="60595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482370" y="605952"/>
        <a:ext cx="296524" cy="405700"/>
      </dsp:txXfrm>
    </dsp:sp>
    <dsp:sp modelId="{064050DA-4504-4419-ACC1-BF8B63D97FF6}">
      <dsp:nvSpPr>
        <dsp:cNvPr id="0" name=""/>
        <dsp:cNvSpPr/>
      </dsp:nvSpPr>
      <dsp:spPr>
        <a:xfrm>
          <a:off x="7951014" y="155059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72320" y="1550592"/>
        <a:ext cx="296524" cy="405700"/>
      </dsp:txXfrm>
    </dsp:sp>
    <dsp:sp modelId="{319FA275-CB2E-4847-8BA6-C527CD47A63B}">
      <dsp:nvSpPr>
        <dsp:cNvPr id="0" name=""/>
        <dsp:cNvSpPr/>
      </dsp:nvSpPr>
      <dsp:spPr>
        <a:xfrm>
          <a:off x="8540964" y="2481408"/>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662270" y="2481408"/>
        <a:ext cx="296524" cy="405700"/>
      </dsp:txXfrm>
    </dsp:sp>
    <dsp:sp modelId="{434D2B7F-BFDF-4EF3-89B1-5C6E3E0D46B8}">
      <dsp:nvSpPr>
        <dsp:cNvPr id="0" name=""/>
        <dsp:cNvSpPr/>
      </dsp:nvSpPr>
      <dsp:spPr>
        <a:xfrm>
          <a:off x="9130914" y="3435264"/>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252220" y="3435264"/>
        <a:ext cx="296524" cy="405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27AE-C70B-4997-A367-0877F053F136}">
      <dsp:nvSpPr>
        <dsp:cNvPr id="0" name=""/>
        <dsp:cNvSpPr/>
      </dsp:nvSpPr>
      <dsp:spPr>
        <a:xfrm rot="5400000">
          <a:off x="6382799" y="-253845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https://www.eoppiva.fi/koulutukset/digiturvallinen-tyoelama/</a:t>
          </a:r>
          <a:endParaRPr lang="en-US" sz="2100" kern="1200"/>
        </a:p>
      </dsp:txBody>
      <dsp:txXfrm rot="-5400000">
        <a:off x="3693600" y="208742"/>
        <a:ext cx="6508407" cy="1072014"/>
      </dsp:txXfrm>
    </dsp:sp>
    <dsp:sp modelId="{3B076C07-A0E6-480E-81C0-595A265C1160}">
      <dsp:nvSpPr>
        <dsp:cNvPr id="0" name=""/>
        <dsp:cNvSpPr/>
      </dsp:nvSpPr>
      <dsp:spPr>
        <a:xfrm>
          <a:off x="0" y="22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Digiturvallinen työelämä (RUO saatavilla, ENG saatavilla)</a:t>
          </a:r>
          <a:endParaRPr lang="en-US" sz="2300" kern="1200"/>
        </a:p>
      </dsp:txBody>
      <dsp:txXfrm>
        <a:off x="72492" y="74742"/>
        <a:ext cx="3548616" cy="1340016"/>
      </dsp:txXfrm>
    </dsp:sp>
    <dsp:sp modelId="{E9C59611-0459-49B1-B962-16AE03518964}">
      <dsp:nvSpPr>
        <dsp:cNvPr id="0" name=""/>
        <dsp:cNvSpPr/>
      </dsp:nvSpPr>
      <dsp:spPr>
        <a:xfrm rot="5400000">
          <a:off x="6382799" y="-97920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https://www.eoppiva.fi/koulutukset/toimi-turvallisesti-digimaailmassa/</a:t>
          </a:r>
          <a:endParaRPr lang="en-US" sz="2100" kern="1200"/>
        </a:p>
      </dsp:txBody>
      <dsp:txXfrm rot="-5400000">
        <a:off x="3693600" y="1767992"/>
        <a:ext cx="6508407" cy="1072014"/>
      </dsp:txXfrm>
    </dsp:sp>
    <dsp:sp modelId="{98436E22-A61D-4B25-B25B-E5E9AE2B254B}">
      <dsp:nvSpPr>
        <dsp:cNvPr id="0" name=""/>
        <dsp:cNvSpPr/>
      </dsp:nvSpPr>
      <dsp:spPr>
        <a:xfrm>
          <a:off x="0" y="156150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Toimi turvallisesti digimaailmassa (RUO saatavilla, ENG saatavilla)</a:t>
          </a:r>
          <a:endParaRPr lang="en-US" sz="2300" kern="1200"/>
        </a:p>
      </dsp:txBody>
      <dsp:txXfrm>
        <a:off x="72492" y="1633992"/>
        <a:ext cx="3548616" cy="1340016"/>
      </dsp:txXfrm>
    </dsp:sp>
    <dsp:sp modelId="{9CA87475-CCA6-4577-993A-1691E83F4953}">
      <dsp:nvSpPr>
        <dsp:cNvPr id="0" name=""/>
        <dsp:cNvSpPr/>
      </dsp:nvSpPr>
      <dsp:spPr>
        <a:xfrm rot="5400000">
          <a:off x="6382799" y="580049"/>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https://www.eoppiva.fi/koulutukset/tietosuojan-abc-julkishallinnon-henkilostolle/</a:t>
          </a:r>
          <a:endParaRPr lang="en-US" sz="2100" kern="1200"/>
        </a:p>
      </dsp:txBody>
      <dsp:txXfrm rot="-5400000">
        <a:off x="3693600" y="3327242"/>
        <a:ext cx="6508407" cy="1072014"/>
      </dsp:txXfrm>
    </dsp:sp>
    <dsp:sp modelId="{01C0C26B-7ACA-425D-940D-2E1A387CAD3B}">
      <dsp:nvSpPr>
        <dsp:cNvPr id="0" name=""/>
        <dsp:cNvSpPr/>
      </dsp:nvSpPr>
      <dsp:spPr>
        <a:xfrm>
          <a:off x="0" y="31207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Tietosuojan ABC + Tietosuojan ABC 2020 (RUO saatavilla, ENG saatavilla)</a:t>
          </a:r>
          <a:endParaRPr lang="en-US" sz="2300" kern="1200"/>
        </a:p>
      </dsp:txBody>
      <dsp:txXfrm>
        <a:off x="72492" y="3193242"/>
        <a:ext cx="3548616" cy="1340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362E-4A97-47EB-9EE8-546A2824A1F9}">
      <dsp:nvSpPr>
        <dsp:cNvPr id="0" name=""/>
        <dsp:cNvSpPr/>
      </dsp:nvSpPr>
      <dsp:spPr>
        <a:xfrm rot="5400000">
          <a:off x="6533099" y="-2839500"/>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1"/>
            </a:rPr>
            <a:t>https://www.eoppiva.fi/koulutukset/digiturvallisuus-kuntien-luottamushenkiloille</a:t>
          </a:r>
          <a:endParaRPr lang="en-US" sz="1900" kern="1200"/>
        </a:p>
      </dsp:txBody>
      <dsp:txXfrm rot="-5400000">
        <a:off x="3693600" y="43318"/>
        <a:ext cx="6523081" cy="800762"/>
      </dsp:txXfrm>
    </dsp:sp>
    <dsp:sp modelId="{5F0BC4DD-93B4-45C0-A24F-A23EC7AACE1F}">
      <dsp:nvSpPr>
        <dsp:cNvPr id="0" name=""/>
        <dsp:cNvSpPr/>
      </dsp:nvSpPr>
      <dsp:spPr>
        <a:xfrm>
          <a:off x="0" y="0"/>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kuntien luottamushenkilöille (RUO saatavilla, ENG saatavilla)</a:t>
          </a:r>
          <a:endParaRPr lang="en-US" sz="1700" kern="1200"/>
        </a:p>
      </dsp:txBody>
      <dsp:txXfrm>
        <a:off x="54149" y="54149"/>
        <a:ext cx="3585302" cy="1000952"/>
      </dsp:txXfrm>
    </dsp:sp>
    <dsp:sp modelId="{5CD181D1-A605-4659-92BA-D23CE067EFD0}">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2"/>
            </a:rPr>
            <a:t>https://www.eoppiva.fi/koulutukset/digiturvallisuus-hyvinvointialueiden-luottamushenkiloille/</a:t>
          </a:r>
          <a:endParaRPr lang="en-US" sz="1900" kern="1200"/>
        </a:p>
      </dsp:txBody>
      <dsp:txXfrm rot="-5400000">
        <a:off x="3693601" y="1321262"/>
        <a:ext cx="6523081" cy="800762"/>
      </dsp:txXfrm>
    </dsp:sp>
    <dsp:sp modelId="{CBF91AD7-E1E0-4863-B8F5-3C98630DB04E}">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hyvinvointialueiden luottamushenkilöille (RUO saatavilla, ENG saatavilla)</a:t>
          </a:r>
          <a:endParaRPr lang="en-US" sz="1700" kern="1200"/>
        </a:p>
      </dsp:txBody>
      <dsp:txXfrm>
        <a:off x="54149" y="1221167"/>
        <a:ext cx="3585302" cy="1000952"/>
      </dsp:txXfrm>
    </dsp:sp>
    <dsp:sp modelId="{1D9688D5-BFDC-4AC1-822B-4988D2CFF428}">
      <dsp:nvSpPr>
        <dsp:cNvPr id="0" name=""/>
        <dsp:cNvSpPr/>
      </dsp:nvSpPr>
      <dsp:spPr>
        <a:xfrm rot="5400000">
          <a:off x="6532693" y="-38242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3"/>
            </a:rPr>
            <a:t>https://www.eoppiva.fi/koulutukset/tietosuojan-abc-syvemmalle-tietosuojaan/</a:t>
          </a:r>
          <a:endParaRPr lang="en-US" sz="1900" kern="1200"/>
        </a:p>
      </dsp:txBody>
      <dsp:txXfrm rot="-5400000">
        <a:off x="3693194" y="2500395"/>
        <a:ext cx="6523081" cy="800762"/>
      </dsp:txXfrm>
    </dsp:sp>
    <dsp:sp modelId="{C001EB42-3534-48CF-B1F5-73B1EDBF6528}">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Tietosuojan ABC 2 – tietosuojaan (RUO saatavilla, ENG saatavilla)</a:t>
          </a:r>
          <a:endParaRPr lang="en-US" sz="1700" kern="1200"/>
        </a:p>
      </dsp:txBody>
      <dsp:txXfrm>
        <a:off x="54149" y="2385880"/>
        <a:ext cx="3585302" cy="1000952"/>
      </dsp:txXfrm>
    </dsp:sp>
    <dsp:sp modelId="{494E4E8E-E4D5-4F14-B5EF-366D98F0D091}">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4"/>
            </a:rPr>
            <a:t>https://www.eoppiva.fi/koulutukset/turvallisuusluokitellut-asiakirjat/</a:t>
          </a:r>
          <a:endParaRPr lang="en-US" sz="1900" kern="1200"/>
        </a:p>
      </dsp:txBody>
      <dsp:txXfrm rot="-5400000">
        <a:off x="3693601" y="3650687"/>
        <a:ext cx="6523081" cy="800762"/>
      </dsp:txXfrm>
    </dsp:sp>
    <dsp:sp modelId="{FA57C8A4-187E-4AF8-9976-E0067DA12A80}">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Turvallisuusluokitellut asiakirjat (RUO saatavilla, ENG saatavilla)</a:t>
          </a:r>
          <a:endParaRPr lang="en-US" sz="1700" kern="1200"/>
        </a:p>
      </dsp:txBody>
      <dsp:txXfrm>
        <a:off x="54149" y="3550592"/>
        <a:ext cx="3585302" cy="10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2A0F9-9895-46CA-9262-6C7A253F2D8A}">
      <dsp:nvSpPr>
        <dsp:cNvPr id="0" name=""/>
        <dsp:cNvSpPr/>
      </dsp:nvSpPr>
      <dsp:spPr>
        <a:xfrm rot="5400000">
          <a:off x="6533099" y="-27262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https://www.eoppiva.fi/koulutukset/turvaa-digitaalinen-toiminta-hairiotilanteissa</a:t>
          </a:r>
          <a:endParaRPr lang="en-US" sz="2100" kern="1200"/>
        </a:p>
      </dsp:txBody>
      <dsp:txXfrm rot="-5400000">
        <a:off x="3693600" y="156550"/>
        <a:ext cx="6523081" cy="800762"/>
      </dsp:txXfrm>
    </dsp:sp>
    <dsp:sp modelId="{C1D3D8DE-057A-4816-848F-13710A302823}">
      <dsp:nvSpPr>
        <dsp:cNvPr id="0" name=""/>
        <dsp:cNvSpPr/>
      </dsp:nvSpPr>
      <dsp:spPr>
        <a:xfrm>
          <a:off x="0" y="2306"/>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Turvaa digitaalinen toiminta häiriötilanteissa (ENG + RUO)</a:t>
          </a:r>
          <a:endParaRPr lang="en-US" sz="1600" kern="1200"/>
        </a:p>
      </dsp:txBody>
      <dsp:txXfrm>
        <a:off x="54149" y="56455"/>
        <a:ext cx="3585302" cy="1000952"/>
      </dsp:txXfrm>
    </dsp:sp>
    <dsp:sp modelId="{B2581196-7D4A-4488-A112-9B399F6801A1}">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https://www.eoppiva.fi/koulutukset/riskienhallinta-digimaailmassa</a:t>
          </a:r>
          <a:endParaRPr lang="en-US" sz="2100" kern="1200"/>
        </a:p>
      </dsp:txBody>
      <dsp:txXfrm rot="-5400000">
        <a:off x="3693601" y="1321262"/>
        <a:ext cx="6523081" cy="800762"/>
      </dsp:txXfrm>
    </dsp:sp>
    <dsp:sp modelId="{7D6006EE-316E-42E3-B753-600E4F82224B}">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Digiriskien hallinta (ENG + RUO)</a:t>
          </a:r>
          <a:endParaRPr lang="en-US" sz="1600" kern="1200"/>
        </a:p>
      </dsp:txBody>
      <dsp:txXfrm>
        <a:off x="54149" y="1221167"/>
        <a:ext cx="3585302" cy="1000952"/>
      </dsp:txXfrm>
    </dsp:sp>
    <dsp:sp modelId="{05F6207B-D120-42F8-A665-DEADA7632AE9}">
      <dsp:nvSpPr>
        <dsp:cNvPr id="0" name=""/>
        <dsp:cNvSpPr/>
      </dsp:nvSpPr>
      <dsp:spPr>
        <a:xfrm rot="5400000">
          <a:off x="6533100" y="-39684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https://www.eoppiva.fi/koulutukset/digitaalinen-turvallisuus-jarjestykseen-arkkitehtuurin-avulla//</a:t>
          </a:r>
          <a:endParaRPr lang="en-US" sz="2100" kern="1200"/>
        </a:p>
      </dsp:txBody>
      <dsp:txXfrm rot="-5400000">
        <a:off x="3693601" y="2485975"/>
        <a:ext cx="6523081" cy="800762"/>
      </dsp:txXfrm>
    </dsp:sp>
    <dsp:sp modelId="{49CDFD4A-303A-4407-BC45-137BBE19EF2F}">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b="0" i="0" kern="1200"/>
            <a:t>Digitaalinen turvallisuus järjestykseen arkkitehtuurin avulla (ENG + RUO) </a:t>
          </a:r>
        </a:p>
        <a:p>
          <a:pPr marL="0" lvl="0" indent="0" algn="ctr" defTabSz="711200">
            <a:lnSpc>
              <a:spcPct val="90000"/>
            </a:lnSpc>
            <a:spcBef>
              <a:spcPct val="0"/>
            </a:spcBef>
            <a:spcAft>
              <a:spcPct val="35000"/>
            </a:spcAft>
            <a:buNone/>
          </a:pPr>
          <a:endParaRPr lang="en-US" sz="1600" kern="1200"/>
        </a:p>
      </dsp:txBody>
      <dsp:txXfrm>
        <a:off x="54149" y="2385880"/>
        <a:ext cx="3585302" cy="1000952"/>
      </dsp:txXfrm>
    </dsp:sp>
    <dsp:sp modelId="{F4A769A6-0348-4C6F-A003-16416759B0C9}">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4"/>
            </a:rPr>
            <a:t>https://www.eoppiva.fi/koulutukset/julkri-arvioi-ja-kehita-tietoturvallisuutta</a:t>
          </a:r>
          <a:endParaRPr lang="en-US" sz="2100" kern="1200"/>
        </a:p>
      </dsp:txBody>
      <dsp:txXfrm rot="-5400000">
        <a:off x="3693601" y="3650687"/>
        <a:ext cx="6523081" cy="800762"/>
      </dsp:txXfrm>
    </dsp:sp>
    <dsp:sp modelId="{AD85BF35-98D1-44E0-B970-02B4927896BC}">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err="1"/>
            <a:t>Julkri</a:t>
          </a:r>
          <a:r>
            <a:rPr lang="fi-FI" sz="1600" kern="1200"/>
            <a:t> – arvioi ja kehitä tietoturvallisuutta (ENG + RUO)</a:t>
          </a:r>
          <a:endParaRPr lang="en-US" sz="1600" kern="1200"/>
        </a:p>
      </dsp:txBody>
      <dsp:txXfrm>
        <a:off x="54149" y="3550592"/>
        <a:ext cx="3585302" cy="10009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0A7C7-AA3F-476B-B0EB-C70BC5CA0BCD}" type="datetimeFigureOut">
              <a:rPr lang="fi-FI" smtClean="0"/>
              <a:t>15.4.2024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003DD-B956-4332-B588-A05840B6A93C}" type="slidenum">
              <a:rPr lang="fi-FI" smtClean="0"/>
              <a:t>‹#›</a:t>
            </a:fld>
            <a:endParaRPr lang="fi-FI"/>
          </a:p>
        </p:txBody>
      </p:sp>
    </p:spTree>
    <p:extLst>
      <p:ext uri="{BB962C8B-B14F-4D97-AF65-F5344CB8AC3E}">
        <p14:creationId xmlns:p14="http://schemas.microsoft.com/office/powerpoint/2010/main" val="121750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Tämä vain tukilistana tässä vaiheessa. Toki pitää tehdä kunnollinen ”sisällysluettelo”</a:t>
            </a:r>
          </a:p>
        </p:txBody>
      </p:sp>
      <p:sp>
        <p:nvSpPr>
          <p:cNvPr id="4" name="Dian numeron paikkamerkki 3"/>
          <p:cNvSpPr>
            <a:spLocks noGrp="1"/>
          </p:cNvSpPr>
          <p:nvPr>
            <p:ph type="sldNum" sz="quarter" idx="5"/>
          </p:nvPr>
        </p:nvSpPr>
        <p:spPr/>
        <p:txBody>
          <a:bodyPr/>
          <a:lstStyle/>
          <a:p>
            <a:fld id="{CC2003DD-B956-4332-B588-A05840B6A93C}" type="slidenum">
              <a:rPr lang="fi-FI" smtClean="0"/>
              <a:t>2</a:t>
            </a:fld>
            <a:endParaRPr lang="fi-FI"/>
          </a:p>
        </p:txBody>
      </p:sp>
    </p:spTree>
    <p:extLst>
      <p:ext uri="{BB962C8B-B14F-4D97-AF65-F5344CB8AC3E}">
        <p14:creationId xmlns:p14="http://schemas.microsoft.com/office/powerpoint/2010/main" val="197254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Tässä vain muutamia nostoja </a:t>
            </a:r>
            <a:r>
              <a:rPr lang="fi-FI" err="1"/>
              <a:t>jamboardista</a:t>
            </a:r>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18</a:t>
            </a:fld>
            <a:endParaRPr lang="fi-FI"/>
          </a:p>
        </p:txBody>
      </p:sp>
    </p:spTree>
    <p:extLst>
      <p:ext uri="{BB962C8B-B14F-4D97-AF65-F5344CB8AC3E}">
        <p14:creationId xmlns:p14="http://schemas.microsoft.com/office/powerpoint/2010/main" val="223655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Ohjeisiin voisi ehkä lisätä yksityiskohtaisempia esimerkkejä?</a:t>
            </a:r>
          </a:p>
        </p:txBody>
      </p:sp>
      <p:sp>
        <p:nvSpPr>
          <p:cNvPr id="4" name="Dian numeron paikkamerkki 3"/>
          <p:cNvSpPr>
            <a:spLocks noGrp="1"/>
          </p:cNvSpPr>
          <p:nvPr>
            <p:ph type="sldNum" sz="quarter" idx="5"/>
          </p:nvPr>
        </p:nvSpPr>
        <p:spPr/>
        <p:txBody>
          <a:bodyPr/>
          <a:lstStyle/>
          <a:p>
            <a:fld id="{CC2003DD-B956-4332-B588-A05840B6A93C}" type="slidenum">
              <a:rPr lang="fi-FI" smtClean="0"/>
              <a:t>20</a:t>
            </a:fld>
            <a:endParaRPr lang="fi-FI"/>
          </a:p>
        </p:txBody>
      </p:sp>
    </p:spTree>
    <p:extLst>
      <p:ext uri="{BB962C8B-B14F-4D97-AF65-F5344CB8AC3E}">
        <p14:creationId xmlns:p14="http://schemas.microsoft.com/office/powerpoint/2010/main" val="91391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22</a:t>
            </a:fld>
            <a:endParaRPr lang="fi-FI"/>
          </a:p>
        </p:txBody>
      </p:sp>
    </p:spTree>
    <p:extLst>
      <p:ext uri="{BB962C8B-B14F-4D97-AF65-F5344CB8AC3E}">
        <p14:creationId xmlns:p14="http://schemas.microsoft.com/office/powerpoint/2010/main" val="378195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25</a:t>
            </a:fld>
            <a:endParaRPr lang="fi-FI"/>
          </a:p>
        </p:txBody>
      </p:sp>
    </p:spTree>
    <p:extLst>
      <p:ext uri="{BB962C8B-B14F-4D97-AF65-F5344CB8AC3E}">
        <p14:creationId xmlns:p14="http://schemas.microsoft.com/office/powerpoint/2010/main" val="7877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27</a:t>
            </a:fld>
            <a:endParaRPr lang="fi-FI"/>
          </a:p>
        </p:txBody>
      </p:sp>
    </p:spTree>
    <p:extLst>
      <p:ext uri="{BB962C8B-B14F-4D97-AF65-F5344CB8AC3E}">
        <p14:creationId xmlns:p14="http://schemas.microsoft.com/office/powerpoint/2010/main" val="281065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28</a:t>
            </a:fld>
            <a:endParaRPr lang="fi-FI"/>
          </a:p>
        </p:txBody>
      </p:sp>
    </p:spTree>
    <p:extLst>
      <p:ext uri="{BB962C8B-B14F-4D97-AF65-F5344CB8AC3E}">
        <p14:creationId xmlns:p14="http://schemas.microsoft.com/office/powerpoint/2010/main" val="342495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14063FCB-FB43-45B2-8D39-00F85716FD35}" type="datetime1">
              <a:rPr lang="fi-FI" smtClean="0"/>
              <a:t>15.4.2024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258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51CD833B-283B-488B-B8D5-1308DF55E246}"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623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7494F-ABF8-46BE-AFC7-E840F135B27C}"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4650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103772F-6BDB-4DB9-83C8-503556D6F3CA}"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55485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267B26E-813C-476F-89B4-908F920FD3A1}"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297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ABEC9C0-FC48-4078-8F7E-97AEDC18525A}"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237451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FCD0F7B8-4435-4FCF-AE99-A9C2014EFB1A}" type="datetime1">
              <a:rPr lang="fi-FI" smtClean="0"/>
              <a:t>15.4.2024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14612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AE878C4-08D7-4C5F-81E9-3C79CF052101}"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0714201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3420909-95FB-4F78-8F79-A56A804E9B94}"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15142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A4BE17D-6F72-4191-9D27-432F0BA63719}"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919240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83CFFD3-378E-4D82-B2AE-939524D2C897}"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10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6949441F-F9C4-4D6C-BC23-7FF094CA0D8A}"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710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752E43F-29BE-4464-9D22-7BF1D1F79616}"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46928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0F96CA9-57AA-4170-B6CC-35FF74001A7B}"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7610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49BECB67-FFB7-4CB7-AA41-FE2F98D18AB3}"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218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AEC4C1DE-904D-4BD7-BA2F-E677BA50ADDB}" type="datetime1">
              <a:rPr lang="fi-FI" smtClean="0"/>
              <a:t>15.4.2024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011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F3B8CDCE-6B50-463E-B103-CB331068932B}" type="datetime1">
              <a:rPr lang="fi-FI" smtClean="0"/>
              <a:t>15.4.2024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8279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EAA052D-A17E-4926-BD42-96FB45BA3BED}" type="datetime1">
              <a:rPr lang="fi-FI" smtClean="0"/>
              <a:t>15.4.2024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67509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CD9AE41F-1E2B-4DB9-8A58-7FF8D7E45B6C}" type="datetime1">
              <a:rPr lang="fi-FI" smtClean="0"/>
              <a:t>15.4.2024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873792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6BF3707A-1CF9-4231-8918-5294C2024413}" type="datetime1">
              <a:rPr lang="fi-FI" smtClean="0"/>
              <a:t>15.4.2024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28223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7FD870EB-D992-49D6-A315-E11998A6020C}" type="datetime1">
              <a:rPr lang="fi-FI" smtClean="0"/>
              <a:t>15.4.2024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963203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F63E3D5-4B7A-4C6C-ADB2-B68868F7CBE5}"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3791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D804722-14CE-46DA-9027-52CA22FF0ADA}"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02597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888E147-CB03-4BE3-9346-83B1BD6AE5A4}"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0338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9AE9C92D-2EDE-447D-B34E-2F520708128A}"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965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FBFC80-5EB1-4EBA-88C3-F5C14467A870}"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24130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26B897C4-4425-4B78-BE34-6A0836CA8575}"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95901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D80F2FF-D2F7-4083-806E-2C39801AB1D0}"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274910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4DF5340-EC57-48C8-9446-364438233FA1}" type="datetime1">
              <a:rPr lang="fi-FI" smtClean="0"/>
              <a:t>15.4.2024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478827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4857D5EB-3174-4007-8C21-632522B70E80}" type="datetime1">
              <a:rPr lang="fi-FI" smtClean="0"/>
              <a:t>15.4.2024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3423109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1F53704-24E9-4566-A8BE-B6E137802D04}"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244249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29D9374-069C-4C90-B9BD-B1DC6278585E}"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58575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FB64A7D-F05B-4497-8ABF-FF52B5A77469}"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32069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9CEB19C-B56A-4A69-B323-CB77763CF883}"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732881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4A0C1D1-2ECA-4A71-8B83-52915EAC1FF6}"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06679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EB51D4C-DFF0-49E3-94DC-74F58D391095}"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1248722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0AB68352-0E70-44A6-A4BB-B062AFB1D80B}" type="datetime1">
              <a:rPr lang="fi-FI" smtClean="0"/>
              <a:t>15.4.2024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09123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87F7BA7-F347-4CC4-8A7E-3E86AA677AD1}"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3022039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1F8090D-12F1-45EB-8455-F67F255C69A3}"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561743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7F2C91A-92EC-496A-AAAF-CACD522661C9}"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862044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BFC6393-DFE8-46C2-BE3D-26B6437A3811}"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83648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8D47559E-00E1-45C0-9480-F5A984545BFF}"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21974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131B67D2-1B63-4422-A69D-CF064455C1B6}"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066329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503844B-2AF9-47F2-B8E8-C28B27BD25DC}"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845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D808F95-839D-43FA-9CBB-096A2BFFC5BE}"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97250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434B71E6-4B11-4262-A6ED-7E142C1C087C}" type="datetime1">
              <a:rPr lang="fi-FI" smtClean="0"/>
              <a:t>15.4.2024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04157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9941C93-35C0-4750-9766-1BBA127D593E}" type="datetime1">
              <a:rPr lang="fi-FI" smtClean="0"/>
              <a:t>15.4.2024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69959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B0BF1AC-E394-4653-86A0-65DFCD3842DA}" type="datetime1">
              <a:rPr lang="fi-FI" smtClean="0"/>
              <a:t>15.4.2024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403350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A7F92B03-A9E9-44E2-8C3D-53A51192B964}" type="datetime1">
              <a:rPr lang="fi-FI" smtClean="0"/>
              <a:t>15.4.2024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97294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9AC8C6FD-AB6C-492F-9F43-3C345C831C52}" type="datetime1">
              <a:rPr lang="fi-FI" smtClean="0"/>
              <a:t>15.4.2024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3631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7A63406-0C6E-413E-AA77-6CA76457E3E9}" type="datetime1">
              <a:rPr lang="fi-FI" smtClean="0"/>
              <a:t>15.4.2024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59270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0BF3E424-35C3-45BC-850C-1551F0260CAF}"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3927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687D60E-C3EE-49A5-8FE5-F44341782D6E}"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968169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6884B03-6A8E-46AD-A313-9965FA132EF6}"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797464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8AC79B73-F339-418D-ADDD-C01F34C36BA2}"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87151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40D0DFE-D9F0-4DC8-B032-8783FDB504BD}"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213059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8E641349-D9B6-4688-BF61-F1253A3E4AF4}" type="datetime1">
              <a:rPr lang="fi-FI" smtClean="0"/>
              <a:t>15.4.2024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751782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750DDE2-EF5A-44BC-8A82-99679B150645}"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32405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CC78307-9CD9-48E4-86B3-752AEBD4A5BD}" type="datetime1">
              <a:rPr lang="fi-FI" smtClean="0"/>
              <a:t>15.4.2024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71041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C8F60FEC-8775-4C6C-B226-29D668D309E3}" type="datetime1">
              <a:rPr lang="fi-FI" smtClean="0"/>
              <a:t>15.4.2024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4229890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F007877-3EA2-40BF-87CC-5E17801566DE}"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851293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07D4EEAC-BA19-45FC-8EE6-18AF79A235AF}"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156495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4AAADC1-EAE1-4289-85FE-101A61C8E03D}"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5689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81F06078-A1B9-47D3-AF7E-A44954A07DB8}"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40270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2BC2B453-84C6-4967-942E-2B16C97000D6}"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10219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98C6BC8-90B9-418C-909B-D1C1C58548A4}" type="datetime1">
              <a:rPr lang="fi-FI" smtClean="0"/>
              <a:t>15.4.2024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22767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3DAA4FF7-AF59-4B92-B0EF-FC16D0DACD6E}" type="datetime1">
              <a:rPr lang="fi-FI" smtClean="0"/>
              <a:t>15.4.2024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2383646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13FF04B-D020-4D11-AF82-E9CC7D0CDA8F}"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8541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B4D99CA7-E351-4380-8538-3418E04FDD98}" type="datetime1">
              <a:rPr lang="fi-FI" smtClean="0"/>
              <a:t>15.4.2024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803532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84F08CE-06BC-43B5-9299-D05654963714}"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30645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76C3211-A794-4BF7-A1A2-56E22AB85E1C}" type="datetime1">
              <a:rPr lang="fi-FI" smtClean="0"/>
              <a:t>15.4.2024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1296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5D6E6A3-E02B-4BBE-B3E1-93D71612AC3D}"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2253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C112F79E-E28F-4265-8041-7629E6E8D227}"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121067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F3D82AC1-6B39-4C72-AA06-430065F1ABAF}" type="datetime1">
              <a:rPr lang="fi-FI" smtClean="0"/>
              <a:t>15.4.2024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0478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F6679D41-0E49-45FE-BB67-F1ACD8CA31E5}" type="datetime1">
              <a:rPr lang="fi-FI" smtClean="0"/>
              <a:t>15.4.2024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4762331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B7B201BB-C346-4382-82BF-C18187FE325D}" type="datetime1">
              <a:rPr lang="fi-FI" smtClean="0"/>
              <a:t>15.4.2024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463514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03714B0-6399-4E65-96F4-F019E2F0275D}" type="datetime1">
              <a:rPr lang="fi-FI" smtClean="0"/>
              <a:t>15.4.2024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28089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B1AD13A4-16B4-44E3-AF2C-E5BBE40E9C8E}" type="datetime1">
              <a:rPr lang="fi-FI" smtClean="0"/>
              <a:t>15.4.2024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50208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C0BDE99-C83E-4B5C-9BA4-D377E8031DAD}" type="datetime1">
              <a:rPr lang="fi-FI" smtClean="0"/>
              <a:t>15.4.2024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58985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5DAB6477-FEF6-421F-85DA-DFBB8631DDD9}" type="datetime1">
              <a:rPr lang="fi-FI" smtClean="0"/>
              <a:t>15.4.2024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8640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C23DD93-0E8D-46DD-A96C-D54EFC9CD4C4}" type="datetime1">
              <a:rPr lang="fi-FI" smtClean="0"/>
              <a:t>15.4.2024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75917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7777CFB-EDAA-4748-B2E0-A608F384A9F4}" type="datetime1">
              <a:rPr lang="fi-FI" smtClean="0"/>
              <a:t>15.4.2024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46762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2A429877-ECD4-4669-9D34-3F82F56FA729}" type="datetime1">
              <a:rPr lang="fi-FI" smtClean="0"/>
              <a:t>15.4.2024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9002339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p:txStyles>
    <p:titleStyle>
      <a:lvl1pPr algn="l" defTabSz="609585" rtl="0" eaLnBrk="1" latinLnBrk="0" hangingPunct="1">
        <a:spcBef>
          <a:spcPct val="0"/>
        </a:spcBef>
        <a:buNone/>
        <a:defRPr sz="4000" b="1" i="0" kern="1200">
          <a:solidFill>
            <a:srgbClr val="E3045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5080E991-A73C-4061-BEE6-5F3C129E7FFB}" type="datetime1">
              <a:rPr lang="fi-FI" smtClean="0"/>
              <a:t>15.4.2024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572116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mergywork.com/fi/organisaatiokulttuuri-ilmapiiri-vai-tunneilmasto/" TargetMode="External"/><Relationship Id="rId2" Type="http://schemas.openxmlformats.org/officeDocument/2006/relationships/hyperlink" Target="https://greenled.fi/ajankohtaista/mista-on-hyva-organisaatiokulttuuri-tehty-ja-miten-silla-menestyta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igiturvallinenelama.fi/" TargetMode="External"/><Relationship Id="rId2" Type="http://schemas.openxmlformats.org/officeDocument/2006/relationships/hyperlink" Target="https://www.kyberturvallisuuskeskus.fi/fi/ohje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vv.fi/digiturvallinen-elam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yle.fi/aihe/digitreenit/tietoturva" TargetMode="External"/><Relationship Id="rId4" Type="http://schemas.openxmlformats.org/officeDocument/2006/relationships/hyperlink" Target="https://live.mediaserver.fi/dvv/digiturv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oppiva.fi/koulutukset/digiturvallinen-elama-test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vv.fi/taist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digiturva@dvv.fi" TargetMode="External"/><Relationship Id="rId2" Type="http://schemas.openxmlformats.org/officeDocument/2006/relationships/hyperlink" Target="https://dvv.fi/vaht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eoppiva.fi/koulutukset/salassa-pidettavien-tietojen-kasittely-ja-suojaaminen/"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com/playlist?list=PL1_-EIQ-Ddub-gVbetAX0qKVPhcdf-ar3" TargetMode="External"/><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play.google.com/store/apps/details?id=fi.dvv.digiturvaelama"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apps.apple.com/app/id1514065267"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oppiva.fi/koulutukset/digiturvallinen-elama-testi/"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ve.mediaserver.fi/dvv/archive" TargetMode="External"/><Relationship Id="rId2" Type="http://schemas.openxmlformats.org/officeDocument/2006/relationships/hyperlink" Target="https://dvv.fi/digiturvatilaisuudet" TargetMode="Externa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hyperlink" Target="https://yle.fi/aihe/digitreenit/tietoturva" TargetMode="External"/><Relationship Id="rId2" Type="http://schemas.openxmlformats.org/officeDocument/2006/relationships/hyperlink" Target="https://koulutuskalenteri.mpk.fi/Default.aspx?tabid=1054&amp;id=155538#1a251873" TargetMode="External"/><Relationship Id="rId1" Type="http://schemas.openxmlformats.org/officeDocument/2006/relationships/slideLayout" Target="../slideLayouts/slideLayout10.xml"/><Relationship Id="rId5" Type="http://schemas.openxmlformats.org/officeDocument/2006/relationships/hyperlink" Target="https://www.spoofy.fi/" TargetMode="External"/><Relationship Id="rId4" Type="http://schemas.openxmlformats.org/officeDocument/2006/relationships/hyperlink" Target="https://www.kyberturvallisuuskeskus.fi/fi/ohjee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26AE2B-FAEE-4C9E-B710-C63B21DAB91A}"/>
              </a:ext>
            </a:extLst>
          </p:cNvPr>
          <p:cNvSpPr>
            <a:spLocks noGrp="1"/>
          </p:cNvSpPr>
          <p:nvPr>
            <p:ph type="ctrTitle"/>
          </p:nvPr>
        </p:nvSpPr>
        <p:spPr/>
        <p:txBody>
          <a:bodyPr/>
          <a:lstStyle/>
          <a:p>
            <a:r>
              <a:rPr lang="fi-FI" dirty="0"/>
              <a:t>Opas Digiturvaosaamisen ja</a:t>
            </a:r>
            <a:br>
              <a:rPr lang="fi-FI" dirty="0">
                <a:cs typeface="Arial"/>
              </a:rPr>
            </a:br>
            <a:r>
              <a:rPr lang="fi-FI" dirty="0"/>
              <a:t>-kulttuurin kehittämiseen</a:t>
            </a:r>
          </a:p>
        </p:txBody>
      </p:sp>
      <p:sp>
        <p:nvSpPr>
          <p:cNvPr id="3" name="Alaotsikko 2">
            <a:extLst>
              <a:ext uri="{FF2B5EF4-FFF2-40B4-BE49-F238E27FC236}">
                <a16:creationId xmlns:a16="http://schemas.microsoft.com/office/drawing/2014/main" id="{7C95AB8F-7BA6-4975-900C-2CE4949FC43B}"/>
              </a:ext>
            </a:extLst>
          </p:cNvPr>
          <p:cNvSpPr>
            <a:spLocks noGrp="1"/>
          </p:cNvSpPr>
          <p:nvPr>
            <p:ph type="subTitle" idx="1"/>
          </p:nvPr>
        </p:nvSpPr>
        <p:spPr/>
        <p:txBody>
          <a:bodyPr/>
          <a:lstStyle/>
          <a:p>
            <a:r>
              <a:rPr lang="fi-FI"/>
              <a:t>VAHTI hyvät käytännöt -tukimateriaali</a:t>
            </a:r>
          </a:p>
        </p:txBody>
      </p:sp>
      <p:sp>
        <p:nvSpPr>
          <p:cNvPr id="4" name="Päivämäärän paikkamerkki 3">
            <a:extLst>
              <a:ext uri="{FF2B5EF4-FFF2-40B4-BE49-F238E27FC236}">
                <a16:creationId xmlns:a16="http://schemas.microsoft.com/office/drawing/2014/main" id="{E69FE595-C2BE-4DC2-B879-3EF8AFC6B095}"/>
              </a:ext>
            </a:extLst>
          </p:cNvPr>
          <p:cNvSpPr>
            <a:spLocks noGrp="1"/>
          </p:cNvSpPr>
          <p:nvPr>
            <p:ph type="dt" sz="half" idx="10"/>
          </p:nvPr>
        </p:nvSpPr>
        <p:spPr/>
        <p:txBody>
          <a:bodyPr/>
          <a:lstStyle/>
          <a:p>
            <a:fld id="{FA79F1AB-AC5F-46D9-AC17-E0326EB45837}" type="datetime1">
              <a:rPr lang="fi-FI" smtClean="0"/>
              <a:t>15.4.2024</a:t>
            </a:fld>
            <a:endParaRPr lang="fi-FI"/>
          </a:p>
        </p:txBody>
      </p:sp>
      <p:sp>
        <p:nvSpPr>
          <p:cNvPr id="5" name="Alatunnisteen paikkamerkki 4">
            <a:extLst>
              <a:ext uri="{FF2B5EF4-FFF2-40B4-BE49-F238E27FC236}">
                <a16:creationId xmlns:a16="http://schemas.microsoft.com/office/drawing/2014/main" id="{54F90561-BDFD-4B45-BD08-E17133E5837F}"/>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4BFFD0D4-F396-4FA2-9367-FF127CCD0CC9}"/>
              </a:ext>
            </a:extLst>
          </p:cNvPr>
          <p:cNvSpPr>
            <a:spLocks noGrp="1"/>
          </p:cNvSpPr>
          <p:nvPr>
            <p:ph type="sldNum" sz="quarter" idx="12"/>
          </p:nvPr>
        </p:nvSpPr>
        <p:spPr/>
        <p:txBody>
          <a:bodyPr/>
          <a:lstStyle/>
          <a:p>
            <a:fld id="{8680CC61-DB77-4485-B460-D8E4038D4204}" type="slidenum">
              <a:rPr lang="fi-FI" smtClean="0"/>
              <a:t>1</a:t>
            </a:fld>
            <a:endParaRPr lang="fi-FI"/>
          </a:p>
        </p:txBody>
      </p:sp>
    </p:spTree>
    <p:extLst>
      <p:ext uri="{BB962C8B-B14F-4D97-AF65-F5344CB8AC3E}">
        <p14:creationId xmlns:p14="http://schemas.microsoft.com/office/powerpoint/2010/main" val="267323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B0A1859-CC09-7516-0BFD-A4EBDA4428B8}"/>
              </a:ext>
            </a:extLst>
          </p:cNvPr>
          <p:cNvSpPr>
            <a:spLocks noGrp="1"/>
          </p:cNvSpPr>
          <p:nvPr>
            <p:ph type="title"/>
          </p:nvPr>
        </p:nvSpPr>
        <p:spPr>
          <a:xfrm>
            <a:off x="684000" y="144000"/>
            <a:ext cx="10260000" cy="1224000"/>
          </a:xfrm>
        </p:spPr>
        <p:txBody>
          <a:bodyPr anchor="b">
            <a:normAutofit/>
          </a:bodyPr>
          <a:lstStyle/>
          <a:p>
            <a:r>
              <a:rPr lang="fi-FI"/>
              <a:t>Digiturvallisuus - Kyberturvallisuus</a:t>
            </a:r>
          </a:p>
        </p:txBody>
      </p:sp>
      <p:sp>
        <p:nvSpPr>
          <p:cNvPr id="2" name="Sisällön paikkamerkki 1">
            <a:extLst>
              <a:ext uri="{FF2B5EF4-FFF2-40B4-BE49-F238E27FC236}">
                <a16:creationId xmlns:a16="http://schemas.microsoft.com/office/drawing/2014/main" id="{F74AF4E2-C4C0-5360-4733-9BFBC2A4D1E1}"/>
              </a:ext>
            </a:extLst>
          </p:cNvPr>
          <p:cNvSpPr>
            <a:spLocks noGrp="1"/>
          </p:cNvSpPr>
          <p:nvPr>
            <p:ph idx="1"/>
          </p:nvPr>
        </p:nvSpPr>
        <p:spPr>
          <a:xfrm>
            <a:off x="684000" y="1692000"/>
            <a:ext cx="10260000" cy="4608000"/>
          </a:xfrm>
        </p:spPr>
        <p:txBody>
          <a:bodyPr>
            <a:normAutofit fontScale="92500" lnSpcReduction="20000"/>
          </a:bodyPr>
          <a:lstStyle/>
          <a:p>
            <a:r>
              <a:rPr lang="fi-FI" b="1" dirty="0"/>
              <a:t>Kyberturvallisuus</a:t>
            </a:r>
            <a:r>
              <a:rPr lang="fi-FI"/>
              <a:t> tarkoittaa sähköisen ja verkottuneen yhteiskunnan tai organisaation turvallisuutta. Sen avulla pyritään turvaamaan yhteiskunnan tai organisaation elintärkeät ja kriittiset toiminnot.</a:t>
            </a:r>
            <a:r>
              <a:rPr lang="fi-FI" dirty="0"/>
              <a:t> NIS direktiivissä kyberturvallisuudella tarkoitetaan ”toimia, joita tarvitaan verkko- ja tietojärjestelmien, tällaisten järjestelmien käyttäjien ja muiden asianosaisten henkilöiden suojaamiseksi kyberuhilta”, joilla vastaavasti </a:t>
            </a:r>
            <a:r>
              <a:rPr lang="fi-FI" dirty="0" err="1"/>
              <a:t>tarkoitetaan”potentiaalista</a:t>
            </a:r>
            <a:r>
              <a:rPr lang="fi-FI" dirty="0"/>
              <a:t> tilannetta, tapahtumaa tai toimintaa, joka voi vahingoittaa tai häiritä verkko- ja tietojärjestelmiä, tällaisten järjestelmien käyttäjiä ja muita henkilöitä tai muulla tavoin vaikuttaa näihin haitallisesti”</a:t>
            </a:r>
            <a:endParaRPr lang="fi-FI"/>
          </a:p>
          <a:p>
            <a:endParaRPr lang="fi-FI"/>
          </a:p>
          <a:p>
            <a:r>
              <a:rPr lang="fi-FI"/>
              <a:t>Esimerkki organisaation näkökulmasta: Vesihuoltoon</a:t>
            </a:r>
            <a:r>
              <a:rPr lang="fi-FI" dirty="0"/>
              <a:t>, energiantuotantoon</a:t>
            </a:r>
            <a:r>
              <a:rPr lang="fi-FI"/>
              <a:t> ja </a:t>
            </a:r>
            <a:r>
              <a:rPr lang="fi-FI" dirty="0"/>
              <a:t>tietoliikenteeseen </a:t>
            </a:r>
            <a:r>
              <a:rPr lang="fi-FI"/>
              <a:t>liittyvät järjestelmät pitää suojata erityisen </a:t>
            </a:r>
            <a:r>
              <a:rPr lang="fi-FI" dirty="0"/>
              <a:t>huolellisesti </a:t>
            </a:r>
            <a:r>
              <a:rPr lang="fi-FI"/>
              <a:t>häiriöiden ja vikojen varalta.</a:t>
            </a:r>
          </a:p>
          <a:p>
            <a:r>
              <a:rPr lang="fi-FI"/>
              <a:t>Esimerkki yksilön näkökulmasta: Jokainen voi suojautua informaatiovaikuttamiselta suhtautumalla kriittisesti </a:t>
            </a:r>
            <a:r>
              <a:rPr lang="fi-FI" dirty="0"/>
              <a:t>verkkosisältöihin nettipalveluissa, kehittämällä omaa medialukutaitoa ja kybervaikuttamiselta huolehtimalla kodin digilaitteiden ja palveluiden turvallisuudesta</a:t>
            </a:r>
            <a:r>
              <a:rPr lang="fi-FI"/>
              <a:t>.</a:t>
            </a:r>
          </a:p>
        </p:txBody>
      </p:sp>
      <p:sp>
        <p:nvSpPr>
          <p:cNvPr id="4" name="Päivämäärän paikkamerkki 3">
            <a:extLst>
              <a:ext uri="{FF2B5EF4-FFF2-40B4-BE49-F238E27FC236}">
                <a16:creationId xmlns:a16="http://schemas.microsoft.com/office/drawing/2014/main" id="{4C210F67-18C6-28D9-A41E-8D8C760BFD97}"/>
              </a:ext>
            </a:extLst>
          </p:cNvPr>
          <p:cNvSpPr>
            <a:spLocks noGrp="1"/>
          </p:cNvSpPr>
          <p:nvPr>
            <p:ph type="dt" sz="half" idx="10"/>
          </p:nvPr>
        </p:nvSpPr>
        <p:spPr/>
        <p:txBody>
          <a:bodyPr/>
          <a:lstStyle/>
          <a:p>
            <a:fld id="{1F19FB56-769B-4B2F-8DA1-1A87FC94B755}" type="datetime1">
              <a:rPr lang="fi-FI" smtClean="0"/>
              <a:t>15.4.2024</a:t>
            </a:fld>
            <a:endParaRPr lang="fi-FI"/>
          </a:p>
        </p:txBody>
      </p:sp>
      <p:sp>
        <p:nvSpPr>
          <p:cNvPr id="5" name="Alatunnisteen paikkamerkki 4">
            <a:extLst>
              <a:ext uri="{FF2B5EF4-FFF2-40B4-BE49-F238E27FC236}">
                <a16:creationId xmlns:a16="http://schemas.microsoft.com/office/drawing/2014/main" id="{30C685B3-430F-C04E-1C75-EC6E0C92679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4DD6F2BB-ED14-B4F4-18C0-760A5A9E00D7}"/>
              </a:ext>
            </a:extLst>
          </p:cNvPr>
          <p:cNvSpPr>
            <a:spLocks noGrp="1"/>
          </p:cNvSpPr>
          <p:nvPr>
            <p:ph type="sldNum" sz="quarter" idx="12"/>
          </p:nvPr>
        </p:nvSpPr>
        <p:spPr/>
        <p:txBody>
          <a:bodyPr/>
          <a:lstStyle/>
          <a:p>
            <a:fld id="{8680CC61-DB77-4485-B460-D8E4038D4204}" type="slidenum">
              <a:rPr lang="fi-FI" smtClean="0"/>
              <a:t>10</a:t>
            </a:fld>
            <a:endParaRPr lang="fi-FI"/>
          </a:p>
        </p:txBody>
      </p:sp>
    </p:spTree>
    <p:extLst>
      <p:ext uri="{BB962C8B-B14F-4D97-AF65-F5344CB8AC3E}">
        <p14:creationId xmlns:p14="http://schemas.microsoft.com/office/powerpoint/2010/main" val="316989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70F19C1-F5D8-AF2F-2DE9-AD3ED4E47F52}"/>
              </a:ext>
            </a:extLst>
          </p:cNvPr>
          <p:cNvSpPr>
            <a:spLocks noGrp="1"/>
          </p:cNvSpPr>
          <p:nvPr>
            <p:ph type="title"/>
          </p:nvPr>
        </p:nvSpPr>
        <p:spPr>
          <a:xfrm>
            <a:off x="684000" y="144000"/>
            <a:ext cx="10260000" cy="1224000"/>
          </a:xfrm>
        </p:spPr>
        <p:txBody>
          <a:bodyPr anchor="b">
            <a:normAutofit/>
          </a:bodyPr>
          <a:lstStyle/>
          <a:p>
            <a:r>
              <a:rPr lang="fi-FI"/>
              <a:t>Digiturvallisuus - Tietoturvallisuus</a:t>
            </a:r>
          </a:p>
        </p:txBody>
      </p:sp>
      <p:sp>
        <p:nvSpPr>
          <p:cNvPr id="2" name="Sisällön paikkamerkki 1">
            <a:extLst>
              <a:ext uri="{FF2B5EF4-FFF2-40B4-BE49-F238E27FC236}">
                <a16:creationId xmlns:a16="http://schemas.microsoft.com/office/drawing/2014/main" id="{87C410CB-196B-9BE2-022C-EC16BEFBF38A}"/>
              </a:ext>
            </a:extLst>
          </p:cNvPr>
          <p:cNvSpPr>
            <a:spLocks noGrp="1"/>
          </p:cNvSpPr>
          <p:nvPr>
            <p:ph idx="1"/>
          </p:nvPr>
        </p:nvSpPr>
        <p:spPr>
          <a:xfrm>
            <a:off x="684000" y="1692000"/>
            <a:ext cx="10260000" cy="4608000"/>
          </a:xfrm>
        </p:spPr>
        <p:txBody>
          <a:bodyPr>
            <a:normAutofit/>
          </a:bodyPr>
          <a:lstStyle/>
          <a:p>
            <a:r>
              <a:rPr lang="fi-FI" b="1" dirty="0"/>
              <a:t>Tietoturvallisuus </a:t>
            </a:r>
            <a:r>
              <a:rPr lang="fi-FI"/>
              <a:t>eli tietoturva tarkoittaa toimia, joilla pyritään varmistamaan tietojen luottamuksellisuus, eheys ja saatavuus. Tietoturvalla pyritään takaamaan se, että ainoastaan asianmukaiset tahot pääsevät käsiksi tarvitsemiinsa tietoihin</a:t>
            </a:r>
            <a:r>
              <a:rPr lang="fi-FI" dirty="0"/>
              <a:t>, niitä ei ole mahdollista oikeudettomasti muuttaa ja että tiedot ovat saatavilla, silloin kuin niitä tarvitaan</a:t>
            </a:r>
            <a:r>
              <a:rPr lang="fi-FI"/>
              <a:t>.</a:t>
            </a:r>
          </a:p>
          <a:p>
            <a:r>
              <a:rPr lang="fi-FI"/>
              <a:t>Esimerkki organisaation näkökulmasta: Organisaation on </a:t>
            </a:r>
            <a:r>
              <a:rPr lang="fi-FI" dirty="0"/>
              <a:t>ohjeistettava</a:t>
            </a:r>
            <a:r>
              <a:rPr lang="fi-FI"/>
              <a:t>, että työtehtäviä suoritetaan ainoastaan organisaation laitteilla ja sen hyväksymillä digitaalisilla palveluilla</a:t>
            </a:r>
            <a:r>
              <a:rPr lang="fi-FI" dirty="0"/>
              <a:t> niistä tiloista, joista kyseisten tietojen käsittely on sallittu</a:t>
            </a:r>
            <a:r>
              <a:rPr lang="fi-FI"/>
              <a:t>.</a:t>
            </a:r>
          </a:p>
          <a:p>
            <a:r>
              <a:rPr lang="fi-FI"/>
              <a:t>Esimerkki yksilön näkökulmasta: Jokainen voi turvata omia tietojaan säilyttämällä </a:t>
            </a:r>
            <a:r>
              <a:rPr lang="fi-FI" dirty="0"/>
              <a:t>digilaitteiden ja palveluiden salasanoja </a:t>
            </a:r>
            <a:r>
              <a:rPr lang="fi-FI"/>
              <a:t>huolellisesti sekä </a:t>
            </a:r>
            <a:r>
              <a:rPr lang="fi-FI" dirty="0"/>
              <a:t>varmistamalla niiden laadukkuuden käyttämällä salasanan sijaan salalausetta </a:t>
            </a:r>
            <a:r>
              <a:rPr lang="fi-FI"/>
              <a:t>ja </a:t>
            </a:r>
            <a:r>
              <a:rPr lang="fi-FI" dirty="0"/>
              <a:t>hyödyntämällä palveluiden tarjoamaa monivaiheista tunnistautumista</a:t>
            </a:r>
            <a:r>
              <a:rPr lang="fi-FI"/>
              <a:t>.</a:t>
            </a:r>
          </a:p>
        </p:txBody>
      </p:sp>
      <p:sp>
        <p:nvSpPr>
          <p:cNvPr id="4" name="Päivämäärän paikkamerkki 3">
            <a:extLst>
              <a:ext uri="{FF2B5EF4-FFF2-40B4-BE49-F238E27FC236}">
                <a16:creationId xmlns:a16="http://schemas.microsoft.com/office/drawing/2014/main" id="{6F4DB72C-3E47-6AC7-6020-AD86B2E60D7D}"/>
              </a:ext>
            </a:extLst>
          </p:cNvPr>
          <p:cNvSpPr>
            <a:spLocks noGrp="1"/>
          </p:cNvSpPr>
          <p:nvPr>
            <p:ph type="dt" sz="half" idx="10"/>
          </p:nvPr>
        </p:nvSpPr>
        <p:spPr/>
        <p:txBody>
          <a:bodyPr/>
          <a:lstStyle/>
          <a:p>
            <a:fld id="{A28C0D8D-1437-4485-A168-3FA933123947}" type="datetime1">
              <a:rPr lang="fi-FI" smtClean="0"/>
              <a:t>15.4.2024</a:t>
            </a:fld>
            <a:endParaRPr lang="fi-FI"/>
          </a:p>
        </p:txBody>
      </p:sp>
      <p:sp>
        <p:nvSpPr>
          <p:cNvPr id="5" name="Alatunnisteen paikkamerkki 4">
            <a:extLst>
              <a:ext uri="{FF2B5EF4-FFF2-40B4-BE49-F238E27FC236}">
                <a16:creationId xmlns:a16="http://schemas.microsoft.com/office/drawing/2014/main" id="{F1C5D853-BACF-B303-B669-E4DEE56E8F97}"/>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7C72117-B008-EF94-365F-BE994EBC8250}"/>
              </a:ext>
            </a:extLst>
          </p:cNvPr>
          <p:cNvSpPr>
            <a:spLocks noGrp="1"/>
          </p:cNvSpPr>
          <p:nvPr>
            <p:ph type="sldNum" sz="quarter" idx="12"/>
          </p:nvPr>
        </p:nvSpPr>
        <p:spPr/>
        <p:txBody>
          <a:bodyPr/>
          <a:lstStyle/>
          <a:p>
            <a:fld id="{8680CC61-DB77-4485-B460-D8E4038D4204}" type="slidenum">
              <a:rPr lang="fi-FI" smtClean="0"/>
              <a:t>11</a:t>
            </a:fld>
            <a:endParaRPr lang="fi-FI"/>
          </a:p>
        </p:txBody>
      </p:sp>
    </p:spTree>
    <p:extLst>
      <p:ext uri="{BB962C8B-B14F-4D97-AF65-F5344CB8AC3E}">
        <p14:creationId xmlns:p14="http://schemas.microsoft.com/office/powerpoint/2010/main" val="90494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5E80A0E-55C4-6541-13BE-D3364E1E7667}"/>
              </a:ext>
            </a:extLst>
          </p:cNvPr>
          <p:cNvSpPr>
            <a:spLocks noGrp="1"/>
          </p:cNvSpPr>
          <p:nvPr>
            <p:ph type="title"/>
          </p:nvPr>
        </p:nvSpPr>
        <p:spPr>
          <a:xfrm>
            <a:off x="684000" y="144000"/>
            <a:ext cx="10260000" cy="1224000"/>
          </a:xfrm>
        </p:spPr>
        <p:txBody>
          <a:bodyPr anchor="b">
            <a:normAutofit/>
          </a:bodyPr>
          <a:lstStyle/>
          <a:p>
            <a:r>
              <a:rPr lang="fi-FI"/>
              <a:t>Digiturvallisuus - Tietosuoja</a:t>
            </a:r>
          </a:p>
        </p:txBody>
      </p:sp>
      <p:sp>
        <p:nvSpPr>
          <p:cNvPr id="2" name="Sisällön paikkamerkki 1">
            <a:extLst>
              <a:ext uri="{FF2B5EF4-FFF2-40B4-BE49-F238E27FC236}">
                <a16:creationId xmlns:a16="http://schemas.microsoft.com/office/drawing/2014/main" id="{6DFBD44E-7655-D3EC-05D3-A6215ACEE2BE}"/>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fi-FI" b="1" dirty="0"/>
              <a:t>Tietosuoja </a:t>
            </a:r>
            <a:r>
              <a:rPr lang="fi-FI" dirty="0"/>
              <a:t>on perusoikeus, joka turvaa rekisteröidyn oikeuksien ja vapauksien toteutumisen henkilötietojen käsittelyssä. Tietosuojan tarkoituksena on osoittaa, milloin ja millä edellytyksillä henkilötietoja voidaan käsitellä. Henkilötietojen käsittelyn on aina perustuttava lakiin.</a:t>
            </a:r>
            <a:endParaRPr lang="en-US" dirty="0"/>
          </a:p>
          <a:p>
            <a:pPr marL="341630" indent="-341630"/>
            <a:endParaRPr lang="fi-FI" dirty="0">
              <a:cs typeface="Arial" panose="020B0604020202020204"/>
            </a:endParaRPr>
          </a:p>
          <a:p>
            <a:pPr marL="341630" indent="-341630"/>
            <a:r>
              <a:rPr lang="fi-FI" dirty="0"/>
              <a:t>Esimerkki organisaation näkökulmasta: Potilastietoja pitää käsitellä huolellisesti ja turvallisesti, jotta ne eivät päädy ulkopuolisten saataville. Tietosuojan toteuttamisessa tietoturvallisuus on merkittävässä roolissa.</a:t>
            </a:r>
          </a:p>
          <a:p>
            <a:pPr marL="341630" indent="-341630"/>
            <a:endParaRPr lang="fi-FI" dirty="0">
              <a:cs typeface="Arial"/>
            </a:endParaRPr>
          </a:p>
          <a:p>
            <a:pPr marL="341630" indent="-341630"/>
            <a:r>
              <a:rPr lang="fi-FI" dirty="0"/>
              <a:t>Esimerkki yksilön näkökulmasta: Jokainen voi pitää huolta henkilötiedoistaan harkitsemalla tarkkaan, mitä tietoja digitaalisiin palveluihin syöttää ja pyrkimällä minimoimaan palveluihin syötettävien tietojen määrää minimiin.</a:t>
            </a:r>
            <a:endParaRPr lang="fi-FI" dirty="0">
              <a:cs typeface="Arial"/>
            </a:endParaRPr>
          </a:p>
        </p:txBody>
      </p:sp>
      <p:sp>
        <p:nvSpPr>
          <p:cNvPr id="4" name="Päivämäärän paikkamerkki 3">
            <a:extLst>
              <a:ext uri="{FF2B5EF4-FFF2-40B4-BE49-F238E27FC236}">
                <a16:creationId xmlns:a16="http://schemas.microsoft.com/office/drawing/2014/main" id="{5AFAA4C6-CC58-8597-08DD-78B657F460B1}"/>
              </a:ext>
            </a:extLst>
          </p:cNvPr>
          <p:cNvSpPr>
            <a:spLocks noGrp="1"/>
          </p:cNvSpPr>
          <p:nvPr>
            <p:ph type="dt" sz="half" idx="10"/>
          </p:nvPr>
        </p:nvSpPr>
        <p:spPr/>
        <p:txBody>
          <a:bodyPr/>
          <a:lstStyle/>
          <a:p>
            <a:fld id="{1A336C90-D8B8-408F-83F1-C4CD04E83D63}" type="datetime1">
              <a:rPr lang="fi-FI" smtClean="0"/>
              <a:t>15.4.2024</a:t>
            </a:fld>
            <a:endParaRPr lang="fi-FI"/>
          </a:p>
        </p:txBody>
      </p:sp>
      <p:sp>
        <p:nvSpPr>
          <p:cNvPr id="5" name="Alatunnisteen paikkamerkki 4">
            <a:extLst>
              <a:ext uri="{FF2B5EF4-FFF2-40B4-BE49-F238E27FC236}">
                <a16:creationId xmlns:a16="http://schemas.microsoft.com/office/drawing/2014/main" id="{B883A134-B6AA-9AA0-32D7-EDC92EE0720E}"/>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FB71BE17-1F00-60F2-9223-B7B4675C9F70}"/>
              </a:ext>
            </a:extLst>
          </p:cNvPr>
          <p:cNvSpPr>
            <a:spLocks noGrp="1"/>
          </p:cNvSpPr>
          <p:nvPr>
            <p:ph type="sldNum" sz="quarter" idx="12"/>
          </p:nvPr>
        </p:nvSpPr>
        <p:spPr/>
        <p:txBody>
          <a:bodyPr/>
          <a:lstStyle/>
          <a:p>
            <a:fld id="{8680CC61-DB77-4485-B460-D8E4038D4204}" type="slidenum">
              <a:rPr lang="fi-FI" smtClean="0"/>
              <a:t>12</a:t>
            </a:fld>
            <a:endParaRPr lang="fi-FI"/>
          </a:p>
        </p:txBody>
      </p:sp>
    </p:spTree>
    <p:extLst>
      <p:ext uri="{BB962C8B-B14F-4D97-AF65-F5344CB8AC3E}">
        <p14:creationId xmlns:p14="http://schemas.microsoft.com/office/powerpoint/2010/main" val="112426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DCD96D-44F0-AAA5-334D-D2B70BB26FAF}"/>
              </a:ext>
            </a:extLst>
          </p:cNvPr>
          <p:cNvSpPr>
            <a:spLocks noGrp="1"/>
          </p:cNvSpPr>
          <p:nvPr>
            <p:ph idx="1"/>
          </p:nvPr>
        </p:nvSpPr>
        <p:spPr/>
        <p:txBody>
          <a:bodyPr/>
          <a:lstStyle/>
          <a:p>
            <a:pPr algn="l"/>
            <a:r>
              <a:rPr lang="fi-FI" b="0" i="0" dirty="0">
                <a:solidFill>
                  <a:srgbClr val="111111"/>
                </a:solidFill>
                <a:effectLst/>
              </a:rPr>
              <a:t>Organisaatiokulttuuri on yrityksen tai muun organisaation sisäisten arvojen, käyttäytymisnormien, toimintatapojen ja muiden vastaavien tekijöiden muodostama kokonaisuus. Se kuvaa, miten työyhteisössä on tapana toimia ja miten ihmiset vuorovaikuttavat keskenään. </a:t>
            </a:r>
            <a:r>
              <a:rPr lang="fi-FI" b="0" i="0" dirty="0">
                <a:solidFill>
                  <a:srgbClr val="111111"/>
                </a:solidFill>
                <a:effectLst/>
                <a:hlinkClick r:id="rId2"/>
              </a:rPr>
              <a:t>Organisaatiokulttuuri on usein ajassa muovautuva ja se rakentuu yrityksen johdon strategiatyön sekä työpaikalla olevien ihmisten avulla</a:t>
            </a:r>
            <a:r>
              <a:rPr lang="fi-FI" b="0" i="0" baseline="30000" dirty="0">
                <a:solidFill>
                  <a:srgbClr val="111111"/>
                </a:solidFill>
                <a:effectLst/>
                <a:hlinkClick r:id="rId2"/>
              </a:rPr>
              <a:t>1</a:t>
            </a:r>
            <a:r>
              <a:rPr lang="fi-FI" b="0" i="0" baseline="30000" dirty="0">
                <a:solidFill>
                  <a:srgbClr val="111111"/>
                </a:solidFill>
                <a:effectLst/>
                <a:hlinkClick r:id="rId3"/>
              </a:rPr>
              <a:t>2</a:t>
            </a:r>
            <a:r>
              <a:rPr lang="fi-FI" b="0" i="0" dirty="0">
                <a:solidFill>
                  <a:srgbClr val="111111"/>
                </a:solidFill>
                <a:effectLst/>
              </a:rPr>
              <a:t>. </a:t>
            </a:r>
            <a:r>
              <a:rPr lang="fi-FI" b="0" i="0" dirty="0">
                <a:solidFill>
                  <a:srgbClr val="111111"/>
                </a:solidFill>
                <a:effectLst/>
                <a:hlinkClick r:id="rId2"/>
              </a:rPr>
              <a:t>Se voi sisältää esimerkiksi yrityksen toimintamalleja, johtamiskäytänteitä, tapoja ja tottumuksia, arvopohjaa ja organisaation tarinaa</a:t>
            </a:r>
            <a:r>
              <a:rPr lang="fi-FI" b="0" i="0" baseline="30000" dirty="0">
                <a:solidFill>
                  <a:srgbClr val="111111"/>
                </a:solidFill>
                <a:effectLst/>
                <a:hlinkClick r:id="rId2"/>
              </a:rPr>
              <a:t>1</a:t>
            </a:r>
            <a:r>
              <a:rPr lang="fi-FI" b="0" i="0" dirty="0">
                <a:solidFill>
                  <a:srgbClr val="111111"/>
                </a:solidFill>
                <a:effectLst/>
              </a:rPr>
              <a:t>.</a:t>
            </a:r>
          </a:p>
          <a:p>
            <a:pPr algn="l"/>
            <a:r>
              <a:rPr lang="fi-FI" b="0" i="0" dirty="0">
                <a:solidFill>
                  <a:srgbClr val="111111"/>
                </a:solidFill>
                <a:effectLst/>
                <a:hlinkClick r:id="rId2"/>
              </a:rPr>
              <a:t>Hyvä organisaatiokulttuuri voi edistää menestystä ja parempaa tulosta, sillä se luo tehokkaan ja innovatiivisen ilmapiirin, jossa kaikkien mielipiteet ovat tärkeitä ja asioita mietitään yhdessä</a:t>
            </a:r>
            <a:r>
              <a:rPr lang="fi-FI" b="0" i="0" baseline="30000" dirty="0">
                <a:solidFill>
                  <a:srgbClr val="111111"/>
                </a:solidFill>
                <a:effectLst/>
                <a:hlinkClick r:id="rId2"/>
              </a:rPr>
              <a:t>1</a:t>
            </a:r>
            <a:r>
              <a:rPr lang="fi-FI" b="0" i="0" dirty="0">
                <a:solidFill>
                  <a:srgbClr val="111111"/>
                </a:solidFill>
                <a:effectLst/>
              </a:rPr>
              <a:t>. </a:t>
            </a:r>
            <a:r>
              <a:rPr lang="fi-FI" b="0" i="0" dirty="0">
                <a:solidFill>
                  <a:srgbClr val="111111"/>
                </a:solidFill>
                <a:effectLst/>
                <a:hlinkClick r:id="rId2"/>
              </a:rPr>
              <a:t>Organisaatiokulttuurin kehittäminen vaatii jatkuvaa työtä ja sitoutumista yrityksen arvoihin ja strategiaan</a:t>
            </a:r>
            <a:r>
              <a:rPr lang="fi-FI" b="0" i="0" dirty="0">
                <a:solidFill>
                  <a:srgbClr val="111111"/>
                </a:solidFill>
                <a:effectLst/>
              </a:rPr>
              <a:t>.</a:t>
            </a:r>
          </a:p>
          <a:p>
            <a:pPr lvl="1"/>
            <a:r>
              <a:rPr lang="fi-FI" dirty="0"/>
              <a:t>Tämä on Microsoft </a:t>
            </a:r>
            <a:r>
              <a:rPr lang="fi-FI" dirty="0" err="1"/>
              <a:t>Copilot</a:t>
            </a:r>
            <a:r>
              <a:rPr lang="fi-FI" dirty="0"/>
              <a:t>-tekoälyllä tuotettu teksti.</a:t>
            </a:r>
          </a:p>
        </p:txBody>
      </p:sp>
      <p:sp>
        <p:nvSpPr>
          <p:cNvPr id="3" name="Päivämäärän paikkamerkki 2">
            <a:extLst>
              <a:ext uri="{FF2B5EF4-FFF2-40B4-BE49-F238E27FC236}">
                <a16:creationId xmlns:a16="http://schemas.microsoft.com/office/drawing/2014/main" id="{6BD73F4C-6C3E-E117-0A6B-60AF605E90B6}"/>
              </a:ext>
            </a:extLst>
          </p:cNvPr>
          <p:cNvSpPr>
            <a:spLocks noGrp="1"/>
          </p:cNvSpPr>
          <p:nvPr>
            <p:ph type="dt" sz="half" idx="10"/>
          </p:nvPr>
        </p:nvSpPr>
        <p:spPr/>
        <p:txBody>
          <a:bodyPr/>
          <a:lstStyle/>
          <a:p>
            <a:fld id="{6949441F-F9C4-4D6C-BC23-7FF094CA0D8A}" type="datetime1">
              <a:rPr lang="fi-FI" smtClean="0"/>
              <a:t>15.4.2024</a:t>
            </a:fld>
            <a:endParaRPr lang="fi-FI"/>
          </a:p>
        </p:txBody>
      </p:sp>
      <p:sp>
        <p:nvSpPr>
          <p:cNvPr id="4" name="Alatunnisteen paikkamerkki 3">
            <a:extLst>
              <a:ext uri="{FF2B5EF4-FFF2-40B4-BE49-F238E27FC236}">
                <a16:creationId xmlns:a16="http://schemas.microsoft.com/office/drawing/2014/main" id="{F8AA914A-0F64-6951-1B05-EF5B3ADFAE2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B2407C7-8F49-BBDB-8F21-54264C67A07F}"/>
              </a:ext>
            </a:extLst>
          </p:cNvPr>
          <p:cNvSpPr>
            <a:spLocks noGrp="1"/>
          </p:cNvSpPr>
          <p:nvPr>
            <p:ph type="sldNum" sz="quarter" idx="12"/>
          </p:nvPr>
        </p:nvSpPr>
        <p:spPr/>
        <p:txBody>
          <a:bodyPr/>
          <a:lstStyle/>
          <a:p>
            <a:fld id="{8680CC61-DB77-4485-B460-D8E4038D4204}" type="slidenum">
              <a:rPr lang="fi-FI" smtClean="0"/>
              <a:t>13</a:t>
            </a:fld>
            <a:endParaRPr lang="fi-FI"/>
          </a:p>
        </p:txBody>
      </p:sp>
      <p:sp>
        <p:nvSpPr>
          <p:cNvPr id="6" name="Otsikko 5">
            <a:extLst>
              <a:ext uri="{FF2B5EF4-FFF2-40B4-BE49-F238E27FC236}">
                <a16:creationId xmlns:a16="http://schemas.microsoft.com/office/drawing/2014/main" id="{2CCE46A7-2FD7-96B1-09BF-F6736EA7C7E0}"/>
              </a:ext>
            </a:extLst>
          </p:cNvPr>
          <p:cNvSpPr>
            <a:spLocks noGrp="1"/>
          </p:cNvSpPr>
          <p:nvPr>
            <p:ph type="title"/>
          </p:nvPr>
        </p:nvSpPr>
        <p:spPr/>
        <p:txBody>
          <a:bodyPr/>
          <a:lstStyle/>
          <a:p>
            <a:r>
              <a:rPr lang="fi-FI" dirty="0"/>
              <a:t>1.3 Organisaatiokulttuuri</a:t>
            </a:r>
          </a:p>
        </p:txBody>
      </p:sp>
    </p:spTree>
    <p:extLst>
      <p:ext uri="{BB962C8B-B14F-4D97-AF65-F5344CB8AC3E}">
        <p14:creationId xmlns:p14="http://schemas.microsoft.com/office/powerpoint/2010/main" val="211521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2894B6-C63B-BFF8-9107-2222DA15DD0C}"/>
              </a:ext>
            </a:extLst>
          </p:cNvPr>
          <p:cNvSpPr>
            <a:spLocks noGrp="1"/>
          </p:cNvSpPr>
          <p:nvPr>
            <p:ph idx="1"/>
          </p:nvPr>
        </p:nvSpPr>
        <p:spPr/>
        <p:txBody>
          <a:bodyPr vert="horz" lIns="91440" tIns="45720" rIns="91440" bIns="45720" rtlCol="0" anchor="t">
            <a:normAutofit fontScale="92500" lnSpcReduction="20000"/>
          </a:bodyPr>
          <a:lstStyle/>
          <a:p>
            <a:pPr marL="341630" indent="-341630"/>
            <a:r>
              <a:rPr lang="fi-FI" dirty="0">
                <a:cs typeface="Arial"/>
              </a:rPr>
              <a:t>Digiturvakulttuuri on osa organisaatiokulttuuria, joka yksinkertaistaen kertoo, miten digiturvallisuutta toteutetaan organisaatiossa. </a:t>
            </a:r>
          </a:p>
          <a:p>
            <a:pPr marL="341630" indent="-341630"/>
            <a:r>
              <a:rPr lang="fi-FI" dirty="0">
                <a:cs typeface="Arial"/>
              </a:rPr>
              <a:t>Toimintatavat voivat olla myös kirjoittamattomia ja ne voivat siirtyvät työntekijältä toiselle.</a:t>
            </a:r>
          </a:p>
          <a:p>
            <a:pPr marL="341630" indent="-341630"/>
            <a:r>
              <a:rPr lang="fi-FI" dirty="0"/>
              <a:t>Hyvä digiturvallisuuskulttuuri näkyy esimerkiksi siten, että annetaan lupa kommunikoida ja kannustetaan nostamaan käsi pystyyn, jos on tehnyt virheen. Muistetaan kiittää siitä, että ilmoitus tehdään.</a:t>
            </a:r>
            <a:endParaRPr lang="fi-FI" dirty="0">
              <a:cs typeface="Arial"/>
            </a:endParaRPr>
          </a:p>
          <a:p>
            <a:pPr marL="341630" indent="-341630"/>
            <a:r>
              <a:rPr lang="fi-FI" dirty="0">
                <a:cs typeface="Arial"/>
              </a:rPr>
              <a:t>Digiturvakulttuuria voidaan esimerkiksi kehittää aluksi hallitsemalla riskejä ja laatimalla niiden perusteella tietoturva ja -suojapolitiikkoja, joiden perusteella laaditaan ohjeistuksia ja koulutuksia. Tietoturvapolitiikka on osa organisaation tietoturvallisuuden hallintajärjestelmää, jossa kuvataan ainakin vastuut, tietoturvallisuuden tavoitteet, periaatteet ja seuranta. Se tulisi olla organisaation johdon hyväksymä.</a:t>
            </a:r>
          </a:p>
          <a:p>
            <a:pPr marL="341630" indent="-341630"/>
            <a:r>
              <a:rPr lang="fi-FI" dirty="0"/>
              <a:t>Digiturvakulttuuri kukoistaa ja kehittyy sidottaessa koko organisaation mukaan toimintaan. Organisaation tulee huolehtia siitä, että digiturvallisuusohjeistukset on hyvin perusteltuja ja eli myös selvittävät, miksi näin tulee toimia sekä samalla tukevat arkista työntekoa, jolloin työntekijöiden on helpompi noudattaa annettuja ohjeita.</a:t>
            </a:r>
          </a:p>
          <a:p>
            <a:pPr marL="341630" indent="-341630"/>
            <a:endParaRPr lang="fi-FI" dirty="0"/>
          </a:p>
        </p:txBody>
      </p:sp>
      <p:sp>
        <p:nvSpPr>
          <p:cNvPr id="3" name="Päivämäärän paikkamerkki 2">
            <a:extLst>
              <a:ext uri="{FF2B5EF4-FFF2-40B4-BE49-F238E27FC236}">
                <a16:creationId xmlns:a16="http://schemas.microsoft.com/office/drawing/2014/main" id="{4265F0FE-840D-8013-FD30-A48807A26717}"/>
              </a:ext>
            </a:extLst>
          </p:cNvPr>
          <p:cNvSpPr>
            <a:spLocks noGrp="1"/>
          </p:cNvSpPr>
          <p:nvPr>
            <p:ph type="dt" sz="half" idx="10"/>
          </p:nvPr>
        </p:nvSpPr>
        <p:spPr/>
        <p:txBody>
          <a:bodyPr/>
          <a:lstStyle/>
          <a:p>
            <a:fld id="{FA6BA8B5-E378-4C74-8BA5-4B317DEEBF5C}" type="datetime1">
              <a:rPr lang="fi-FI" smtClean="0"/>
              <a:t>15.4.2024</a:t>
            </a:fld>
            <a:endParaRPr lang="fi-FI"/>
          </a:p>
        </p:txBody>
      </p:sp>
      <p:sp>
        <p:nvSpPr>
          <p:cNvPr id="4" name="Alatunnisteen paikkamerkki 3">
            <a:extLst>
              <a:ext uri="{FF2B5EF4-FFF2-40B4-BE49-F238E27FC236}">
                <a16:creationId xmlns:a16="http://schemas.microsoft.com/office/drawing/2014/main" id="{93826647-BA05-538C-F4B5-56810E961F5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5C3A9DB6-CFF0-4584-035B-174BD415DED0}"/>
              </a:ext>
            </a:extLst>
          </p:cNvPr>
          <p:cNvSpPr>
            <a:spLocks noGrp="1"/>
          </p:cNvSpPr>
          <p:nvPr>
            <p:ph type="sldNum" sz="quarter" idx="12"/>
          </p:nvPr>
        </p:nvSpPr>
        <p:spPr/>
        <p:txBody>
          <a:bodyPr/>
          <a:lstStyle/>
          <a:p>
            <a:fld id="{8680CC61-DB77-4485-B460-D8E4038D4204}" type="slidenum">
              <a:rPr lang="fi-FI" smtClean="0"/>
              <a:t>14</a:t>
            </a:fld>
            <a:endParaRPr lang="fi-FI"/>
          </a:p>
        </p:txBody>
      </p:sp>
      <p:sp>
        <p:nvSpPr>
          <p:cNvPr id="6" name="Otsikko 5">
            <a:extLst>
              <a:ext uri="{FF2B5EF4-FFF2-40B4-BE49-F238E27FC236}">
                <a16:creationId xmlns:a16="http://schemas.microsoft.com/office/drawing/2014/main" id="{5C3B4FF5-0C41-202D-F4E4-2D820253F635}"/>
              </a:ext>
            </a:extLst>
          </p:cNvPr>
          <p:cNvSpPr>
            <a:spLocks noGrp="1"/>
          </p:cNvSpPr>
          <p:nvPr>
            <p:ph type="title"/>
          </p:nvPr>
        </p:nvSpPr>
        <p:spPr/>
        <p:txBody>
          <a:bodyPr/>
          <a:lstStyle/>
          <a:p>
            <a:r>
              <a:rPr lang="fi-FI" dirty="0"/>
              <a:t>1.3 Digiturvakulttuuri</a:t>
            </a:r>
          </a:p>
        </p:txBody>
      </p:sp>
    </p:spTree>
    <p:extLst>
      <p:ext uri="{BB962C8B-B14F-4D97-AF65-F5344CB8AC3E}">
        <p14:creationId xmlns:p14="http://schemas.microsoft.com/office/powerpoint/2010/main" val="343615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2898DF4-9986-D177-181C-DEC69CB5E866}"/>
              </a:ext>
            </a:extLst>
          </p:cNvPr>
          <p:cNvSpPr>
            <a:spLocks noGrp="1"/>
          </p:cNvSpPr>
          <p:nvPr>
            <p:ph idx="1"/>
          </p:nvPr>
        </p:nvSpPr>
        <p:spPr/>
        <p:txBody>
          <a:bodyPr vert="horz" lIns="91440" tIns="45720" rIns="91440" bIns="45720" rtlCol="0" anchor="t">
            <a:normAutofit/>
          </a:bodyPr>
          <a:lstStyle/>
          <a:p>
            <a:pPr marL="341630" indent="-341630"/>
            <a:r>
              <a:rPr lang="fi-FI" dirty="0">
                <a:cs typeface="Arial" panose="020B0604020202020204"/>
              </a:rPr>
              <a:t>Digiturvaosaamisen kehittämisessä johdon esimerkki, sitoutuminen ja tuki on tärkeää, jotta organisaatiolle saadaan riittävät resurssit ohjeiden ja koulutusten kehittämiseksi ja henkilöstölle aikaa niiden opiskeluun. </a:t>
            </a:r>
          </a:p>
          <a:p>
            <a:pPr marL="341630" indent="-341630"/>
            <a:r>
              <a:rPr lang="fi-FI" dirty="0">
                <a:cs typeface="Arial" panose="020B0604020202020204"/>
              </a:rPr>
              <a:t>Johdon tulee näyttää esimerkkiä sääntöjen ja ohjeistusten noudattamisessa.</a:t>
            </a:r>
          </a:p>
          <a:p>
            <a:pPr marL="341630" indent="-341630"/>
            <a:r>
              <a:rPr lang="fi-FI" dirty="0">
                <a:cs typeface="Arial" panose="020B0604020202020204"/>
              </a:rPr>
              <a:t>Digiturvaosaamisen kehittäminen kannattaa johdon tukemana </a:t>
            </a:r>
            <a:r>
              <a:rPr lang="fi-FI" dirty="0" err="1">
                <a:cs typeface="Arial" panose="020B0604020202020204"/>
              </a:rPr>
              <a:t>vastuuttaa</a:t>
            </a:r>
            <a:r>
              <a:rPr lang="fi-FI" dirty="0">
                <a:cs typeface="Arial" panose="020B0604020202020204"/>
              </a:rPr>
              <a:t> ryhmälle.</a:t>
            </a: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B22C99C8-085D-DD14-9D21-67B7A413C1E1}"/>
              </a:ext>
            </a:extLst>
          </p:cNvPr>
          <p:cNvSpPr>
            <a:spLocks noGrp="1"/>
          </p:cNvSpPr>
          <p:nvPr>
            <p:ph type="dt" sz="half" idx="10"/>
          </p:nvPr>
        </p:nvSpPr>
        <p:spPr/>
        <p:txBody>
          <a:bodyPr/>
          <a:lstStyle/>
          <a:p>
            <a:fld id="{7E02AA64-78AC-48AB-B225-6EB7FF073759}" type="datetime1">
              <a:rPr lang="fi-FI" smtClean="0"/>
              <a:t>15.4.2024</a:t>
            </a:fld>
            <a:endParaRPr lang="fi-FI"/>
          </a:p>
        </p:txBody>
      </p:sp>
      <p:sp>
        <p:nvSpPr>
          <p:cNvPr id="4" name="Alatunnisteen paikkamerkki 3">
            <a:extLst>
              <a:ext uri="{FF2B5EF4-FFF2-40B4-BE49-F238E27FC236}">
                <a16:creationId xmlns:a16="http://schemas.microsoft.com/office/drawing/2014/main" id="{0D445829-2AE9-EE31-0629-BE6AF807845E}"/>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1FD09486-3FAA-775F-C05F-BE6254A06562}"/>
              </a:ext>
            </a:extLst>
          </p:cNvPr>
          <p:cNvSpPr>
            <a:spLocks noGrp="1"/>
          </p:cNvSpPr>
          <p:nvPr>
            <p:ph type="sldNum" sz="quarter" idx="12"/>
          </p:nvPr>
        </p:nvSpPr>
        <p:spPr/>
        <p:txBody>
          <a:bodyPr/>
          <a:lstStyle/>
          <a:p>
            <a:fld id="{8680CC61-DB77-4485-B460-D8E4038D4204}" type="slidenum">
              <a:rPr lang="fi-FI" smtClean="0"/>
              <a:t>15</a:t>
            </a:fld>
            <a:endParaRPr lang="fi-FI"/>
          </a:p>
        </p:txBody>
      </p:sp>
      <p:sp>
        <p:nvSpPr>
          <p:cNvPr id="6" name="Otsikko 5">
            <a:extLst>
              <a:ext uri="{FF2B5EF4-FFF2-40B4-BE49-F238E27FC236}">
                <a16:creationId xmlns:a16="http://schemas.microsoft.com/office/drawing/2014/main" id="{4E6C5355-0F3B-1810-8C10-EE586898EE25}"/>
              </a:ext>
            </a:extLst>
          </p:cNvPr>
          <p:cNvSpPr>
            <a:spLocks noGrp="1"/>
          </p:cNvSpPr>
          <p:nvPr>
            <p:ph type="title"/>
          </p:nvPr>
        </p:nvSpPr>
        <p:spPr/>
        <p:txBody>
          <a:bodyPr>
            <a:normAutofit fontScale="90000"/>
          </a:bodyPr>
          <a:lstStyle/>
          <a:p>
            <a:r>
              <a:rPr lang="fi-FI" dirty="0"/>
              <a:t>2 Esimerkki osaamisen ja kulttuurin kehittämisen tiekartasta</a:t>
            </a:r>
          </a:p>
        </p:txBody>
      </p:sp>
    </p:spTree>
    <p:extLst>
      <p:ext uri="{BB962C8B-B14F-4D97-AF65-F5344CB8AC3E}">
        <p14:creationId xmlns:p14="http://schemas.microsoft.com/office/powerpoint/2010/main" val="240358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E538F7-B160-EC7B-E8F0-25D647A0D3E5}"/>
              </a:ext>
            </a:extLst>
          </p:cNvPr>
          <p:cNvSpPr>
            <a:spLocks noGrp="1"/>
          </p:cNvSpPr>
          <p:nvPr>
            <p:ph idx="1"/>
          </p:nvPr>
        </p:nvSpPr>
        <p:spPr/>
        <p:txBody>
          <a:bodyPr/>
          <a:lstStyle/>
          <a:p>
            <a:pPr marL="341630" indent="-341630"/>
            <a:r>
              <a:rPr lang="fi-FI" dirty="0">
                <a:cs typeface="Arial" panose="020B0604020202020204"/>
              </a:rPr>
              <a:t>Digiturvaosaamisen kehittäminen kannattaa aloittaa perustasta. Aluksi tulee tunnistaa organisaation kriittiset kohteet ja niihin kohdistuvat uhkat ja riskit. Arvion perusteella laaditaan tietoturvapolitiikkoja, joista johdetaan ohjeistukset ja koulutukset.</a:t>
            </a:r>
          </a:p>
          <a:p>
            <a:pPr marL="341630" indent="-341630"/>
            <a:r>
              <a:rPr lang="fi-FI" dirty="0">
                <a:cs typeface="Arial" panose="020B0604020202020204"/>
              </a:rPr>
              <a:t>Tunnista kehittämiskohteet ja priorisoi!</a:t>
            </a:r>
          </a:p>
          <a:p>
            <a:pPr marL="341630" indent="-341630"/>
            <a:r>
              <a:rPr lang="fi-FI" dirty="0">
                <a:cs typeface="Arial" panose="020B0604020202020204"/>
              </a:rPr>
              <a:t>Kehittämisen tukena voidaan käyttää seuraavaa </a:t>
            </a:r>
            <a:r>
              <a:rPr lang="fi-FI" dirty="0" err="1">
                <a:cs typeface="Arial" panose="020B0604020202020204"/>
              </a:rPr>
              <a:t>Roadmap</a:t>
            </a:r>
            <a:r>
              <a:rPr lang="fi-FI" dirty="0">
                <a:cs typeface="Arial" panose="020B0604020202020204"/>
              </a:rPr>
              <a:t>-mallia.</a:t>
            </a:r>
          </a:p>
          <a:p>
            <a:endParaRPr lang="fi-FI" dirty="0"/>
          </a:p>
        </p:txBody>
      </p:sp>
      <p:sp>
        <p:nvSpPr>
          <p:cNvPr id="3" name="Päivämäärän paikkamerkki 2">
            <a:extLst>
              <a:ext uri="{FF2B5EF4-FFF2-40B4-BE49-F238E27FC236}">
                <a16:creationId xmlns:a16="http://schemas.microsoft.com/office/drawing/2014/main" id="{F0D4C929-7343-2493-5A43-84CC2D4CF30F}"/>
              </a:ext>
            </a:extLst>
          </p:cNvPr>
          <p:cNvSpPr>
            <a:spLocks noGrp="1"/>
          </p:cNvSpPr>
          <p:nvPr>
            <p:ph type="dt" sz="half" idx="10"/>
          </p:nvPr>
        </p:nvSpPr>
        <p:spPr/>
        <p:txBody>
          <a:bodyPr/>
          <a:lstStyle/>
          <a:p>
            <a:fld id="{95D78F0E-CEAC-4BD8-81CA-B69A191607F7}" type="datetime1">
              <a:rPr lang="fi-FI" smtClean="0"/>
              <a:t>15.4.2024</a:t>
            </a:fld>
            <a:endParaRPr lang="fi-FI"/>
          </a:p>
        </p:txBody>
      </p:sp>
      <p:sp>
        <p:nvSpPr>
          <p:cNvPr id="4" name="Alatunnisteen paikkamerkki 3">
            <a:extLst>
              <a:ext uri="{FF2B5EF4-FFF2-40B4-BE49-F238E27FC236}">
                <a16:creationId xmlns:a16="http://schemas.microsoft.com/office/drawing/2014/main" id="{E31A6C5D-6CB2-4850-4ACF-C35A996F22B8}"/>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38FD9735-F063-C4B7-83AB-7CF3CAA4E804}"/>
              </a:ext>
            </a:extLst>
          </p:cNvPr>
          <p:cNvSpPr>
            <a:spLocks noGrp="1"/>
          </p:cNvSpPr>
          <p:nvPr>
            <p:ph type="sldNum" sz="quarter" idx="12"/>
          </p:nvPr>
        </p:nvSpPr>
        <p:spPr/>
        <p:txBody>
          <a:bodyPr/>
          <a:lstStyle/>
          <a:p>
            <a:fld id="{8680CC61-DB77-4485-B460-D8E4038D4204}" type="slidenum">
              <a:rPr lang="fi-FI" smtClean="0"/>
              <a:t>16</a:t>
            </a:fld>
            <a:endParaRPr lang="fi-FI"/>
          </a:p>
        </p:txBody>
      </p:sp>
      <p:sp>
        <p:nvSpPr>
          <p:cNvPr id="6" name="Otsikko 5">
            <a:extLst>
              <a:ext uri="{FF2B5EF4-FFF2-40B4-BE49-F238E27FC236}">
                <a16:creationId xmlns:a16="http://schemas.microsoft.com/office/drawing/2014/main" id="{AD669D6D-F20C-1C14-FDB4-57A06D6C40F2}"/>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68062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A2C30334-3F9A-C2C8-8F02-E7232F5F8F38}"/>
              </a:ext>
            </a:extLst>
          </p:cNvPr>
          <p:cNvSpPr>
            <a:spLocks noGrp="1"/>
          </p:cNvSpPr>
          <p:nvPr>
            <p:ph type="sldNum" sz="quarter" idx="14"/>
          </p:nvPr>
        </p:nvSpPr>
        <p:spPr/>
        <p:txBody>
          <a:bodyPr/>
          <a:lstStyle/>
          <a:p>
            <a:fld id="{8680CC61-DB77-4485-B460-D8E4038D4204}" type="slidenum">
              <a:rPr lang="fi-FI" smtClean="0"/>
              <a:t>17</a:t>
            </a:fld>
            <a:endParaRPr lang="fi-FI"/>
          </a:p>
        </p:txBody>
      </p:sp>
      <p:pic>
        <p:nvPicPr>
          <p:cNvPr id="13" name="Kuva 12" descr="Kuva, joka sisältää kohteen teksti, kuvakaappaus&#10;&#10;Kuvaus luotu automaattisesti">
            <a:extLst>
              <a:ext uri="{FF2B5EF4-FFF2-40B4-BE49-F238E27FC236}">
                <a16:creationId xmlns:a16="http://schemas.microsoft.com/office/drawing/2014/main" id="{800812DC-D36D-044B-CF04-6779DAFF6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8"/>
            <a:ext cx="12192000" cy="6096000"/>
          </a:xfrm>
          <a:prstGeom prst="rect">
            <a:avLst/>
          </a:prstGeom>
        </p:spPr>
      </p:pic>
      <p:sp>
        <p:nvSpPr>
          <p:cNvPr id="14" name="Suorakulmio 13">
            <a:extLst>
              <a:ext uri="{FF2B5EF4-FFF2-40B4-BE49-F238E27FC236}">
                <a16:creationId xmlns:a16="http://schemas.microsoft.com/office/drawing/2014/main" id="{50531109-F510-D3B5-481D-A76621234C86}"/>
              </a:ext>
            </a:extLst>
          </p:cNvPr>
          <p:cNvSpPr/>
          <p:nvPr/>
        </p:nvSpPr>
        <p:spPr>
          <a:xfrm>
            <a:off x="11352584" y="6269878"/>
            <a:ext cx="720080" cy="4142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sp>
        <p:nvSpPr>
          <p:cNvPr id="2" name="Päivämäärän paikkamerkki 1">
            <a:extLst>
              <a:ext uri="{FF2B5EF4-FFF2-40B4-BE49-F238E27FC236}">
                <a16:creationId xmlns:a16="http://schemas.microsoft.com/office/drawing/2014/main" id="{45ED794D-72A2-E57B-4DEF-BAFE8C35BD31}"/>
              </a:ext>
            </a:extLst>
          </p:cNvPr>
          <p:cNvSpPr>
            <a:spLocks noGrp="1"/>
          </p:cNvSpPr>
          <p:nvPr>
            <p:ph type="dt" sz="half" idx="12"/>
          </p:nvPr>
        </p:nvSpPr>
        <p:spPr>
          <a:xfrm>
            <a:off x="684000" y="6555740"/>
            <a:ext cx="1512000" cy="216000"/>
          </a:xfrm>
        </p:spPr>
        <p:txBody>
          <a:bodyPr/>
          <a:lstStyle/>
          <a:p>
            <a:fld id="{62E1E650-348D-4B6F-BBA6-597ADCB269D6}" type="datetime1">
              <a:rPr lang="fi-FI" smtClean="0"/>
              <a:t>15.4.2024</a:t>
            </a:fld>
            <a:endParaRPr lang="fi-FI"/>
          </a:p>
        </p:txBody>
      </p:sp>
      <p:sp>
        <p:nvSpPr>
          <p:cNvPr id="3" name="Alatunnisteen paikkamerkki 2">
            <a:extLst>
              <a:ext uri="{FF2B5EF4-FFF2-40B4-BE49-F238E27FC236}">
                <a16:creationId xmlns:a16="http://schemas.microsoft.com/office/drawing/2014/main" id="{6B39E9ED-CC0E-7478-BB41-3E5B24FDCCED}"/>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45924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Millainen organisaatiokulttuuri on tällä hetkellä?</a:t>
            </a:r>
            <a:endParaRPr lang="en-US" dirty="0"/>
          </a:p>
          <a:p>
            <a:pPr marL="341630" indent="-341630"/>
            <a:r>
              <a:rPr lang="fi-FI" dirty="0"/>
              <a:t>Onko organisaatio tunnistanut toimintaansa liittyvät suojattavat kohteet ja tunnistanut niihin liittyvät riskit?</a:t>
            </a:r>
            <a:endParaRPr lang="fi-FI" dirty="0">
              <a:cs typeface="Arial"/>
            </a:endParaRPr>
          </a:p>
          <a:p>
            <a:pPr marL="341630" indent="-341630"/>
            <a:r>
              <a:rPr lang="fi-FI" dirty="0"/>
              <a:t>Onko organisaatio laatinut tietoturvapolitiikan?</a:t>
            </a:r>
            <a:endParaRPr lang="fi-FI" dirty="0">
              <a:cs typeface="Arial"/>
            </a:endParaRPr>
          </a:p>
          <a:p>
            <a:pPr marL="341630" indent="-341630"/>
            <a:r>
              <a:rPr lang="fi-FI" dirty="0"/>
              <a:t>Onko organisaatio laatinut ohjeistuksia digiturvallisuuteen liittyen tietoturvapolitiikan ja -suojapolitiikan perusteella?</a:t>
            </a:r>
            <a:endParaRPr lang="fi-FI" dirty="0">
              <a:cs typeface="Arial"/>
            </a:endParaRPr>
          </a:p>
          <a:p>
            <a:pPr marL="341630" indent="-341630"/>
            <a:r>
              <a:rPr lang="fi-FI" dirty="0">
                <a:cs typeface="Arial"/>
              </a:rPr>
              <a:t>Mitkä ovat organisaation digiturvaosaamisen kannalta heikkoudet ja vahvuudet?</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0B37B7FD-DD4F-403F-A5C6-23DBC1688102}" type="datetime1">
              <a:rPr lang="fi-FI" smtClean="0"/>
              <a:t>15.4.2024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18</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Digiturvakulttuurin nykytilan kartoitus</a:t>
            </a:r>
          </a:p>
        </p:txBody>
      </p:sp>
    </p:spTree>
    <p:extLst>
      <p:ext uri="{BB962C8B-B14F-4D97-AF65-F5344CB8AC3E}">
        <p14:creationId xmlns:p14="http://schemas.microsoft.com/office/powerpoint/2010/main" val="87790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A0C959B-49C0-1803-54E1-9A61A9C4F993}"/>
              </a:ext>
            </a:extLst>
          </p:cNvPr>
          <p:cNvSpPr>
            <a:spLocks noGrp="1"/>
          </p:cNvSpPr>
          <p:nvPr>
            <p:ph idx="1"/>
          </p:nvPr>
        </p:nvSpPr>
        <p:spPr>
          <a:xfrm>
            <a:off x="684000" y="1720222"/>
            <a:ext cx="10584555" cy="4579778"/>
          </a:xfrm>
        </p:spPr>
        <p:txBody>
          <a:bodyPr vert="horz" lIns="91440" tIns="45720" rIns="91440" bIns="45720" rtlCol="0" anchor="t">
            <a:normAutofit/>
          </a:bodyPr>
          <a:lstStyle/>
          <a:p>
            <a:pPr marL="341630" indent="-341630"/>
            <a:r>
              <a:rPr lang="fi-FI" dirty="0"/>
              <a:t>Järjestääkö organisaatio digiturvakoulutusta? Ovatko koulutukset säännöllisiä?</a:t>
            </a:r>
            <a:endParaRPr lang="fi-FI" dirty="0">
              <a:cs typeface="Arial"/>
            </a:endParaRPr>
          </a:p>
          <a:p>
            <a:pPr marL="341630" indent="-341630"/>
            <a:r>
              <a:rPr lang="fi-FI" dirty="0">
                <a:cs typeface="Arial"/>
              </a:rPr>
              <a:t>Onko kouluttaja omasta organisaatiosta tai onko budjetoitu ulkoista kouluttajaa?</a:t>
            </a:r>
            <a:endParaRPr lang="fi-FI" dirty="0"/>
          </a:p>
          <a:p>
            <a:pPr marL="341630" indent="-341630"/>
            <a:r>
              <a:rPr lang="fi-FI" dirty="0"/>
              <a:t>Onko digiturvallisuus osana perehdytystä?</a:t>
            </a:r>
            <a:endParaRPr lang="fi-FI" dirty="0">
              <a:cs typeface="Arial" panose="020B0604020202020204"/>
            </a:endParaRPr>
          </a:p>
          <a:p>
            <a:pPr marL="341630" indent="-341630"/>
            <a:r>
              <a:rPr lang="fi-FI" dirty="0"/>
              <a:t>Huolehditaanko siitä, että henkilöstö ymmärtää digiturvallisuudesta huolehtimisen olevan osa koko henkilöstön työarkea?</a:t>
            </a:r>
            <a:endParaRPr lang="fi-FI" dirty="0">
              <a:cs typeface="Arial" panose="020B0604020202020204"/>
            </a:endParaRPr>
          </a:p>
          <a:p>
            <a:pPr marL="341630" indent="-341630"/>
            <a:r>
              <a:rPr lang="fi-FI" dirty="0"/>
              <a:t>Harjoitellaanko varautumiseen ja jatkuvuuteen liittyviä teemoja?</a:t>
            </a:r>
            <a:endParaRPr lang="fi-FI" dirty="0">
              <a:cs typeface="Arial" panose="020B0604020202020204"/>
            </a:endParaRPr>
          </a:p>
          <a:p>
            <a:pPr marL="341630" indent="-341630"/>
            <a:r>
              <a:rPr lang="fi-FI" dirty="0"/>
              <a:t>Seurataanko ja mitataanko digiturvaosaamiseen liittyviä asioita?</a:t>
            </a:r>
          </a:p>
          <a:p>
            <a:pPr marL="341630" indent="-341630"/>
            <a:r>
              <a:rPr lang="fi-FI" dirty="0">
                <a:cs typeface="Arial" panose="020B0604020202020204"/>
              </a:rPr>
              <a:t>Sijaitsevatko ohjeistukset yhdessä selkeässä ja löydettävässä paikassa?</a:t>
            </a:r>
          </a:p>
          <a:p>
            <a:pPr marL="341630" indent="-341630"/>
            <a:r>
              <a:rPr lang="fi-FI" dirty="0">
                <a:cs typeface="Arial" panose="020B0604020202020204"/>
              </a:rPr>
              <a:t>Ovatko ohjeistukset linjassa nykyisten politiikka-asiakirjojen kanssa?</a:t>
            </a:r>
          </a:p>
          <a:p>
            <a:pPr marL="341630" indent="-341630"/>
            <a:r>
              <a:rPr lang="fi-FI" dirty="0">
                <a:cs typeface="Arial" panose="020B0604020202020204"/>
              </a:rPr>
              <a:t>Miten johto on sitoutunut kehittämään ja edistämään digiturvallisuutta?</a:t>
            </a: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8721EC2B-3CDD-0AA4-CAC8-B00AC9C68542}"/>
              </a:ext>
            </a:extLst>
          </p:cNvPr>
          <p:cNvSpPr>
            <a:spLocks noGrp="1"/>
          </p:cNvSpPr>
          <p:nvPr>
            <p:ph type="dt" sz="half" idx="10"/>
          </p:nvPr>
        </p:nvSpPr>
        <p:spPr/>
        <p:txBody>
          <a:bodyPr/>
          <a:lstStyle/>
          <a:p>
            <a:fld id="{2D9393F3-CE08-45EB-BAE1-CA7E98376F88}" type="datetime1">
              <a:rPr lang="fi-FI" smtClean="0"/>
              <a:t>15.4.2024</a:t>
            </a:fld>
            <a:endParaRPr lang="fi-FI"/>
          </a:p>
        </p:txBody>
      </p:sp>
      <p:sp>
        <p:nvSpPr>
          <p:cNvPr id="4" name="Alatunnisteen paikkamerkki 3">
            <a:extLst>
              <a:ext uri="{FF2B5EF4-FFF2-40B4-BE49-F238E27FC236}">
                <a16:creationId xmlns:a16="http://schemas.microsoft.com/office/drawing/2014/main" id="{E6486158-7876-FB15-D1D0-C7327CA04C74}"/>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7F44C56-65DF-1416-78F3-66B690FBAFCA}"/>
              </a:ext>
            </a:extLst>
          </p:cNvPr>
          <p:cNvSpPr>
            <a:spLocks noGrp="1"/>
          </p:cNvSpPr>
          <p:nvPr>
            <p:ph type="sldNum" sz="quarter" idx="12"/>
          </p:nvPr>
        </p:nvSpPr>
        <p:spPr/>
        <p:txBody>
          <a:bodyPr/>
          <a:lstStyle/>
          <a:p>
            <a:fld id="{8680CC61-DB77-4485-B460-D8E4038D4204}" type="slidenum">
              <a:rPr lang="fi-FI" smtClean="0"/>
              <a:t>19</a:t>
            </a:fld>
            <a:endParaRPr lang="fi-FI"/>
          </a:p>
        </p:txBody>
      </p:sp>
      <p:sp>
        <p:nvSpPr>
          <p:cNvPr id="6" name="Otsikko 5">
            <a:extLst>
              <a:ext uri="{FF2B5EF4-FFF2-40B4-BE49-F238E27FC236}">
                <a16:creationId xmlns:a16="http://schemas.microsoft.com/office/drawing/2014/main" id="{A6C81F47-811A-0FC4-F8F1-2C81FD4D0497}"/>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64256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9A33A3E-418B-4B8F-BFDA-974B970BF7B5}"/>
              </a:ext>
            </a:extLst>
          </p:cNvPr>
          <p:cNvSpPr>
            <a:spLocks noGrp="1"/>
          </p:cNvSpPr>
          <p:nvPr>
            <p:ph idx="1"/>
          </p:nvPr>
        </p:nvSpPr>
        <p:spPr/>
        <p:txBody>
          <a:bodyPr/>
          <a:lstStyle/>
          <a:p>
            <a:r>
              <a:rPr lang="fi-FI" dirty="0"/>
              <a:t>1 Johdanto</a:t>
            </a:r>
          </a:p>
          <a:p>
            <a:pPr lvl="1"/>
            <a:r>
              <a:rPr lang="fi-FI" dirty="0"/>
              <a:t>1.1 Miksi Digiturvaosaamisen kehittäminen on tärkeää?</a:t>
            </a:r>
          </a:p>
          <a:p>
            <a:pPr lvl="1"/>
            <a:r>
              <a:rPr lang="fi-FI" dirty="0"/>
              <a:t>1.2 Digiturvan osa-alueet</a:t>
            </a:r>
          </a:p>
          <a:p>
            <a:pPr lvl="1"/>
            <a:r>
              <a:rPr lang="fi-FI" dirty="0"/>
              <a:t>1.3 Organisaatio- ja Digiturvakulttuuri</a:t>
            </a:r>
          </a:p>
          <a:p>
            <a:r>
              <a:rPr lang="fi-FI" dirty="0"/>
              <a:t>2 Esimerkki digiturvaosaamisen ja -kulttuurin kehittämisen tiekartasta</a:t>
            </a:r>
          </a:p>
          <a:p>
            <a:r>
              <a:rPr lang="fi-FI" dirty="0"/>
              <a:t>3 Konkreettiset vinkit</a:t>
            </a:r>
          </a:p>
          <a:p>
            <a:r>
              <a:rPr lang="fi-FI" dirty="0"/>
              <a:t>4 Mittaaminen ja jatkuva kehittäminen</a:t>
            </a:r>
          </a:p>
          <a:p>
            <a:r>
              <a:rPr lang="fi-FI" dirty="0"/>
              <a:t>5 Olemassa olevat materiaalit</a:t>
            </a:r>
          </a:p>
        </p:txBody>
      </p:sp>
      <p:sp>
        <p:nvSpPr>
          <p:cNvPr id="3" name="Päivämäärän paikkamerkki 2">
            <a:extLst>
              <a:ext uri="{FF2B5EF4-FFF2-40B4-BE49-F238E27FC236}">
                <a16:creationId xmlns:a16="http://schemas.microsoft.com/office/drawing/2014/main" id="{9DB1C681-87E2-8E8E-6048-4EADE971D48B}"/>
              </a:ext>
            </a:extLst>
          </p:cNvPr>
          <p:cNvSpPr>
            <a:spLocks noGrp="1"/>
          </p:cNvSpPr>
          <p:nvPr>
            <p:ph type="dt" sz="half" idx="10"/>
          </p:nvPr>
        </p:nvSpPr>
        <p:spPr/>
        <p:txBody>
          <a:bodyPr/>
          <a:lstStyle/>
          <a:p>
            <a:fld id="{F59A922F-3753-47B3-B2FA-B905F3655919}" type="datetime1">
              <a:rPr lang="fi-FI" smtClean="0"/>
              <a:t>15.4.2024</a:t>
            </a:fld>
            <a:endParaRPr lang="fi-FI"/>
          </a:p>
        </p:txBody>
      </p:sp>
      <p:sp>
        <p:nvSpPr>
          <p:cNvPr id="4" name="Alatunnisteen paikkamerkki 3">
            <a:extLst>
              <a:ext uri="{FF2B5EF4-FFF2-40B4-BE49-F238E27FC236}">
                <a16:creationId xmlns:a16="http://schemas.microsoft.com/office/drawing/2014/main" id="{EF7AB750-40DE-4BA8-EE07-6928C197DA53}"/>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DD39E8E7-6379-12C4-3DB6-DF1BC62D553C}"/>
              </a:ext>
            </a:extLst>
          </p:cNvPr>
          <p:cNvSpPr>
            <a:spLocks noGrp="1"/>
          </p:cNvSpPr>
          <p:nvPr>
            <p:ph type="sldNum" sz="quarter" idx="12"/>
          </p:nvPr>
        </p:nvSpPr>
        <p:spPr/>
        <p:txBody>
          <a:bodyPr/>
          <a:lstStyle/>
          <a:p>
            <a:fld id="{8680CC61-DB77-4485-B460-D8E4038D4204}" type="slidenum">
              <a:rPr lang="fi-FI" smtClean="0"/>
              <a:t>2</a:t>
            </a:fld>
            <a:endParaRPr lang="fi-FI"/>
          </a:p>
        </p:txBody>
      </p:sp>
      <p:sp>
        <p:nvSpPr>
          <p:cNvPr id="6" name="Otsikko 5">
            <a:extLst>
              <a:ext uri="{FF2B5EF4-FFF2-40B4-BE49-F238E27FC236}">
                <a16:creationId xmlns:a16="http://schemas.microsoft.com/office/drawing/2014/main" id="{3CCACCB5-6C45-751D-2CEF-56FE43317C35}"/>
              </a:ext>
            </a:extLst>
          </p:cNvPr>
          <p:cNvSpPr>
            <a:spLocks noGrp="1"/>
          </p:cNvSpPr>
          <p:nvPr>
            <p:ph type="title"/>
          </p:nvPr>
        </p:nvSpPr>
        <p:spPr/>
        <p:txBody>
          <a:bodyPr/>
          <a:lstStyle/>
          <a:p>
            <a:r>
              <a:rPr lang="fi-FI" dirty="0"/>
              <a:t>Oppaan sisältö</a:t>
            </a:r>
          </a:p>
        </p:txBody>
      </p:sp>
    </p:spTree>
    <p:extLst>
      <p:ext uri="{BB962C8B-B14F-4D97-AF65-F5344CB8AC3E}">
        <p14:creationId xmlns:p14="http://schemas.microsoft.com/office/powerpoint/2010/main" val="19970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Tunnista ensin suojattavat kohteet ja niihin kohdistuvat riskit.</a:t>
            </a:r>
          </a:p>
          <a:p>
            <a:pPr marL="341630" indent="-341630"/>
            <a:r>
              <a:rPr lang="fi-FI" dirty="0"/>
              <a:t>Laadi tietoturva- ja tietosuojapolitiikkoja, joiden perusteella voit laatia tarvittavat ohjeet.</a:t>
            </a:r>
            <a:endParaRPr lang="fi-FI" dirty="0">
              <a:cs typeface="Arial"/>
            </a:endParaRPr>
          </a:p>
          <a:p>
            <a:pPr marL="341630" indent="-341630"/>
            <a:r>
              <a:rPr lang="fi-FI" dirty="0"/>
              <a:t>Huolehdi siitä, että henkilöstöllä on selkeät ja ymmärrettävät ohjeet digiturvalliseen toimintaan. Muista perustella, miksi näin pitää toimia!</a:t>
            </a:r>
            <a:endParaRPr lang="en-US" dirty="0"/>
          </a:p>
          <a:p>
            <a:pPr marL="341630" indent="-341630"/>
            <a:r>
              <a:rPr lang="fi-FI" dirty="0">
                <a:cs typeface="Arial"/>
              </a:rPr>
              <a:t>Huolehdi siitä, että ohjeet ovat helppo löytää ja niistä löytää olennaiset asiat helposti ja nopeasti!</a:t>
            </a:r>
          </a:p>
          <a:p>
            <a:pPr marL="341630" indent="-341630"/>
            <a:endParaRPr lang="fi-FI" dirty="0"/>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36694EF9-341F-431A-BDA1-DCA301038741}" type="datetime1">
              <a:rPr lang="fi-FI" smtClean="0"/>
              <a:t>15.4.2024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20</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Ohjeiden laadinta ja ylläpito</a:t>
            </a:r>
          </a:p>
        </p:txBody>
      </p:sp>
    </p:spTree>
    <p:extLst>
      <p:ext uri="{BB962C8B-B14F-4D97-AF65-F5344CB8AC3E}">
        <p14:creationId xmlns:p14="http://schemas.microsoft.com/office/powerpoint/2010/main" val="66974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759CE30-C031-8E7D-F73C-01BA8E0198ED}"/>
              </a:ext>
            </a:extLst>
          </p:cNvPr>
          <p:cNvSpPr>
            <a:spLocks noGrp="1"/>
          </p:cNvSpPr>
          <p:nvPr>
            <p:ph idx="1"/>
          </p:nvPr>
        </p:nvSpPr>
        <p:spPr>
          <a:xfrm>
            <a:off x="683592" y="1629295"/>
            <a:ext cx="10260000" cy="4608000"/>
          </a:xfrm>
        </p:spPr>
        <p:txBody>
          <a:bodyPr vert="horz" lIns="91440" tIns="45720" rIns="91440" bIns="45720" rtlCol="0" anchor="t">
            <a:normAutofit lnSpcReduction="10000"/>
          </a:bodyPr>
          <a:lstStyle/>
          <a:p>
            <a:pPr marL="341630" indent="-341630"/>
            <a:r>
              <a:rPr lang="fi-FI" dirty="0"/>
              <a:t>Varmista, että ohjeistukset käsittelevät ainakin seuraavia teemoja</a:t>
            </a:r>
            <a:endParaRPr lang="en-US" dirty="0"/>
          </a:p>
          <a:p>
            <a:pPr marL="798830" lvl="1" indent="-341630"/>
            <a:r>
              <a:rPr lang="fi-FI" dirty="0"/>
              <a:t>Tietojen luokittelu</a:t>
            </a:r>
            <a:endParaRPr lang="fi-FI" dirty="0">
              <a:cs typeface="Arial"/>
            </a:endParaRPr>
          </a:p>
          <a:p>
            <a:pPr marL="798830" lvl="1" indent="-341630"/>
            <a:r>
              <a:rPr lang="fi-FI" dirty="0"/>
              <a:t>Tietojen turvallinen käsittely ja henkilötietojen käsittely huomioiden tiedon elinkaari</a:t>
            </a:r>
            <a:endParaRPr lang="fi-FI" dirty="0">
              <a:cs typeface="Arial"/>
            </a:endParaRPr>
          </a:p>
          <a:p>
            <a:pPr marL="798830" lvl="1" indent="-341630"/>
            <a:r>
              <a:rPr lang="fi-FI" dirty="0"/>
              <a:t>Laitteiden turvallinen käyttö</a:t>
            </a:r>
            <a:endParaRPr lang="fi-FI" dirty="0">
              <a:cs typeface="Arial"/>
            </a:endParaRPr>
          </a:p>
          <a:p>
            <a:pPr marL="798830" lvl="1" indent="-341630"/>
            <a:r>
              <a:rPr lang="fi-FI" dirty="0"/>
              <a:t>Palveluiden turvallinen käyttö</a:t>
            </a:r>
          </a:p>
          <a:p>
            <a:pPr marL="798830" lvl="1" indent="-341630"/>
            <a:r>
              <a:rPr lang="fi-FI" dirty="0">
                <a:cs typeface="Arial"/>
              </a:rPr>
              <a:t>Tunnusten käyttö ja tunnistautuminen</a:t>
            </a:r>
          </a:p>
          <a:p>
            <a:pPr marL="798830" lvl="1" indent="-341630"/>
            <a:r>
              <a:rPr lang="fi-FI" dirty="0"/>
              <a:t>Toimitiloissa työskentely</a:t>
            </a:r>
            <a:endParaRPr lang="fi-FI" dirty="0">
              <a:cs typeface="Arial"/>
            </a:endParaRPr>
          </a:p>
          <a:p>
            <a:pPr marL="798830" lvl="1" indent="-341630"/>
            <a:r>
              <a:rPr lang="fi-FI" dirty="0"/>
              <a:t>Etätyö</a:t>
            </a:r>
            <a:endParaRPr lang="fi-FI" dirty="0">
              <a:cs typeface="Arial"/>
            </a:endParaRPr>
          </a:p>
          <a:p>
            <a:pPr marL="798830" lvl="1" indent="-341630"/>
            <a:r>
              <a:rPr lang="fi-FI" dirty="0"/>
              <a:t>Matkustus</a:t>
            </a:r>
            <a:endParaRPr lang="fi-FI" dirty="0">
              <a:cs typeface="Arial"/>
            </a:endParaRPr>
          </a:p>
          <a:p>
            <a:pPr marL="341630" indent="-341630"/>
            <a:r>
              <a:rPr lang="fi-FI" dirty="0"/>
              <a:t>Hyödynnä ohjeiden laadinnassa esimerkiksi seuraavia sivustoja:</a:t>
            </a:r>
            <a:endParaRPr lang="fi-FI" dirty="0">
              <a:cs typeface="Arial"/>
            </a:endParaRPr>
          </a:p>
          <a:p>
            <a:pPr marL="798830" lvl="1" indent="-341630"/>
            <a:r>
              <a:rPr lang="fi-FI" dirty="0">
                <a:hlinkClick r:id="rId2"/>
              </a:rPr>
              <a:t>https://tietosuoja.fi/organisaatiot</a:t>
            </a:r>
            <a:br>
              <a:rPr lang="fi-FI" dirty="0">
                <a:hlinkClick r:id="rId2"/>
              </a:rPr>
            </a:br>
            <a:r>
              <a:rPr lang="fi-FI" dirty="0">
                <a:hlinkClick r:id="rId2"/>
              </a:rPr>
              <a:t>https://www.kyberturvallisuuskeskus.fi/fi/ohjeet</a:t>
            </a:r>
            <a:br>
              <a:rPr lang="fi-FI" dirty="0"/>
            </a:br>
            <a:r>
              <a:rPr lang="fi-FI" dirty="0">
                <a:hlinkClick r:id="rId3"/>
              </a:rPr>
              <a:t>https://digiturvallinenelama.fi</a:t>
            </a:r>
            <a:r>
              <a:rPr lang="fi-FI" dirty="0"/>
              <a:t> </a:t>
            </a:r>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3F9B3582-3C15-3395-D594-D6E1DA495707}"/>
              </a:ext>
            </a:extLst>
          </p:cNvPr>
          <p:cNvSpPr>
            <a:spLocks noGrp="1"/>
          </p:cNvSpPr>
          <p:nvPr>
            <p:ph type="dt" sz="half" idx="10"/>
          </p:nvPr>
        </p:nvSpPr>
        <p:spPr/>
        <p:txBody>
          <a:bodyPr/>
          <a:lstStyle/>
          <a:p>
            <a:fld id="{CF31F6D2-C6F7-4874-8BA6-D89B1ECBA0E1}" type="datetime1">
              <a:rPr lang="fi-FI" smtClean="0"/>
              <a:t>15.4.2024</a:t>
            </a:fld>
            <a:endParaRPr lang="fi-FI"/>
          </a:p>
        </p:txBody>
      </p:sp>
      <p:sp>
        <p:nvSpPr>
          <p:cNvPr id="4" name="Alatunnisteen paikkamerkki 3">
            <a:extLst>
              <a:ext uri="{FF2B5EF4-FFF2-40B4-BE49-F238E27FC236}">
                <a16:creationId xmlns:a16="http://schemas.microsoft.com/office/drawing/2014/main" id="{A70233AB-29F3-C0EA-EC99-07F275F09975}"/>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E6A6EFD8-439C-B43D-5A3B-C651E9107A2A}"/>
              </a:ext>
            </a:extLst>
          </p:cNvPr>
          <p:cNvSpPr>
            <a:spLocks noGrp="1"/>
          </p:cNvSpPr>
          <p:nvPr>
            <p:ph type="sldNum" sz="quarter" idx="12"/>
          </p:nvPr>
        </p:nvSpPr>
        <p:spPr/>
        <p:txBody>
          <a:bodyPr/>
          <a:lstStyle/>
          <a:p>
            <a:fld id="{8680CC61-DB77-4485-B460-D8E4038D4204}" type="slidenum">
              <a:rPr lang="fi-FI" smtClean="0"/>
              <a:t>21</a:t>
            </a:fld>
            <a:endParaRPr lang="fi-FI"/>
          </a:p>
        </p:txBody>
      </p:sp>
      <p:sp>
        <p:nvSpPr>
          <p:cNvPr id="6" name="Otsikko 5">
            <a:extLst>
              <a:ext uri="{FF2B5EF4-FFF2-40B4-BE49-F238E27FC236}">
                <a16:creationId xmlns:a16="http://schemas.microsoft.com/office/drawing/2014/main" id="{40C4D161-CDDF-0617-D0AB-5070DD6A8600}"/>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15849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Huolehdi, että sisäisiä koulutuksia järjestetään koko henkilöstölle osana perehdytystä ja vuosittain.</a:t>
            </a:r>
            <a:endParaRPr lang="en-US" dirty="0"/>
          </a:p>
          <a:p>
            <a:pPr marL="341630" indent="-341630"/>
            <a:r>
              <a:rPr lang="fi-FI" dirty="0"/>
              <a:t>Hyödynnä myös jo olemassa olevaa materiaalia, kuten Digiturvallinen elämä –kokonaisuus </a:t>
            </a:r>
            <a:r>
              <a:rPr lang="fi-FI" dirty="0">
                <a:hlinkClick r:id="rId3"/>
              </a:rPr>
              <a:t>https://dvv.fi/digiturvallinen-elama</a:t>
            </a:r>
            <a:r>
              <a:rPr lang="fi-FI" dirty="0"/>
              <a:t>, DVV:n kuukausittaisia digiturvatunti-webinaareja </a:t>
            </a:r>
            <a:r>
              <a:rPr lang="fi-FI" dirty="0">
                <a:hlinkClick r:id="rId4"/>
              </a:rPr>
              <a:t>https://live.mediaserver.fi/dvv/digiturva</a:t>
            </a:r>
            <a:r>
              <a:rPr lang="fi-FI" dirty="0"/>
              <a:t>, Ylen Digitreenejä </a:t>
            </a:r>
            <a:r>
              <a:rPr lang="fi-FI" dirty="0">
                <a:hlinkClick r:id="rId5"/>
              </a:rPr>
              <a:t>https://yle.fi/aihe/digitreenit/tietoturva</a:t>
            </a:r>
            <a:r>
              <a:rPr lang="fi-FI" dirty="0"/>
              <a:t> ja muita tukimateriaaleja.</a:t>
            </a:r>
            <a:endParaRPr lang="fi-FI" dirty="0">
              <a:cs typeface="Arial"/>
            </a:endParaRPr>
          </a:p>
          <a:p>
            <a:pPr marL="341630" indent="-341630"/>
            <a:r>
              <a:rPr lang="fi-FI" dirty="0">
                <a:cs typeface="Arial"/>
              </a:rPr>
              <a:t>Laadi myös muiden, kuten DVV:n tuottamien koulutusten, lisäksi organisaatiokohtaista koulutusta, jossa ohjeistetaan miten organisaatiossa toimitaan, esimerkiksi lähetetään turvaposti.</a:t>
            </a:r>
          </a:p>
          <a:p>
            <a:pPr marL="341630" indent="-341630"/>
            <a:r>
              <a:rPr lang="fi-FI" dirty="0">
                <a:cs typeface="Arial"/>
              </a:rPr>
              <a:t>Pienelle ryhmälle kohdennettu koulutus on yleensä tehokkaampaa.</a:t>
            </a:r>
            <a:endParaRPr lang="fi-FI" dirty="0"/>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5894889A-7C66-4463-8EC9-8BAF5274C66A}" type="datetime1">
              <a:rPr lang="fi-FI" smtClean="0"/>
              <a:t>15.4.2024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22</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a:t>Henkilöstön kouluttaminen</a:t>
            </a:r>
          </a:p>
        </p:txBody>
      </p:sp>
    </p:spTree>
    <p:extLst>
      <p:ext uri="{BB962C8B-B14F-4D97-AF65-F5344CB8AC3E}">
        <p14:creationId xmlns:p14="http://schemas.microsoft.com/office/powerpoint/2010/main" val="343024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95C7CB-86C2-D8B5-0C8E-E56EAEB380CD}"/>
              </a:ext>
            </a:extLst>
          </p:cNvPr>
          <p:cNvSpPr>
            <a:spLocks noGrp="1"/>
          </p:cNvSpPr>
          <p:nvPr>
            <p:ph idx="1"/>
          </p:nvPr>
        </p:nvSpPr>
        <p:spPr/>
        <p:txBody>
          <a:bodyPr/>
          <a:lstStyle/>
          <a:p>
            <a:pPr marL="341630" indent="-341630"/>
            <a:r>
              <a:rPr lang="fi-FI" dirty="0">
                <a:cs typeface="Arial"/>
              </a:rPr>
              <a:t>Laadi tehtäviä, jotka kannustavat ajattelemaan ja kohtaamaan tavallisia arkipäiväisiä tilanteita.</a:t>
            </a:r>
          </a:p>
          <a:p>
            <a:pPr marL="798830" lvl="1" indent="-341630"/>
            <a:r>
              <a:rPr lang="fi-FI" dirty="0">
                <a:cs typeface="Arial"/>
              </a:rPr>
              <a:t>Voit hyödyntää tekoälypalveluita esimerkiksi kysymysten ja oikeiden vastausten luonnostelussa</a:t>
            </a:r>
          </a:p>
          <a:p>
            <a:pPr marL="341630" indent="-341630"/>
            <a:r>
              <a:rPr lang="fi-FI" dirty="0">
                <a:cs typeface="Arial"/>
              </a:rPr>
              <a:t>Seuraa koulutusten suorittamista esimerkiksi HR-järjestelmän tai muun siihen tarkoitetun järjestelmän avulla.</a:t>
            </a:r>
          </a:p>
          <a:p>
            <a:pPr marL="341630" indent="-341630"/>
            <a:r>
              <a:rPr lang="fi-FI">
                <a:cs typeface="Arial"/>
              </a:rPr>
              <a:t>Joissain organisaatioissa saatetaan vaatia peruskoulutuksen suorittamista ennen työaseman tai tunnusten saamista.</a:t>
            </a:r>
          </a:p>
          <a:p>
            <a:endParaRPr lang="fi-FI"/>
          </a:p>
        </p:txBody>
      </p:sp>
      <p:sp>
        <p:nvSpPr>
          <p:cNvPr id="3" name="Päivämäärän paikkamerkki 2">
            <a:extLst>
              <a:ext uri="{FF2B5EF4-FFF2-40B4-BE49-F238E27FC236}">
                <a16:creationId xmlns:a16="http://schemas.microsoft.com/office/drawing/2014/main" id="{7168D67A-4F32-86EB-CBAD-CD257E44F537}"/>
              </a:ext>
            </a:extLst>
          </p:cNvPr>
          <p:cNvSpPr>
            <a:spLocks noGrp="1"/>
          </p:cNvSpPr>
          <p:nvPr>
            <p:ph type="dt" sz="half" idx="10"/>
          </p:nvPr>
        </p:nvSpPr>
        <p:spPr/>
        <p:txBody>
          <a:bodyPr/>
          <a:lstStyle/>
          <a:p>
            <a:fld id="{6949441F-F9C4-4D6C-BC23-7FF094CA0D8A}" type="datetime1">
              <a:rPr lang="fi-FI" smtClean="0"/>
              <a:t>15.4.2024</a:t>
            </a:fld>
            <a:endParaRPr lang="fi-FI"/>
          </a:p>
        </p:txBody>
      </p:sp>
      <p:sp>
        <p:nvSpPr>
          <p:cNvPr id="4" name="Alatunnisteen paikkamerkki 3">
            <a:extLst>
              <a:ext uri="{FF2B5EF4-FFF2-40B4-BE49-F238E27FC236}">
                <a16:creationId xmlns:a16="http://schemas.microsoft.com/office/drawing/2014/main" id="{09546518-F387-F11D-6190-B546323B0B28}"/>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7911389-63B4-E182-D7E3-2123FB76BA95}"/>
              </a:ext>
            </a:extLst>
          </p:cNvPr>
          <p:cNvSpPr>
            <a:spLocks noGrp="1"/>
          </p:cNvSpPr>
          <p:nvPr>
            <p:ph type="sldNum" sz="quarter" idx="12"/>
          </p:nvPr>
        </p:nvSpPr>
        <p:spPr/>
        <p:txBody>
          <a:bodyPr/>
          <a:lstStyle/>
          <a:p>
            <a:fld id="{8680CC61-DB77-4485-B460-D8E4038D4204}" type="slidenum">
              <a:rPr lang="fi-FI" smtClean="0"/>
              <a:t>23</a:t>
            </a:fld>
            <a:endParaRPr lang="fi-FI"/>
          </a:p>
        </p:txBody>
      </p:sp>
      <p:sp>
        <p:nvSpPr>
          <p:cNvPr id="6" name="Otsikko 5">
            <a:extLst>
              <a:ext uri="{FF2B5EF4-FFF2-40B4-BE49-F238E27FC236}">
                <a16:creationId xmlns:a16="http://schemas.microsoft.com/office/drawing/2014/main" id="{3DE01B80-0EF5-92EC-CBE8-F73B19BBD99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244257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51881BE-8F93-95FF-A8AE-B1AE3176A705}"/>
              </a:ext>
            </a:extLst>
          </p:cNvPr>
          <p:cNvSpPr>
            <a:spLocks noGrp="1"/>
          </p:cNvSpPr>
          <p:nvPr>
            <p:ph idx="1"/>
          </p:nvPr>
        </p:nvSpPr>
        <p:spPr/>
        <p:txBody>
          <a:bodyPr/>
          <a:lstStyle/>
          <a:p>
            <a:r>
              <a:rPr lang="fi-FI" dirty="0"/>
              <a:t>Henkilöstön digiturvatietoisuutta kannattaa kasvattaa kampanjoiden avulla, joiden aikana toistetaan yhtä tai kahta asiaa, esimerkiksi salasanojen parantamista tai huijausviestien tunnistamista.</a:t>
            </a:r>
          </a:p>
          <a:p>
            <a:r>
              <a:rPr lang="fi-FI" dirty="0"/>
              <a:t>Viestit voivat olla esimerkiksi julisteita toimistossa tai </a:t>
            </a:r>
          </a:p>
          <a:p>
            <a:pPr marL="0" indent="0">
              <a:buNone/>
            </a:pPr>
            <a:r>
              <a:rPr lang="fi-FI" dirty="0"/>
              <a:t>	tietoiskuja ja tiedotteita intrassa. </a:t>
            </a:r>
          </a:p>
          <a:p>
            <a:r>
              <a:rPr lang="fi-FI" dirty="0"/>
              <a:t>Laaditaan kampanjalle tavoitteet ja mittarit.</a:t>
            </a:r>
          </a:p>
          <a:p>
            <a:r>
              <a:rPr lang="fi-FI" dirty="0"/>
              <a:t>Mitataan alussa tilanne.</a:t>
            </a:r>
          </a:p>
          <a:p>
            <a:r>
              <a:rPr lang="fi-FI" dirty="0"/>
              <a:t>Toistetaan viestiä eri muodoissa kampanjan ajan.</a:t>
            </a:r>
          </a:p>
          <a:p>
            <a:r>
              <a:rPr lang="fi-FI" dirty="0"/>
              <a:t>Mitataan tilanne kampanjan jälkeen.</a:t>
            </a:r>
          </a:p>
        </p:txBody>
      </p:sp>
      <p:sp>
        <p:nvSpPr>
          <p:cNvPr id="3" name="Päivämäärän paikkamerkki 2">
            <a:extLst>
              <a:ext uri="{FF2B5EF4-FFF2-40B4-BE49-F238E27FC236}">
                <a16:creationId xmlns:a16="http://schemas.microsoft.com/office/drawing/2014/main" id="{20863D06-2AA9-7A7C-6617-53C5CB721BCF}"/>
              </a:ext>
            </a:extLst>
          </p:cNvPr>
          <p:cNvSpPr>
            <a:spLocks noGrp="1"/>
          </p:cNvSpPr>
          <p:nvPr>
            <p:ph type="dt" sz="half" idx="10"/>
          </p:nvPr>
        </p:nvSpPr>
        <p:spPr/>
        <p:txBody>
          <a:bodyPr/>
          <a:lstStyle/>
          <a:p>
            <a:fld id="{32C9D61D-D0A9-4A89-A581-BBA5590BE660}" type="datetime1">
              <a:rPr lang="fi-FI" smtClean="0"/>
              <a:t>15.4.2024</a:t>
            </a:fld>
            <a:endParaRPr lang="fi-FI"/>
          </a:p>
        </p:txBody>
      </p:sp>
      <p:sp>
        <p:nvSpPr>
          <p:cNvPr id="4" name="Alatunnisteen paikkamerkki 3">
            <a:extLst>
              <a:ext uri="{FF2B5EF4-FFF2-40B4-BE49-F238E27FC236}">
                <a16:creationId xmlns:a16="http://schemas.microsoft.com/office/drawing/2014/main" id="{D9ADBEB6-9512-250F-12D0-DE5FE07F9A65}"/>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79C26CF5-2772-DCBB-C7E5-5B37562F9928}"/>
              </a:ext>
            </a:extLst>
          </p:cNvPr>
          <p:cNvSpPr>
            <a:spLocks noGrp="1"/>
          </p:cNvSpPr>
          <p:nvPr>
            <p:ph type="sldNum" sz="quarter" idx="12"/>
          </p:nvPr>
        </p:nvSpPr>
        <p:spPr/>
        <p:txBody>
          <a:bodyPr/>
          <a:lstStyle/>
          <a:p>
            <a:fld id="{8680CC61-DB77-4485-B460-D8E4038D4204}" type="slidenum">
              <a:rPr lang="fi-FI" smtClean="0"/>
              <a:t>24</a:t>
            </a:fld>
            <a:endParaRPr lang="fi-FI"/>
          </a:p>
        </p:txBody>
      </p:sp>
      <p:sp>
        <p:nvSpPr>
          <p:cNvPr id="6" name="Otsikko 5">
            <a:extLst>
              <a:ext uri="{FF2B5EF4-FFF2-40B4-BE49-F238E27FC236}">
                <a16:creationId xmlns:a16="http://schemas.microsoft.com/office/drawing/2014/main" id="{BB64A693-C131-AC41-4F87-3A453A38C914}"/>
              </a:ext>
            </a:extLst>
          </p:cNvPr>
          <p:cNvSpPr>
            <a:spLocks noGrp="1"/>
          </p:cNvSpPr>
          <p:nvPr>
            <p:ph type="title"/>
          </p:nvPr>
        </p:nvSpPr>
        <p:spPr/>
        <p:txBody>
          <a:bodyPr/>
          <a:lstStyle/>
          <a:p>
            <a:r>
              <a:rPr lang="fi-FI"/>
              <a:t>Digiturvatietoisuuskampanjat</a:t>
            </a:r>
          </a:p>
        </p:txBody>
      </p:sp>
      <p:graphicFrame>
        <p:nvGraphicFramePr>
          <p:cNvPr id="7" name="Objekti 6">
            <a:extLst>
              <a:ext uri="{FF2B5EF4-FFF2-40B4-BE49-F238E27FC236}">
                <a16:creationId xmlns:a16="http://schemas.microsoft.com/office/drawing/2014/main" id="{7840C319-CE46-62A4-B161-E46DDF4DBB12}"/>
              </a:ext>
            </a:extLst>
          </p:cNvPr>
          <p:cNvGraphicFramePr>
            <a:graphicFrameLocks noChangeAspect="1"/>
          </p:cNvGraphicFramePr>
          <p:nvPr>
            <p:extLst>
              <p:ext uri="{D42A27DB-BD31-4B8C-83A1-F6EECF244321}">
                <p14:modId xmlns:p14="http://schemas.microsoft.com/office/powerpoint/2010/main" val="4163855235"/>
              </p:ext>
            </p:extLst>
          </p:nvPr>
        </p:nvGraphicFramePr>
        <p:xfrm>
          <a:off x="8079246" y="2540068"/>
          <a:ext cx="2572864" cy="3677213"/>
        </p:xfrm>
        <a:graphic>
          <a:graphicData uri="http://schemas.openxmlformats.org/presentationml/2006/ole">
            <mc:AlternateContent xmlns:mc="http://schemas.openxmlformats.org/markup-compatibility/2006">
              <mc:Choice xmlns:v="urn:schemas-microsoft-com:vml" Requires="v">
                <p:oleObj name="Acrobat Document" r:id="rId2" imgW="12598400" imgH="18002250" progId="AcroExch.Document.DC">
                  <p:embed/>
                </p:oleObj>
              </mc:Choice>
              <mc:Fallback>
                <p:oleObj name="Acrobat Document" r:id="rId2" imgW="12598400" imgH="18002250" progId="AcroExch.Document.DC">
                  <p:embed/>
                  <p:pic>
                    <p:nvPicPr>
                      <p:cNvPr id="7" name="Objekti 6">
                        <a:extLst>
                          <a:ext uri="{FF2B5EF4-FFF2-40B4-BE49-F238E27FC236}">
                            <a16:creationId xmlns:a16="http://schemas.microsoft.com/office/drawing/2014/main" id="{7840C319-CE46-62A4-B161-E46DDF4DBB12}"/>
                          </a:ext>
                        </a:extLst>
                      </p:cNvPr>
                      <p:cNvPicPr/>
                      <p:nvPr/>
                    </p:nvPicPr>
                    <p:blipFill>
                      <a:blip r:embed="rId3"/>
                      <a:stretch>
                        <a:fillRect/>
                      </a:stretch>
                    </p:blipFill>
                    <p:spPr>
                      <a:xfrm>
                        <a:off x="8079246" y="2540068"/>
                        <a:ext cx="2572864" cy="3677213"/>
                      </a:xfrm>
                      <a:prstGeom prst="rect">
                        <a:avLst/>
                      </a:prstGeom>
                    </p:spPr>
                  </p:pic>
                </p:oleObj>
              </mc:Fallback>
            </mc:AlternateContent>
          </a:graphicData>
        </a:graphic>
      </p:graphicFrame>
    </p:spTree>
    <p:extLst>
      <p:ext uri="{BB962C8B-B14F-4D97-AF65-F5344CB8AC3E}">
        <p14:creationId xmlns:p14="http://schemas.microsoft.com/office/powerpoint/2010/main" val="220895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Testatkaa henkilöstön osaamista säännöllisesti.</a:t>
            </a:r>
            <a:endParaRPr lang="en-US" dirty="0"/>
          </a:p>
          <a:p>
            <a:pPr marL="341630" indent="-341630"/>
            <a:r>
              <a:rPr lang="fi-FI" dirty="0"/>
              <a:t>Mittareita voi olla esimerkiksi kalasteluviestisimulaation tulos, ”digiturvallisuusvisat” ja Digiturvallinen elämä –testi: </a:t>
            </a:r>
            <a:r>
              <a:rPr lang="fi-FI" dirty="0">
                <a:hlinkClick r:id="rId3"/>
              </a:rPr>
              <a:t>Digiturvallinen elämä -testi - eOppiva</a:t>
            </a:r>
            <a:endParaRPr lang="fi-FI" dirty="0">
              <a:cs typeface="Arial" panose="020B0604020202020204"/>
            </a:endParaRPr>
          </a:p>
          <a:p>
            <a:pPr marL="341630" indent="-341630"/>
            <a:r>
              <a:rPr lang="fi-FI" dirty="0"/>
              <a:t>Osallistukaa vuosittain Taisto-harjoitukseen, jossa harjoitellaan häiriötilanteiden hallintaa ja johtamista vuosittain vaihtuvien teemojen ja ajankohtaisten aiheiden kautta.</a:t>
            </a:r>
          </a:p>
          <a:p>
            <a:pPr marL="798830" lvl="1" indent="-341630"/>
            <a:r>
              <a:rPr lang="fi-FI" dirty="0">
                <a:cs typeface="Arial"/>
                <a:hlinkClick r:id="rId4"/>
              </a:rPr>
              <a:t>https://dvv.fi/taisto</a:t>
            </a:r>
            <a:r>
              <a:rPr lang="fi-FI" dirty="0">
                <a:cs typeface="Arial"/>
              </a:rPr>
              <a:t> </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9F41BA34-E699-4333-9D4E-2A0A1654322E}" type="datetime1">
              <a:rPr lang="fi-FI" smtClean="0"/>
              <a:t>15.4.2024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25</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Osaamisen testaaminen</a:t>
            </a:r>
          </a:p>
        </p:txBody>
      </p:sp>
    </p:spTree>
    <p:extLst>
      <p:ext uri="{BB962C8B-B14F-4D97-AF65-F5344CB8AC3E}">
        <p14:creationId xmlns:p14="http://schemas.microsoft.com/office/powerpoint/2010/main" val="422941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6D06D5-BE63-BA87-85C9-516BB36B4C0E}"/>
              </a:ext>
            </a:extLst>
          </p:cNvPr>
          <p:cNvSpPr>
            <a:spLocks noGrp="1"/>
          </p:cNvSpPr>
          <p:nvPr>
            <p:ph idx="1"/>
          </p:nvPr>
        </p:nvSpPr>
        <p:spPr/>
        <p:txBody>
          <a:bodyPr/>
          <a:lstStyle/>
          <a:p>
            <a:r>
              <a:rPr lang="fi-FI"/>
              <a:t>Hyödyntäkää esimerkiksi </a:t>
            </a:r>
            <a:r>
              <a:rPr lang="fi-FI" dirty="0"/>
              <a:t>erilaisia sähköpostiin saapuvia verkkorikollisten sähköposteja muistuttavia sähköpostiviestien ”</a:t>
            </a:r>
            <a:r>
              <a:rPr lang="fi-FI"/>
              <a:t>kalasteluharjoituksia”.</a:t>
            </a:r>
          </a:p>
          <a:p>
            <a:r>
              <a:rPr lang="fi-FI" dirty="0"/>
              <a:t>Hyvä käytäntö on tiedottaa kalasteluviestien käyttöönottamisessa organisaatiossa etukäteen. </a:t>
            </a:r>
          </a:p>
          <a:p>
            <a:r>
              <a:rPr lang="fi-FI" dirty="0"/>
              <a:t>Hyödyntäkää testausten tuloksia ohjeistuksien, koulutuksien ja kampanjoiden kehittämiseen!</a:t>
            </a:r>
          </a:p>
          <a:p>
            <a:r>
              <a:rPr lang="fi-FI" dirty="0"/>
              <a:t>Henkilöstön tekemien </a:t>
            </a:r>
            <a:r>
              <a:rPr lang="fi-FI" dirty="0" err="1"/>
              <a:t>tietoturvapoikkeamailmoitusten</a:t>
            </a:r>
            <a:r>
              <a:rPr lang="fi-FI" dirty="0"/>
              <a:t> määrä ei välttämättä ole hyvä mittari, koska digiturvakulttuurin kehittyessä niiden määrä useimmiten kasvaa, varsinkin erityisesti osaamisen kehittämistä aloittavassa organisaatiossa!</a:t>
            </a:r>
          </a:p>
          <a:p>
            <a:endParaRPr lang="fi-FI" dirty="0"/>
          </a:p>
        </p:txBody>
      </p:sp>
      <p:sp>
        <p:nvSpPr>
          <p:cNvPr id="3" name="Päivämäärän paikkamerkki 2">
            <a:extLst>
              <a:ext uri="{FF2B5EF4-FFF2-40B4-BE49-F238E27FC236}">
                <a16:creationId xmlns:a16="http://schemas.microsoft.com/office/drawing/2014/main" id="{DE48AAF5-A93C-60F1-F4D0-60EA6A925EEE}"/>
              </a:ext>
            </a:extLst>
          </p:cNvPr>
          <p:cNvSpPr>
            <a:spLocks noGrp="1"/>
          </p:cNvSpPr>
          <p:nvPr>
            <p:ph type="dt" sz="half" idx="10"/>
          </p:nvPr>
        </p:nvSpPr>
        <p:spPr/>
        <p:txBody>
          <a:bodyPr/>
          <a:lstStyle/>
          <a:p>
            <a:fld id="{80184C77-FCF0-4000-8C72-D6958C5554B0}" type="datetime1">
              <a:rPr lang="fi-FI" smtClean="0"/>
              <a:t>15.4.2024</a:t>
            </a:fld>
            <a:endParaRPr lang="fi-FI"/>
          </a:p>
        </p:txBody>
      </p:sp>
      <p:sp>
        <p:nvSpPr>
          <p:cNvPr id="4" name="Alatunnisteen paikkamerkki 3">
            <a:extLst>
              <a:ext uri="{FF2B5EF4-FFF2-40B4-BE49-F238E27FC236}">
                <a16:creationId xmlns:a16="http://schemas.microsoft.com/office/drawing/2014/main" id="{936D1C8C-E73F-5879-D196-D6BCD5D015DC}"/>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0951190-D918-2D8B-C1D9-7C9A5EBC3512}"/>
              </a:ext>
            </a:extLst>
          </p:cNvPr>
          <p:cNvSpPr>
            <a:spLocks noGrp="1"/>
          </p:cNvSpPr>
          <p:nvPr>
            <p:ph type="sldNum" sz="quarter" idx="12"/>
          </p:nvPr>
        </p:nvSpPr>
        <p:spPr/>
        <p:txBody>
          <a:bodyPr/>
          <a:lstStyle/>
          <a:p>
            <a:fld id="{8680CC61-DB77-4485-B460-D8E4038D4204}" type="slidenum">
              <a:rPr lang="fi-FI" smtClean="0"/>
              <a:t>26</a:t>
            </a:fld>
            <a:endParaRPr lang="fi-FI"/>
          </a:p>
        </p:txBody>
      </p:sp>
      <p:sp>
        <p:nvSpPr>
          <p:cNvPr id="6" name="Otsikko 5">
            <a:extLst>
              <a:ext uri="{FF2B5EF4-FFF2-40B4-BE49-F238E27FC236}">
                <a16:creationId xmlns:a16="http://schemas.microsoft.com/office/drawing/2014/main" id="{3CEC6469-CA14-2E69-FBB9-98726B2692D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135498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a:lstStyle/>
          <a:p>
            <a:r>
              <a:rPr lang="fi-FI" dirty="0"/>
              <a:t>Olennainen osa digiturvaosaamisen kehittämistä on sisäinen seuranta.</a:t>
            </a:r>
          </a:p>
          <a:p>
            <a:r>
              <a:rPr lang="fi-FI" dirty="0"/>
              <a:t>Seurannan avulla on mahdollista havaita asiat, jotka vaativat kehittämistä.</a:t>
            </a:r>
          </a:p>
          <a:p>
            <a:r>
              <a:rPr lang="fi-FI" dirty="0"/>
              <a:t>Määrittäkää tavoitteet ja mittarit digiturvaosaamisen kehittämiselle.</a:t>
            </a:r>
          </a:p>
          <a:p>
            <a:r>
              <a:rPr lang="fi-FI" dirty="0"/>
              <a:t>Huolehtikaa seurannan avulla myös riittävästä resursoinnista. Ilman riittävää resursointia digiturvasta huolehtiminen ei voi onnistua. </a:t>
            </a:r>
          </a:p>
          <a:p>
            <a:r>
              <a:rPr lang="fi-FI" dirty="0"/>
              <a:t>Seuraa koulutusten läpäisyä ja testien suorittamista.</a:t>
            </a:r>
          </a:p>
          <a:p>
            <a:endParaRPr lang="fi-FI" dirty="0"/>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CF1769E6-1E6B-4E9B-9B66-12D89372FEE8}" type="datetime1">
              <a:rPr lang="fi-FI" smtClean="0"/>
              <a:t>15.4.2024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27</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a:t>Seuranta</a:t>
            </a:r>
          </a:p>
        </p:txBody>
      </p:sp>
    </p:spTree>
    <p:extLst>
      <p:ext uri="{BB962C8B-B14F-4D97-AF65-F5344CB8AC3E}">
        <p14:creationId xmlns:p14="http://schemas.microsoft.com/office/powerpoint/2010/main" val="1655876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lnSpcReduction="10000"/>
          </a:bodyPr>
          <a:lstStyle/>
          <a:p>
            <a:pPr marL="341630" indent="-341630"/>
            <a:r>
              <a:rPr lang="fi-FI" dirty="0"/>
              <a:t>Sisällyttäkää digiturvaosaamisen kehittäminen osaksi normaalia työarkea</a:t>
            </a:r>
            <a:endParaRPr lang="en-US" dirty="0"/>
          </a:p>
          <a:p>
            <a:pPr marL="341630" indent="-341630"/>
            <a:r>
              <a:rPr lang="fi-FI" dirty="0"/>
              <a:t>Digiturva-asioille voi laatia oman vuosikellon tai sisällyttää ne osaksi jo olemassa olevaa vuosikelloa</a:t>
            </a:r>
            <a:endParaRPr lang="fi-FI" dirty="0">
              <a:cs typeface="Arial"/>
            </a:endParaRPr>
          </a:p>
          <a:p>
            <a:pPr marL="341630" indent="-341630"/>
            <a:r>
              <a:rPr lang="fi-FI" dirty="0"/>
              <a:t>Vuosikellossa kannattaa huomioida ainakin</a:t>
            </a:r>
          </a:p>
          <a:p>
            <a:pPr marL="798830" lvl="1" indent="-341630"/>
            <a:r>
              <a:rPr lang="fi-FI" dirty="0">
                <a:cs typeface="Arial"/>
              </a:rPr>
              <a:t>Politiikkojen katselmointi ja päivitys vuosittain ja hyväksyttäminen johdolla</a:t>
            </a:r>
          </a:p>
          <a:p>
            <a:pPr marL="798830" lvl="1" indent="-341630"/>
            <a:r>
              <a:rPr lang="fi-FI" dirty="0"/>
              <a:t>Perehdyttäminen</a:t>
            </a:r>
            <a:endParaRPr lang="fi-FI" dirty="0">
              <a:cs typeface="Arial"/>
            </a:endParaRPr>
          </a:p>
          <a:p>
            <a:pPr marL="798830" lvl="1" indent="-341630"/>
            <a:r>
              <a:rPr lang="fi-FI" dirty="0"/>
              <a:t>Digiturvatietouden lisääminen</a:t>
            </a:r>
            <a:endParaRPr lang="fi-FI" dirty="0">
              <a:cs typeface="Arial"/>
            </a:endParaRPr>
          </a:p>
          <a:p>
            <a:pPr marL="798830" lvl="1" indent="-341630"/>
            <a:r>
              <a:rPr lang="fi-FI" dirty="0"/>
              <a:t>Digiturvaohjeiden päivitys</a:t>
            </a:r>
            <a:endParaRPr lang="fi-FI" dirty="0">
              <a:cs typeface="Arial"/>
            </a:endParaRPr>
          </a:p>
          <a:p>
            <a:pPr marL="798830" lvl="1" indent="-341630"/>
            <a:r>
              <a:rPr lang="fi-FI" dirty="0"/>
              <a:t>Digiturvakoulutukset</a:t>
            </a:r>
            <a:endParaRPr lang="fi-FI" dirty="0">
              <a:cs typeface="Arial"/>
            </a:endParaRPr>
          </a:p>
          <a:p>
            <a:pPr marL="798830" lvl="1" indent="-341630"/>
            <a:r>
              <a:rPr lang="fi-FI" dirty="0"/>
              <a:t>Osaamisen testaaminen</a:t>
            </a:r>
            <a:endParaRPr lang="fi-FI" dirty="0">
              <a:cs typeface="Arial"/>
            </a:endParaRPr>
          </a:p>
          <a:p>
            <a:pPr marL="798830" lvl="1" indent="-341630"/>
            <a:r>
              <a:rPr lang="fi-FI" dirty="0"/>
              <a:t>Seuranta ja raportointi</a:t>
            </a:r>
            <a:endParaRPr lang="fi-FI" dirty="0">
              <a:cs typeface="Arial"/>
            </a:endParaRPr>
          </a:p>
          <a:p>
            <a:pPr marL="798830" lvl="1" indent="-341630"/>
            <a:r>
              <a:rPr lang="fi-FI" dirty="0">
                <a:cs typeface="Arial"/>
              </a:rPr>
              <a:t>Säännöllinen viestintä ajankohtaisista digiturvallisuusasioista</a:t>
            </a:r>
          </a:p>
          <a:p>
            <a:pPr marL="1241630" lvl="2" indent="-341630"/>
            <a:r>
              <a:rPr lang="fi-FI" dirty="0">
                <a:cs typeface="Arial"/>
              </a:rPr>
              <a:t>Esimerkkitaulukko liitteenä (Tulossa myöhemmin).</a:t>
            </a:r>
          </a:p>
          <a:p>
            <a:pPr marL="798830" lvl="1" indent="-341630"/>
            <a:r>
              <a:rPr lang="fi-FI" dirty="0">
                <a:cs typeface="Arial"/>
              </a:rPr>
              <a:t>Harjoittelu, kuten esimerkiksi Taisto</a:t>
            </a:r>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E53E0459-7931-49D5-9009-C1231A7C3F49}" type="datetime1">
              <a:rPr lang="fi-FI" smtClean="0"/>
              <a:t>15.4.2024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28</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normAutofit fontScale="90000"/>
          </a:bodyPr>
          <a:lstStyle/>
          <a:p>
            <a:r>
              <a:rPr lang="fi-FI" dirty="0"/>
              <a:t>Digiturvaosaamisen kehittämisen vuosikello</a:t>
            </a:r>
          </a:p>
        </p:txBody>
      </p:sp>
    </p:spTree>
    <p:extLst>
      <p:ext uri="{BB962C8B-B14F-4D97-AF65-F5344CB8AC3E}">
        <p14:creationId xmlns:p14="http://schemas.microsoft.com/office/powerpoint/2010/main" val="253235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9B71D-C01F-4C07-A65D-E2DAE330B76F}"/>
              </a:ext>
            </a:extLst>
          </p:cNvPr>
          <p:cNvSpPr>
            <a:spLocks noGrp="1"/>
          </p:cNvSpPr>
          <p:nvPr>
            <p:ph type="title"/>
          </p:nvPr>
        </p:nvSpPr>
        <p:spPr/>
        <p:txBody>
          <a:bodyPr>
            <a:normAutofit fontScale="90000"/>
          </a:bodyPr>
          <a:lstStyle/>
          <a:p>
            <a:r>
              <a:rPr lang="fi-FI"/>
              <a:t>Digiturvallinen elämä –koulutuskokonaisuus -</a:t>
            </a:r>
          </a:p>
        </p:txBody>
      </p:sp>
      <p:sp>
        <p:nvSpPr>
          <p:cNvPr id="4" name="Suorakulmio 3">
            <a:extLst>
              <a:ext uri="{FF2B5EF4-FFF2-40B4-BE49-F238E27FC236}">
                <a16:creationId xmlns:a16="http://schemas.microsoft.com/office/drawing/2014/main" id="{232BE9FE-BDB1-4B59-ADF5-F820ADD8171A}"/>
              </a:ext>
            </a:extLst>
          </p:cNvPr>
          <p:cNvSpPr/>
          <p:nvPr/>
        </p:nvSpPr>
        <p:spPr>
          <a:xfrm>
            <a:off x="961553" y="3266157"/>
            <a:ext cx="2869565" cy="1082260"/>
          </a:xfrm>
          <a:prstGeom prst="rect">
            <a:avLst/>
          </a:prstGeom>
          <a:solidFill>
            <a:srgbClr val="69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Digiturvallinen elämä –verkkokoulutukset ja Digiturma vai Digiturma -videot</a:t>
            </a:r>
          </a:p>
        </p:txBody>
      </p:sp>
      <p:sp>
        <p:nvSpPr>
          <p:cNvPr id="5" name="Suorakulmio 4">
            <a:extLst>
              <a:ext uri="{FF2B5EF4-FFF2-40B4-BE49-F238E27FC236}">
                <a16:creationId xmlns:a16="http://schemas.microsoft.com/office/drawing/2014/main" id="{C61A0F7B-4EC6-40BC-97D0-41A822C26C4E}"/>
              </a:ext>
            </a:extLst>
          </p:cNvPr>
          <p:cNvSpPr/>
          <p:nvPr/>
        </p:nvSpPr>
        <p:spPr>
          <a:xfrm>
            <a:off x="4235595" y="3274583"/>
            <a:ext cx="3229762" cy="1082260"/>
          </a:xfrm>
          <a:prstGeom prst="rect">
            <a:avLst/>
          </a:prstGeom>
          <a:solidFill>
            <a:srgbClr val="69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Digiturvaturvallinen elämä -peli</a:t>
            </a:r>
          </a:p>
        </p:txBody>
      </p:sp>
      <p:sp>
        <p:nvSpPr>
          <p:cNvPr id="6" name="Suorakulmio 5">
            <a:extLst>
              <a:ext uri="{FF2B5EF4-FFF2-40B4-BE49-F238E27FC236}">
                <a16:creationId xmlns:a16="http://schemas.microsoft.com/office/drawing/2014/main" id="{69725B85-43D4-4FE1-BEAC-F729F93676D5}"/>
              </a:ext>
            </a:extLst>
          </p:cNvPr>
          <p:cNvSpPr/>
          <p:nvPr/>
        </p:nvSpPr>
        <p:spPr>
          <a:xfrm>
            <a:off x="7869834" y="3266157"/>
            <a:ext cx="3337256" cy="1082260"/>
          </a:xfrm>
          <a:prstGeom prst="rect">
            <a:avLst/>
          </a:prstGeom>
          <a:solidFill>
            <a:srgbClr val="69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Digiturvallinen elämä -testi</a:t>
            </a:r>
          </a:p>
        </p:txBody>
      </p:sp>
      <p:sp>
        <p:nvSpPr>
          <p:cNvPr id="17" name="Nuoli: Ylös 16">
            <a:extLst>
              <a:ext uri="{FF2B5EF4-FFF2-40B4-BE49-F238E27FC236}">
                <a16:creationId xmlns:a16="http://schemas.microsoft.com/office/drawing/2014/main" id="{F5B766D9-AF5C-40A2-A9CF-904E84EC1549}"/>
              </a:ext>
            </a:extLst>
          </p:cNvPr>
          <p:cNvSpPr/>
          <p:nvPr/>
        </p:nvSpPr>
        <p:spPr>
          <a:xfrm>
            <a:off x="894878" y="4595485"/>
            <a:ext cx="2869564" cy="173784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Koulutukset</a:t>
            </a:r>
          </a:p>
          <a:p>
            <a:pPr algn="ctr"/>
            <a:r>
              <a:rPr lang="fi-FI"/>
              <a:t>2019-&gt;</a:t>
            </a:r>
          </a:p>
        </p:txBody>
      </p:sp>
      <p:sp>
        <p:nvSpPr>
          <p:cNvPr id="18" name="Nuoli: Ylös 17">
            <a:extLst>
              <a:ext uri="{FF2B5EF4-FFF2-40B4-BE49-F238E27FC236}">
                <a16:creationId xmlns:a16="http://schemas.microsoft.com/office/drawing/2014/main" id="{79BDAA28-7E01-4AF5-A415-957DFC0A8F4D}"/>
              </a:ext>
            </a:extLst>
          </p:cNvPr>
          <p:cNvSpPr/>
          <p:nvPr/>
        </p:nvSpPr>
        <p:spPr>
          <a:xfrm>
            <a:off x="4155470" y="4595485"/>
            <a:ext cx="3309887" cy="1756945"/>
          </a:xfrm>
          <a:prstGeom prst="upArrow">
            <a:avLst>
              <a:gd name="adj1" fmla="val 50000"/>
              <a:gd name="adj2" fmla="val 5054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Valmennus 2020-&gt;</a:t>
            </a:r>
          </a:p>
        </p:txBody>
      </p:sp>
      <p:sp>
        <p:nvSpPr>
          <p:cNvPr id="3" name="Tasakylkinen kolmio 2">
            <a:extLst>
              <a:ext uri="{FF2B5EF4-FFF2-40B4-BE49-F238E27FC236}">
                <a16:creationId xmlns:a16="http://schemas.microsoft.com/office/drawing/2014/main" id="{D1B8AE15-FB03-44E5-B580-AF236D717CA8}"/>
              </a:ext>
            </a:extLst>
          </p:cNvPr>
          <p:cNvSpPr/>
          <p:nvPr/>
        </p:nvSpPr>
        <p:spPr>
          <a:xfrm>
            <a:off x="1047750" y="2200275"/>
            <a:ext cx="10260000" cy="868931"/>
          </a:xfrm>
          <a:prstGeom prst="triangle">
            <a:avLst>
              <a:gd name="adj" fmla="val 4953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2400" b="1" dirty="0"/>
              <a:t>Digiturvallinenelama.fi</a:t>
            </a:r>
          </a:p>
        </p:txBody>
      </p:sp>
      <p:sp>
        <p:nvSpPr>
          <p:cNvPr id="7" name="Nuoli: Ylös 6">
            <a:extLst>
              <a:ext uri="{FF2B5EF4-FFF2-40B4-BE49-F238E27FC236}">
                <a16:creationId xmlns:a16="http://schemas.microsoft.com/office/drawing/2014/main" id="{172A7FA9-8925-5D1D-CABC-3E8FD99B54AC}"/>
              </a:ext>
            </a:extLst>
          </p:cNvPr>
          <p:cNvSpPr/>
          <p:nvPr/>
        </p:nvSpPr>
        <p:spPr>
          <a:xfrm>
            <a:off x="7752184" y="4602067"/>
            <a:ext cx="3309887" cy="1756945"/>
          </a:xfrm>
          <a:prstGeom prst="upArrow">
            <a:avLst>
              <a:gd name="adj1" fmla="val 50000"/>
              <a:gd name="adj2" fmla="val 5054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Osaamisen osoittaminen 2023-&gt;</a:t>
            </a:r>
          </a:p>
        </p:txBody>
      </p:sp>
      <p:sp>
        <p:nvSpPr>
          <p:cNvPr id="8" name="Päivämäärän paikkamerkki 7">
            <a:extLst>
              <a:ext uri="{FF2B5EF4-FFF2-40B4-BE49-F238E27FC236}">
                <a16:creationId xmlns:a16="http://schemas.microsoft.com/office/drawing/2014/main" id="{E8A3592A-F6A2-F592-6D64-67CEB4E5831E}"/>
              </a:ext>
            </a:extLst>
          </p:cNvPr>
          <p:cNvSpPr>
            <a:spLocks noGrp="1"/>
          </p:cNvSpPr>
          <p:nvPr>
            <p:ph type="dt" sz="half" idx="10"/>
          </p:nvPr>
        </p:nvSpPr>
        <p:spPr/>
        <p:txBody>
          <a:bodyPr/>
          <a:lstStyle/>
          <a:p>
            <a:fld id="{8F316F67-D329-407F-8855-BA224CD2A5D6}" type="datetime1">
              <a:rPr lang="fi-FI" smtClean="0"/>
              <a:t>15.4.2024</a:t>
            </a:fld>
            <a:endParaRPr lang="fi-FI"/>
          </a:p>
        </p:txBody>
      </p:sp>
      <p:sp>
        <p:nvSpPr>
          <p:cNvPr id="9" name="Alatunnisteen paikkamerkki 8">
            <a:extLst>
              <a:ext uri="{FF2B5EF4-FFF2-40B4-BE49-F238E27FC236}">
                <a16:creationId xmlns:a16="http://schemas.microsoft.com/office/drawing/2014/main" id="{79516B95-77CF-2AE4-192A-18A6ACFA44F4}"/>
              </a:ext>
            </a:extLst>
          </p:cNvPr>
          <p:cNvSpPr>
            <a:spLocks noGrp="1"/>
          </p:cNvSpPr>
          <p:nvPr>
            <p:ph type="ftr" sz="quarter" idx="11"/>
          </p:nvPr>
        </p:nvSpPr>
        <p:spPr/>
        <p:txBody>
          <a:bodyPr/>
          <a:lstStyle/>
          <a:p>
            <a:r>
              <a:rPr lang="fi-FI"/>
              <a:t>VAHTI hyvät käytännöt tukimateriaali</a:t>
            </a:r>
          </a:p>
        </p:txBody>
      </p:sp>
      <p:sp>
        <p:nvSpPr>
          <p:cNvPr id="10" name="Dian numeron paikkamerkki 9">
            <a:extLst>
              <a:ext uri="{FF2B5EF4-FFF2-40B4-BE49-F238E27FC236}">
                <a16:creationId xmlns:a16="http://schemas.microsoft.com/office/drawing/2014/main" id="{BE41B875-A09D-8248-3014-DF8FBB7ED9CE}"/>
              </a:ext>
            </a:extLst>
          </p:cNvPr>
          <p:cNvSpPr>
            <a:spLocks noGrp="1"/>
          </p:cNvSpPr>
          <p:nvPr>
            <p:ph type="sldNum" sz="quarter" idx="12"/>
          </p:nvPr>
        </p:nvSpPr>
        <p:spPr/>
        <p:txBody>
          <a:bodyPr/>
          <a:lstStyle/>
          <a:p>
            <a:fld id="{8680CC61-DB77-4485-B460-D8E4038D4204}" type="slidenum">
              <a:rPr lang="fi-FI" smtClean="0"/>
              <a:t>29</a:t>
            </a:fld>
            <a:endParaRPr lang="fi-FI"/>
          </a:p>
        </p:txBody>
      </p:sp>
    </p:spTree>
    <p:extLst>
      <p:ext uri="{BB962C8B-B14F-4D97-AF65-F5344CB8AC3E}">
        <p14:creationId xmlns:p14="http://schemas.microsoft.com/office/powerpoint/2010/main" val="210954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B0E2B3-6083-8506-3C2A-62BB09D1020B}"/>
              </a:ext>
            </a:extLst>
          </p:cNvPr>
          <p:cNvSpPr>
            <a:spLocks noGrp="1"/>
          </p:cNvSpPr>
          <p:nvPr>
            <p:ph idx="1"/>
          </p:nvPr>
        </p:nvSpPr>
        <p:spPr/>
        <p:txBody>
          <a:bodyPr/>
          <a:lstStyle/>
          <a:p>
            <a:pPr marL="486040" indent="0">
              <a:spcAft>
                <a:spcPts val="1100"/>
              </a:spcAft>
              <a:buNone/>
            </a:pPr>
            <a:r>
              <a:rPr lang="fi-FI" sz="1800" dirty="0">
                <a:effectLst/>
                <a:latin typeface="Arial" panose="020B0604020202020204" pitchFamily="34" charset="0"/>
                <a:ea typeface="Arial" panose="020B0604020202020204" pitchFamily="34" charset="0"/>
                <a:cs typeface="Arial" panose="020B0604020202020204" pitchFamily="34" charset="0"/>
              </a:rPr>
              <a:t>Tämä tukimateriaali on laadittu julkisen hallinnon organisaatioille turvallisen työskentelyn ja toiminnan edistämiseksi. VAHTI hyvät käytännöt -tukimateriaalit pohjautuvat Julkisen hallinnon digitaalisen turvallisuuden johtoryhmän (VAHTI, </a:t>
            </a:r>
            <a:r>
              <a:rPr lang="fi-FI" sz="1800" u="sng" dirty="0">
                <a:solidFill>
                  <a:srgbClr val="642F6C"/>
                </a:solidFill>
                <a:effectLst/>
                <a:latin typeface="Arial" panose="020B0604020202020204" pitchFamily="34" charset="0"/>
                <a:ea typeface="Arial" panose="020B0604020202020204" pitchFamily="34" charset="0"/>
                <a:cs typeface="Arial" panose="020B0604020202020204" pitchFamily="34" charset="0"/>
                <a:hlinkClick r:id="rId2"/>
              </a:rPr>
              <a:t>https://dvv.fi/vahti</a:t>
            </a:r>
            <a:r>
              <a:rPr lang="fi-FI" sz="1800" dirty="0">
                <a:effectLst/>
                <a:latin typeface="Arial" panose="020B0604020202020204" pitchFamily="34" charset="0"/>
                <a:ea typeface="Arial" panose="020B0604020202020204" pitchFamily="34" charset="0"/>
                <a:cs typeface="Arial" panose="020B0604020202020204" pitchFamily="34" charset="0"/>
              </a:rPr>
              <a:t>) asiantuntijaryhmien kokoamiin suosituksiin riskienhallinnan, toiminnan jatkuvuuden ja varautumisen, osaamisen kehittämisen, ICT-palveluiden, tietoturvallisuuden sekä tietosuojan alueilla. Niiden mukaan toimimalla edistämme samalla kyberturvallisuuden toteutumista. </a:t>
            </a:r>
          </a:p>
          <a:p>
            <a:pPr marL="486040" indent="0">
              <a:spcAft>
                <a:spcPts val="1100"/>
              </a:spcAft>
              <a:buNone/>
            </a:pPr>
            <a:r>
              <a:rPr lang="fi-FI" sz="1800" dirty="0">
                <a:effectLst/>
                <a:latin typeface="Arial" panose="020B0604020202020204" pitchFamily="34" charset="0"/>
                <a:ea typeface="Arial" panose="020B0604020202020204" pitchFamily="34" charset="0"/>
                <a:cs typeface="Arial" panose="020B0604020202020204" pitchFamily="34" charset="0"/>
              </a:rPr>
              <a:t>VAHTI hyvät käytännöt -tukimateriaalit ovat ensisijaisesti suunnattu julkisen hallinnon organisaatioille, mutta ne ovat vapaasti minkä tahansa organisaation hyödynnettävissä. Toivomme, että mikäli kehitätte tai parannatte näitä materiaaleja, annatte niistä myös palautetta sisältöjen edelleen kehittämiseksi. Otamme mielellämme vastaan parannus- ja korjausehdotuksia ja julkaisemme päivitetyn version, kun niitä on kertynyt riittävästi. Voit lähettää palautetta: </a:t>
            </a:r>
            <a:r>
              <a:rPr lang="fi-FI" sz="1800" u="sng" dirty="0">
                <a:solidFill>
                  <a:srgbClr val="642F6C"/>
                </a:solidFill>
                <a:effectLst/>
                <a:latin typeface="Arial" panose="020B0604020202020204" pitchFamily="34" charset="0"/>
                <a:ea typeface="Arial" panose="020B0604020202020204" pitchFamily="34" charset="0"/>
                <a:cs typeface="Arial" panose="020B0604020202020204" pitchFamily="34" charset="0"/>
                <a:hlinkClick r:id="rId3"/>
              </a:rPr>
              <a:t>digiturva@dvv.fi</a:t>
            </a:r>
            <a:r>
              <a:rPr lang="fi-FI" sz="1800" dirty="0">
                <a:effectLst/>
                <a:latin typeface="Arial" panose="020B0604020202020204" pitchFamily="34" charset="0"/>
                <a:ea typeface="Arial" panose="020B0604020202020204" pitchFamily="34" charset="0"/>
                <a:cs typeface="Arial" panose="020B0604020202020204" pitchFamily="34" charset="0"/>
              </a:rPr>
              <a:t> – kirjoita otsikkoon ”VHK digiturvaosaaminen”.</a:t>
            </a:r>
          </a:p>
          <a:p>
            <a:pPr marL="486040" indent="0">
              <a:spcAft>
                <a:spcPts val="1100"/>
              </a:spcAft>
              <a:buNone/>
            </a:pPr>
            <a:r>
              <a:rPr lang="fi-FI" sz="1800" dirty="0">
                <a:latin typeface="Arial" panose="020B0604020202020204" pitchFamily="34" charset="0"/>
                <a:ea typeface="Arial" panose="020B0604020202020204" pitchFamily="34" charset="0"/>
                <a:cs typeface="Arial" panose="020B0604020202020204" pitchFamily="34" charset="0"/>
              </a:rPr>
              <a:t>Jokaisen organisaation tulee muokata materiaali omiin tarpeisiin ja sitä ei tule sellaisenaan julkaista tai jakaa organisaation käyttöön.</a:t>
            </a:r>
            <a:endParaRPr lang="fi-FI" sz="1800" dirty="0">
              <a:effectLst/>
              <a:latin typeface="Arial" panose="020B0604020202020204" pitchFamily="34" charset="0"/>
              <a:ea typeface="Arial" panose="020B0604020202020204" pitchFamily="34" charset="0"/>
              <a:cs typeface="Arial" panose="020B0604020202020204" pitchFamily="34" charset="0"/>
            </a:endParaRPr>
          </a:p>
          <a:p>
            <a:endParaRPr lang="fi-FI" dirty="0"/>
          </a:p>
        </p:txBody>
      </p:sp>
      <p:sp>
        <p:nvSpPr>
          <p:cNvPr id="3" name="Päivämäärän paikkamerkki 2">
            <a:extLst>
              <a:ext uri="{FF2B5EF4-FFF2-40B4-BE49-F238E27FC236}">
                <a16:creationId xmlns:a16="http://schemas.microsoft.com/office/drawing/2014/main" id="{E9A02C98-13B6-A5AB-71AD-97ABE83B351B}"/>
              </a:ext>
            </a:extLst>
          </p:cNvPr>
          <p:cNvSpPr>
            <a:spLocks noGrp="1"/>
          </p:cNvSpPr>
          <p:nvPr>
            <p:ph type="dt" sz="half" idx="10"/>
          </p:nvPr>
        </p:nvSpPr>
        <p:spPr/>
        <p:txBody>
          <a:bodyPr/>
          <a:lstStyle/>
          <a:p>
            <a:fld id="{0B196FD0-05B3-454D-8E1D-AF3958D29291}" type="datetime1">
              <a:rPr lang="fi-FI" smtClean="0"/>
              <a:t>15.4.2024</a:t>
            </a:fld>
            <a:endParaRPr lang="fi-FI"/>
          </a:p>
        </p:txBody>
      </p:sp>
      <p:sp>
        <p:nvSpPr>
          <p:cNvPr id="4" name="Alatunnisteen paikkamerkki 3">
            <a:extLst>
              <a:ext uri="{FF2B5EF4-FFF2-40B4-BE49-F238E27FC236}">
                <a16:creationId xmlns:a16="http://schemas.microsoft.com/office/drawing/2014/main" id="{3688DB35-8DE2-660E-3BD1-6E4F8F2D2A5E}"/>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701033B6-F8DB-6839-1B7A-38336EE6760C}"/>
              </a:ext>
            </a:extLst>
          </p:cNvPr>
          <p:cNvSpPr>
            <a:spLocks noGrp="1"/>
          </p:cNvSpPr>
          <p:nvPr>
            <p:ph type="sldNum" sz="quarter" idx="12"/>
          </p:nvPr>
        </p:nvSpPr>
        <p:spPr/>
        <p:txBody>
          <a:bodyPr/>
          <a:lstStyle/>
          <a:p>
            <a:fld id="{8680CC61-DB77-4485-B460-D8E4038D4204}" type="slidenum">
              <a:rPr lang="fi-FI" smtClean="0"/>
              <a:t>3</a:t>
            </a:fld>
            <a:endParaRPr lang="fi-FI"/>
          </a:p>
        </p:txBody>
      </p:sp>
      <p:sp>
        <p:nvSpPr>
          <p:cNvPr id="6" name="Otsikko 5">
            <a:extLst>
              <a:ext uri="{FF2B5EF4-FFF2-40B4-BE49-F238E27FC236}">
                <a16:creationId xmlns:a16="http://schemas.microsoft.com/office/drawing/2014/main" id="{21FD8695-E58F-99CD-EFAA-9B4FBDEB15F9}"/>
              </a:ext>
            </a:extLst>
          </p:cNvPr>
          <p:cNvSpPr>
            <a:spLocks noGrp="1"/>
          </p:cNvSpPr>
          <p:nvPr>
            <p:ph type="title"/>
          </p:nvPr>
        </p:nvSpPr>
        <p:spPr/>
        <p:txBody>
          <a:bodyPr>
            <a:normAutofit fontScale="90000"/>
          </a:bodyPr>
          <a:lstStyle/>
          <a:p>
            <a:r>
              <a:rPr lang="fi-FI" dirty="0"/>
              <a:t>VAHTI hyvät käytännöt -tukimateriaaleista</a:t>
            </a:r>
          </a:p>
        </p:txBody>
      </p:sp>
    </p:spTree>
    <p:extLst>
      <p:ext uri="{BB962C8B-B14F-4D97-AF65-F5344CB8AC3E}">
        <p14:creationId xmlns:p14="http://schemas.microsoft.com/office/powerpoint/2010/main" val="243126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41DBE-B799-4335-9568-64526621F77D}"/>
              </a:ext>
            </a:extLst>
          </p:cNvPr>
          <p:cNvSpPr>
            <a:spLocks noGrp="1"/>
          </p:cNvSpPr>
          <p:nvPr>
            <p:ph type="title"/>
          </p:nvPr>
        </p:nvSpPr>
        <p:spPr/>
        <p:txBody>
          <a:bodyPr>
            <a:normAutofit fontScale="90000"/>
          </a:bodyPr>
          <a:lstStyle/>
          <a:p>
            <a:r>
              <a:rPr lang="fi-FI"/>
              <a:t>Miten Digiturvallinen elämä –koulutukset ja peli auttavat?</a:t>
            </a:r>
          </a:p>
        </p:txBody>
      </p:sp>
      <p:sp>
        <p:nvSpPr>
          <p:cNvPr id="4" name="Sisällön paikkamerkki 3">
            <a:extLst>
              <a:ext uri="{FF2B5EF4-FFF2-40B4-BE49-F238E27FC236}">
                <a16:creationId xmlns:a16="http://schemas.microsoft.com/office/drawing/2014/main" id="{71F32936-4971-4B6E-9C0E-C68A5BFD5C65}"/>
              </a:ext>
            </a:extLst>
          </p:cNvPr>
          <p:cNvSpPr>
            <a:spLocks noGrp="1"/>
          </p:cNvSpPr>
          <p:nvPr>
            <p:ph idx="1"/>
          </p:nvPr>
        </p:nvSpPr>
        <p:spPr>
          <a:xfrm>
            <a:off x="763588" y="2546116"/>
            <a:ext cx="2124869" cy="2554684"/>
          </a:xfrm>
          <a:prstGeom prst="rect">
            <a:avLst/>
          </a:prstGeom>
          <a:solidFill>
            <a:srgbClr val="69D8D7"/>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endParaRPr lang="fi-FI" sz="2800" b="1"/>
          </a:p>
          <a:p>
            <a:pPr marL="0" indent="0" algn="ctr">
              <a:buNone/>
            </a:pPr>
            <a:r>
              <a:rPr lang="fi-FI" sz="2800" b="1"/>
              <a:t>Mitä? </a:t>
            </a:r>
          </a:p>
          <a:p>
            <a:pPr marL="0" indent="0" algn="ctr">
              <a:buNone/>
            </a:pPr>
            <a:r>
              <a:rPr lang="fi-FI"/>
              <a:t>Kannattaa avata sähköpostin  liitetiedostoja harkiten.</a:t>
            </a:r>
          </a:p>
          <a:p>
            <a:pPr marL="0" indent="0" algn="ctr">
              <a:buNone/>
            </a:pPr>
            <a:endParaRPr lang="fi-FI"/>
          </a:p>
        </p:txBody>
      </p:sp>
      <p:sp>
        <p:nvSpPr>
          <p:cNvPr id="5" name="Sisällön paikkamerkki 3">
            <a:extLst>
              <a:ext uri="{FF2B5EF4-FFF2-40B4-BE49-F238E27FC236}">
                <a16:creationId xmlns:a16="http://schemas.microsoft.com/office/drawing/2014/main" id="{D3D2B089-77A7-4996-AF82-AB51B2445AF9}"/>
              </a:ext>
            </a:extLst>
          </p:cNvPr>
          <p:cNvSpPr txBox="1">
            <a:spLocks/>
          </p:cNvSpPr>
          <p:nvPr/>
        </p:nvSpPr>
        <p:spPr>
          <a:xfrm>
            <a:off x="4209256" y="2524050"/>
            <a:ext cx="2124869" cy="2554684"/>
          </a:xfrm>
          <a:prstGeom prst="rect">
            <a:avLst/>
          </a:prstGeom>
          <a:solidFill>
            <a:srgbClr val="69D8D7"/>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i-FI" sz="2800" b="1"/>
              <a:t>Miksi?</a:t>
            </a:r>
          </a:p>
          <a:p>
            <a:pPr marL="0" indent="0" algn="ctr">
              <a:buNone/>
            </a:pPr>
            <a:r>
              <a:rPr lang="fi-FI"/>
              <a:t>Liitetiedostojen kautta voi levitä haittaohjelmia</a:t>
            </a:r>
          </a:p>
        </p:txBody>
      </p:sp>
      <p:sp>
        <p:nvSpPr>
          <p:cNvPr id="6" name="Sisällön paikkamerkki 3">
            <a:extLst>
              <a:ext uri="{FF2B5EF4-FFF2-40B4-BE49-F238E27FC236}">
                <a16:creationId xmlns:a16="http://schemas.microsoft.com/office/drawing/2014/main" id="{5B71A797-6334-43DE-8F9A-D24FE64706FE}"/>
              </a:ext>
            </a:extLst>
          </p:cNvPr>
          <p:cNvSpPr txBox="1">
            <a:spLocks/>
          </p:cNvSpPr>
          <p:nvPr/>
        </p:nvSpPr>
        <p:spPr>
          <a:xfrm>
            <a:off x="7654924" y="2582230"/>
            <a:ext cx="2124869" cy="2554684"/>
          </a:xfrm>
          <a:prstGeom prst="rect">
            <a:avLst/>
          </a:prstGeom>
          <a:solidFill>
            <a:srgbClr val="69D8D7"/>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i-FI" sz="2800" b="1"/>
              <a:t>Miten</a:t>
            </a:r>
            <a:r>
              <a:rPr lang="fi-FI" sz="2800"/>
              <a:t>?</a:t>
            </a:r>
          </a:p>
          <a:p>
            <a:pPr marL="0" indent="0" algn="ctr">
              <a:buFont typeface="Arial" panose="020B0604020202020204" pitchFamily="34" charset="0"/>
              <a:buNone/>
            </a:pPr>
            <a:r>
              <a:rPr lang="fi-FI"/>
              <a:t>Miten organisaatiossa lähetetään turvapostia? Minne ilmoitetaan poikkeamista?</a:t>
            </a:r>
          </a:p>
        </p:txBody>
      </p:sp>
      <p:sp>
        <p:nvSpPr>
          <p:cNvPr id="9" name="Tekstiruutu 8">
            <a:extLst>
              <a:ext uri="{FF2B5EF4-FFF2-40B4-BE49-F238E27FC236}">
                <a16:creationId xmlns:a16="http://schemas.microsoft.com/office/drawing/2014/main" id="{C5C5A015-8619-4BDD-B5FF-6DDCE01AB94E}"/>
              </a:ext>
            </a:extLst>
          </p:cNvPr>
          <p:cNvSpPr txBox="1"/>
          <p:nvPr/>
        </p:nvSpPr>
        <p:spPr>
          <a:xfrm>
            <a:off x="763588" y="5100799"/>
            <a:ext cx="5570537"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i-FI" sz="4400"/>
              <a:t>Digiturvallinen elämä</a:t>
            </a:r>
          </a:p>
        </p:txBody>
      </p:sp>
      <p:sp>
        <p:nvSpPr>
          <p:cNvPr id="3" name="Päivämäärän paikkamerkki 2">
            <a:extLst>
              <a:ext uri="{FF2B5EF4-FFF2-40B4-BE49-F238E27FC236}">
                <a16:creationId xmlns:a16="http://schemas.microsoft.com/office/drawing/2014/main" id="{47BD7F3A-ACC2-98C0-611E-6768286A3B2E}"/>
              </a:ext>
            </a:extLst>
          </p:cNvPr>
          <p:cNvSpPr>
            <a:spLocks noGrp="1"/>
          </p:cNvSpPr>
          <p:nvPr>
            <p:ph type="dt" sz="half" idx="10"/>
          </p:nvPr>
        </p:nvSpPr>
        <p:spPr/>
        <p:txBody>
          <a:bodyPr/>
          <a:lstStyle/>
          <a:p>
            <a:fld id="{02FF74A4-F614-4883-8E2F-85FB3518A8AC}" type="datetime1">
              <a:rPr lang="fi-FI" smtClean="0"/>
              <a:t>15.4.2024</a:t>
            </a:fld>
            <a:endParaRPr lang="fi-FI"/>
          </a:p>
        </p:txBody>
      </p:sp>
      <p:sp>
        <p:nvSpPr>
          <p:cNvPr id="7" name="Alatunnisteen paikkamerkki 6">
            <a:extLst>
              <a:ext uri="{FF2B5EF4-FFF2-40B4-BE49-F238E27FC236}">
                <a16:creationId xmlns:a16="http://schemas.microsoft.com/office/drawing/2014/main" id="{78D35273-D5E6-7FED-20F6-82C3B7443F7E}"/>
              </a:ext>
            </a:extLst>
          </p:cNvPr>
          <p:cNvSpPr>
            <a:spLocks noGrp="1"/>
          </p:cNvSpPr>
          <p:nvPr>
            <p:ph type="ftr" sz="quarter" idx="11"/>
          </p:nvPr>
        </p:nvSpPr>
        <p:spPr/>
        <p:txBody>
          <a:bodyPr/>
          <a:lstStyle/>
          <a:p>
            <a:r>
              <a:rPr lang="fi-FI"/>
              <a:t>VAHTI hyvät käytännöt tukimateriaali</a:t>
            </a:r>
          </a:p>
        </p:txBody>
      </p:sp>
      <p:sp>
        <p:nvSpPr>
          <p:cNvPr id="8" name="Dian numeron paikkamerkki 7">
            <a:extLst>
              <a:ext uri="{FF2B5EF4-FFF2-40B4-BE49-F238E27FC236}">
                <a16:creationId xmlns:a16="http://schemas.microsoft.com/office/drawing/2014/main" id="{7EB3599B-0CEF-E9B1-C3F5-DB839FC2BB70}"/>
              </a:ext>
            </a:extLst>
          </p:cNvPr>
          <p:cNvSpPr>
            <a:spLocks noGrp="1"/>
          </p:cNvSpPr>
          <p:nvPr>
            <p:ph type="sldNum" sz="quarter" idx="12"/>
          </p:nvPr>
        </p:nvSpPr>
        <p:spPr/>
        <p:txBody>
          <a:bodyPr/>
          <a:lstStyle/>
          <a:p>
            <a:fld id="{8680CC61-DB77-4485-B460-D8E4038D4204}" type="slidenum">
              <a:rPr lang="fi-FI" smtClean="0"/>
              <a:t>30</a:t>
            </a:fld>
            <a:endParaRPr lang="fi-FI"/>
          </a:p>
        </p:txBody>
      </p:sp>
    </p:spTree>
    <p:extLst>
      <p:ext uri="{BB962C8B-B14F-4D97-AF65-F5344CB8AC3E}">
        <p14:creationId xmlns:p14="http://schemas.microsoft.com/office/powerpoint/2010/main" val="6794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3C5A4BDA-F06A-DCFF-7DCD-E36AF1F20C34}"/>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31</a:t>
            </a:fld>
            <a:endParaRPr lang="fi-FI"/>
          </a:p>
        </p:txBody>
      </p:sp>
      <p:sp>
        <p:nvSpPr>
          <p:cNvPr id="2" name="Otsikko 1">
            <a:extLst>
              <a:ext uri="{FF2B5EF4-FFF2-40B4-BE49-F238E27FC236}">
                <a16:creationId xmlns:a16="http://schemas.microsoft.com/office/drawing/2014/main" id="{9907A1FF-6680-4F37-9EB1-0FDFFBB3BA19}"/>
              </a:ext>
            </a:extLst>
          </p:cNvPr>
          <p:cNvSpPr>
            <a:spLocks noGrp="1"/>
          </p:cNvSpPr>
          <p:nvPr>
            <p:ph type="title"/>
          </p:nvPr>
        </p:nvSpPr>
        <p:spPr>
          <a:xfrm>
            <a:off x="684000" y="144000"/>
            <a:ext cx="10260000" cy="1224000"/>
          </a:xfrm>
        </p:spPr>
        <p:txBody>
          <a:bodyPr anchor="b">
            <a:normAutofit/>
          </a:bodyPr>
          <a:lstStyle/>
          <a:p>
            <a:r>
              <a:rPr lang="fi-FI"/>
              <a:t>Digiturvallinen elämä -sivusto</a:t>
            </a:r>
          </a:p>
        </p:txBody>
      </p:sp>
      <p:graphicFrame>
        <p:nvGraphicFramePr>
          <p:cNvPr id="5" name="Sisällön paikkamerkki 2">
            <a:extLst>
              <a:ext uri="{FF2B5EF4-FFF2-40B4-BE49-F238E27FC236}">
                <a16:creationId xmlns:a16="http://schemas.microsoft.com/office/drawing/2014/main" id="{E8EB8E6C-292E-023F-F9FF-40AFD19487F4}"/>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B61F4156-EB4C-2007-05F0-017BE411B963}"/>
              </a:ext>
            </a:extLst>
          </p:cNvPr>
          <p:cNvSpPr>
            <a:spLocks noGrp="1"/>
          </p:cNvSpPr>
          <p:nvPr>
            <p:ph type="dt" sz="half" idx="10"/>
          </p:nvPr>
        </p:nvSpPr>
        <p:spPr/>
        <p:txBody>
          <a:bodyPr/>
          <a:lstStyle/>
          <a:p>
            <a:fld id="{56A77E36-9FAB-4586-A002-A587B2347068}" type="datetime1">
              <a:rPr lang="fi-FI" smtClean="0"/>
              <a:t>15.4.2024</a:t>
            </a:fld>
            <a:endParaRPr lang="fi-FI"/>
          </a:p>
        </p:txBody>
      </p:sp>
      <p:sp>
        <p:nvSpPr>
          <p:cNvPr id="4" name="Alatunnisteen paikkamerkki 3">
            <a:extLst>
              <a:ext uri="{FF2B5EF4-FFF2-40B4-BE49-F238E27FC236}">
                <a16:creationId xmlns:a16="http://schemas.microsoft.com/office/drawing/2014/main" id="{E6304185-DAF6-4008-384B-370403030AE7}"/>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89620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8A3D7-8DAA-499C-9B0F-7B681B01F285}"/>
              </a:ext>
            </a:extLst>
          </p:cNvPr>
          <p:cNvSpPr>
            <a:spLocks noGrp="1"/>
          </p:cNvSpPr>
          <p:nvPr>
            <p:ph type="title"/>
          </p:nvPr>
        </p:nvSpPr>
        <p:spPr>
          <a:xfrm>
            <a:off x="684000" y="144000"/>
            <a:ext cx="10260000" cy="1224000"/>
          </a:xfrm>
        </p:spPr>
        <p:txBody>
          <a:bodyPr anchor="b">
            <a:normAutofit/>
          </a:bodyPr>
          <a:lstStyle/>
          <a:p>
            <a:r>
              <a:rPr lang="fi-FI"/>
              <a:t>Henkilöstölle suunnatut koulutukset</a:t>
            </a:r>
          </a:p>
        </p:txBody>
      </p:sp>
      <p:sp>
        <p:nvSpPr>
          <p:cNvPr id="13" name="Slide Number Placeholder 5">
            <a:extLst>
              <a:ext uri="{FF2B5EF4-FFF2-40B4-BE49-F238E27FC236}">
                <a16:creationId xmlns:a16="http://schemas.microsoft.com/office/drawing/2014/main" id="{B570E8EF-6A9C-D708-AAA6-3C03DAB61530}"/>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32</a:t>
            </a:fld>
            <a:endParaRPr lang="fi-FI"/>
          </a:p>
        </p:txBody>
      </p:sp>
      <p:graphicFrame>
        <p:nvGraphicFramePr>
          <p:cNvPr id="6" name="Sisällön paikkamerkki 2">
            <a:extLst>
              <a:ext uri="{FF2B5EF4-FFF2-40B4-BE49-F238E27FC236}">
                <a16:creationId xmlns:a16="http://schemas.microsoft.com/office/drawing/2014/main" id="{3873DDBF-3439-D66D-ED7E-3BC0E9953AEB}"/>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86ED7979-E320-9AA3-B387-5C3D8D42D68F}"/>
              </a:ext>
            </a:extLst>
          </p:cNvPr>
          <p:cNvSpPr>
            <a:spLocks noGrp="1"/>
          </p:cNvSpPr>
          <p:nvPr>
            <p:ph type="dt" sz="half" idx="10"/>
          </p:nvPr>
        </p:nvSpPr>
        <p:spPr/>
        <p:txBody>
          <a:bodyPr/>
          <a:lstStyle/>
          <a:p>
            <a:fld id="{2AAE4B24-A302-41B3-9C85-9475383777D7}" type="datetime1">
              <a:rPr lang="fi-FI" smtClean="0"/>
              <a:t>15.4.2024</a:t>
            </a:fld>
            <a:endParaRPr lang="fi-FI"/>
          </a:p>
        </p:txBody>
      </p:sp>
      <p:sp>
        <p:nvSpPr>
          <p:cNvPr id="4" name="Alatunnisteen paikkamerkki 3">
            <a:extLst>
              <a:ext uri="{FF2B5EF4-FFF2-40B4-BE49-F238E27FC236}">
                <a16:creationId xmlns:a16="http://schemas.microsoft.com/office/drawing/2014/main" id="{045924E6-A056-DB3E-948C-4BF5819376D2}"/>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625203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AA8C7CB-4CE2-3F2F-24AF-A6439547C5C3}"/>
              </a:ext>
            </a:extLst>
          </p:cNvPr>
          <p:cNvSpPr>
            <a:spLocks noGrp="1"/>
          </p:cNvSpPr>
          <p:nvPr>
            <p:ph type="sldNum" sz="quarter" idx="12"/>
          </p:nvPr>
        </p:nvSpPr>
        <p:spPr>
          <a:xfrm>
            <a:off x="10103915" y="6642000"/>
            <a:ext cx="828040" cy="216000"/>
          </a:xfrm>
        </p:spPr>
        <p:txBody>
          <a:bodyPr/>
          <a:lstStyle/>
          <a:p>
            <a:pPr>
              <a:spcAft>
                <a:spcPts val="600"/>
              </a:spcAft>
            </a:pPr>
            <a:fld id="{8680CC61-DB77-4485-B460-D8E4038D4204}" type="slidenum">
              <a:rPr lang="fi-FI" smtClean="0"/>
              <a:pPr>
                <a:spcAft>
                  <a:spcPts val="600"/>
                </a:spcAft>
              </a:pPr>
              <a:t>33</a:t>
            </a:fld>
            <a:endParaRPr lang="fi-FI"/>
          </a:p>
        </p:txBody>
      </p:sp>
      <p:graphicFrame>
        <p:nvGraphicFramePr>
          <p:cNvPr id="6" name="Sisällön paikkamerkki 2">
            <a:extLst>
              <a:ext uri="{FF2B5EF4-FFF2-40B4-BE49-F238E27FC236}">
                <a16:creationId xmlns:a16="http://schemas.microsoft.com/office/drawing/2014/main" id="{C6DA5EB6-F0E4-654E-862A-A751EF1560A9}"/>
              </a:ext>
            </a:extLst>
          </p:cNvPr>
          <p:cNvGraphicFramePr>
            <a:graphicFrameLocks noGrp="1"/>
          </p:cNvGraphicFramePr>
          <p:nvPr>
            <p:ph idx="1"/>
          </p:nvPr>
        </p:nvGraphicFramePr>
        <p:xfrm>
          <a:off x="610992" y="640864"/>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Ryhmä 1">
            <a:extLst>
              <a:ext uri="{FF2B5EF4-FFF2-40B4-BE49-F238E27FC236}">
                <a16:creationId xmlns:a16="http://schemas.microsoft.com/office/drawing/2014/main" id="{6BE6ECA0-DAAB-A648-3CC9-C1ACD09643C0}"/>
              </a:ext>
            </a:extLst>
          </p:cNvPr>
          <p:cNvGrpSpPr/>
          <p:nvPr/>
        </p:nvGrpSpPr>
        <p:grpSpPr>
          <a:xfrm>
            <a:off x="551384" y="5304168"/>
            <a:ext cx="3736369" cy="1109250"/>
            <a:chOff x="-76595" y="2801352"/>
            <a:chExt cx="3736369" cy="1109250"/>
          </a:xfrm>
        </p:grpSpPr>
        <p:sp>
          <p:nvSpPr>
            <p:cNvPr id="3" name="Suorakulmio: Pyöristetyt kulmat 2">
              <a:extLst>
                <a:ext uri="{FF2B5EF4-FFF2-40B4-BE49-F238E27FC236}">
                  <a16:creationId xmlns:a16="http://schemas.microsoft.com/office/drawing/2014/main" id="{BD0DFF0D-591F-CAC9-2FA2-4A1A374D61D7}"/>
                </a:ext>
              </a:extLst>
            </p:cNvPr>
            <p:cNvSpPr/>
            <p:nvPr/>
          </p:nvSpPr>
          <p:spPr>
            <a:xfrm>
              <a:off x="-33826" y="2801352"/>
              <a:ext cx="3693600" cy="110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4" name="Suorakulmio: Pyöristetyt kulmat 4">
              <a:extLst>
                <a:ext uri="{FF2B5EF4-FFF2-40B4-BE49-F238E27FC236}">
                  <a16:creationId xmlns:a16="http://schemas.microsoft.com/office/drawing/2014/main" id="{7984D055-497A-31E3-F07B-E54C5F7800CD}"/>
                </a:ext>
              </a:extLst>
            </p:cNvPr>
            <p:cNvSpPr txBox="1"/>
            <p:nvPr/>
          </p:nvSpPr>
          <p:spPr>
            <a:xfrm>
              <a:off x="-76595" y="2881373"/>
              <a:ext cx="3585302" cy="1000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Salassa pidettävien tietojen käsittely ja suojaaminen(RUO saatavilla</a:t>
              </a:r>
              <a:r>
                <a:rPr lang="fi-FI" sz="1700"/>
                <a:t>)</a:t>
              </a:r>
              <a:endParaRPr lang="en-US" sz="1700" kern="1200"/>
            </a:p>
          </p:txBody>
        </p:sp>
      </p:grpSp>
      <p:grpSp>
        <p:nvGrpSpPr>
          <p:cNvPr id="8" name="Ryhmä 7">
            <a:extLst>
              <a:ext uri="{FF2B5EF4-FFF2-40B4-BE49-F238E27FC236}">
                <a16:creationId xmlns:a16="http://schemas.microsoft.com/office/drawing/2014/main" id="{FA0D918B-3873-DEC0-7805-360BC9F740DF}"/>
              </a:ext>
            </a:extLst>
          </p:cNvPr>
          <p:cNvGrpSpPr/>
          <p:nvPr/>
        </p:nvGrpSpPr>
        <p:grpSpPr>
          <a:xfrm>
            <a:off x="4325050" y="5380312"/>
            <a:ext cx="6571872" cy="999692"/>
            <a:chOff x="2979730" y="1389989"/>
            <a:chExt cx="6571872" cy="999692"/>
          </a:xfrm>
        </p:grpSpPr>
        <p:sp>
          <p:nvSpPr>
            <p:cNvPr id="9" name="Suorakulmio: Yläkulmat pyöristetty 8">
              <a:extLst>
                <a:ext uri="{FF2B5EF4-FFF2-40B4-BE49-F238E27FC236}">
                  <a16:creationId xmlns:a16="http://schemas.microsoft.com/office/drawing/2014/main" id="{56B93437-BE62-EADD-CABC-8884F8A04A61}"/>
                </a:ext>
              </a:extLst>
            </p:cNvPr>
            <p:cNvSpPr/>
            <p:nvPr/>
          </p:nvSpPr>
          <p:spPr>
            <a:xfrm rot="5400000">
              <a:off x="5824702" y="-1449511"/>
              <a:ext cx="887400" cy="656640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0" name="Suorakulmio: Yläkulmat pyöristetty 4">
              <a:extLst>
                <a:ext uri="{FF2B5EF4-FFF2-40B4-BE49-F238E27FC236}">
                  <a16:creationId xmlns:a16="http://schemas.microsoft.com/office/drawing/2014/main" id="{B1FC14EE-DF5B-2092-E510-4074EB432136}"/>
                </a:ext>
              </a:extLst>
            </p:cNvPr>
            <p:cNvSpPr txBox="1"/>
            <p:nvPr/>
          </p:nvSpPr>
          <p:spPr>
            <a:xfrm>
              <a:off x="2979730" y="1588919"/>
              <a:ext cx="6523081" cy="800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r:id="rId7"/>
                </a:rPr>
                <a:t>https://www.eoppiva.fi/koulutukset/salassa-pidettavien-tietojen-kasittely-ja-suojaaminen/</a:t>
              </a:r>
              <a:endParaRPr lang="en-US" sz="1900" kern="1200"/>
            </a:p>
            <a:p>
              <a:pPr marL="171450" lvl="1" indent="-171450" algn="l" defTabSz="844550">
                <a:lnSpc>
                  <a:spcPct val="90000"/>
                </a:lnSpc>
                <a:spcBef>
                  <a:spcPct val="0"/>
                </a:spcBef>
                <a:spcAft>
                  <a:spcPct val="15000"/>
                </a:spcAft>
                <a:buChar char="•"/>
              </a:pPr>
              <a:endParaRPr lang="en-US" sz="1900" kern="1200"/>
            </a:p>
          </p:txBody>
        </p:sp>
      </p:grpSp>
      <p:sp>
        <p:nvSpPr>
          <p:cNvPr id="5" name="Päivämäärän paikkamerkki 4">
            <a:extLst>
              <a:ext uri="{FF2B5EF4-FFF2-40B4-BE49-F238E27FC236}">
                <a16:creationId xmlns:a16="http://schemas.microsoft.com/office/drawing/2014/main" id="{A4FBDA09-8B68-9D0E-DDF7-FFBB311962D0}"/>
              </a:ext>
            </a:extLst>
          </p:cNvPr>
          <p:cNvSpPr>
            <a:spLocks noGrp="1"/>
          </p:cNvSpPr>
          <p:nvPr>
            <p:ph type="dt" sz="half" idx="10"/>
          </p:nvPr>
        </p:nvSpPr>
        <p:spPr/>
        <p:txBody>
          <a:bodyPr/>
          <a:lstStyle/>
          <a:p>
            <a:fld id="{C91AFB55-DAA2-44D4-B47C-3DF67228719F}" type="datetime1">
              <a:rPr lang="fi-FI" smtClean="0"/>
              <a:t>15.4.2024</a:t>
            </a:fld>
            <a:endParaRPr lang="fi-FI"/>
          </a:p>
        </p:txBody>
      </p:sp>
      <p:sp>
        <p:nvSpPr>
          <p:cNvPr id="7" name="Alatunnisteen paikkamerkki 6">
            <a:extLst>
              <a:ext uri="{FF2B5EF4-FFF2-40B4-BE49-F238E27FC236}">
                <a16:creationId xmlns:a16="http://schemas.microsoft.com/office/drawing/2014/main" id="{AC6C18A9-0D98-1C38-69E9-D180CCDDA00C}"/>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159625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8E1F17C6-6EBA-C2B6-21FA-56888DFC3C59}"/>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34</a:t>
            </a:fld>
            <a:endParaRPr lang="fi-FI"/>
          </a:p>
        </p:txBody>
      </p:sp>
      <p:sp>
        <p:nvSpPr>
          <p:cNvPr id="2" name="Otsikko 1">
            <a:extLst>
              <a:ext uri="{FF2B5EF4-FFF2-40B4-BE49-F238E27FC236}">
                <a16:creationId xmlns:a16="http://schemas.microsoft.com/office/drawing/2014/main" id="{3B2B8B40-DD90-46C1-9A6E-C9DB37507874}"/>
              </a:ext>
            </a:extLst>
          </p:cNvPr>
          <p:cNvSpPr>
            <a:spLocks noGrp="1"/>
          </p:cNvSpPr>
          <p:nvPr>
            <p:ph type="title"/>
          </p:nvPr>
        </p:nvSpPr>
        <p:spPr>
          <a:xfrm>
            <a:off x="684000" y="144000"/>
            <a:ext cx="10260000" cy="1224000"/>
          </a:xfrm>
        </p:spPr>
        <p:txBody>
          <a:bodyPr anchor="b">
            <a:normAutofit/>
          </a:bodyPr>
          <a:lstStyle/>
          <a:p>
            <a:r>
              <a:rPr lang="fi-FI"/>
              <a:t>Koulutukset asiantuntijoille ja johdolle</a:t>
            </a:r>
          </a:p>
        </p:txBody>
      </p:sp>
      <p:graphicFrame>
        <p:nvGraphicFramePr>
          <p:cNvPr id="5" name="Sisällön paikkamerkki 2">
            <a:extLst>
              <a:ext uri="{FF2B5EF4-FFF2-40B4-BE49-F238E27FC236}">
                <a16:creationId xmlns:a16="http://schemas.microsoft.com/office/drawing/2014/main" id="{7E4EB231-9501-3B3C-B1CD-055CA4FAEBC1}"/>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05DD3C45-08F7-A5BC-D5AD-9AD3547C5FAF}"/>
              </a:ext>
            </a:extLst>
          </p:cNvPr>
          <p:cNvSpPr>
            <a:spLocks noGrp="1"/>
          </p:cNvSpPr>
          <p:nvPr>
            <p:ph type="dt" sz="half" idx="10"/>
          </p:nvPr>
        </p:nvSpPr>
        <p:spPr/>
        <p:txBody>
          <a:bodyPr/>
          <a:lstStyle/>
          <a:p>
            <a:fld id="{7CE3A9FA-F9C2-4A74-8E20-864384DDBBB9}" type="datetime1">
              <a:rPr lang="fi-FI" smtClean="0"/>
              <a:t>15.4.2024</a:t>
            </a:fld>
            <a:endParaRPr lang="fi-FI"/>
          </a:p>
        </p:txBody>
      </p:sp>
      <p:sp>
        <p:nvSpPr>
          <p:cNvPr id="4" name="Alatunnisteen paikkamerkki 3">
            <a:extLst>
              <a:ext uri="{FF2B5EF4-FFF2-40B4-BE49-F238E27FC236}">
                <a16:creationId xmlns:a16="http://schemas.microsoft.com/office/drawing/2014/main" id="{F2BE46B7-B580-2553-463D-68BC6A5711E4}"/>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324255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2966C81D-656C-4C9A-85F8-F1BFCCBF7C60}"/>
              </a:ext>
            </a:extLst>
          </p:cNvPr>
          <p:cNvPicPr>
            <a:picLocks noGrp="1" noChangeAspect="1"/>
          </p:cNvPicPr>
          <p:nvPr>
            <p:ph sz="quarter" idx="10"/>
          </p:nvPr>
        </p:nvPicPr>
        <p:blipFill>
          <a:blip r:embed="rId2"/>
          <a:stretch>
            <a:fillRect/>
          </a:stretch>
        </p:blipFill>
        <p:spPr>
          <a:xfrm>
            <a:off x="684000" y="1885501"/>
            <a:ext cx="5040000" cy="4220998"/>
          </a:xfrm>
          <a:noFill/>
        </p:spPr>
      </p:pic>
      <p:sp>
        <p:nvSpPr>
          <p:cNvPr id="9" name="Tekstiruutu 8">
            <a:extLst>
              <a:ext uri="{FF2B5EF4-FFF2-40B4-BE49-F238E27FC236}">
                <a16:creationId xmlns:a16="http://schemas.microsoft.com/office/drawing/2014/main" id="{A156BF7E-7CE0-4646-9795-3231B8A4D690}"/>
              </a:ext>
            </a:extLst>
          </p:cNvPr>
          <p:cNvSpPr txBox="1"/>
          <p:nvPr/>
        </p:nvSpPr>
        <p:spPr>
          <a:xfrm>
            <a:off x="5908965" y="1692000"/>
            <a:ext cx="5040000" cy="4608000"/>
          </a:xfrm>
          <a:prstGeom prst="rect">
            <a:avLst/>
          </a:prstGeom>
        </p:spPr>
        <p:txBody>
          <a:bodyPr vert="horz" lIns="91440" tIns="45720" rIns="91440" bIns="45720" rtlCol="0">
            <a:normAutofit lnSpcReduction="10000"/>
          </a:bodyPr>
          <a:lstStyle/>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Lyhytvideoiden sarja tarjoaa keinoja arjen digiturvan parantamiseen työssä ja vapaa-ajalla.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Opi tunnistamaan digiturvallisuutta uhkaavat tilanteet ytimekkäiden ja hauskojen videoiden avulla.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Hetken miettiminen ratkaisee, menetkö kohti digiturmaa vai digiturvaa.</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Ota käyttöön kätevä </a:t>
            </a:r>
            <a:r>
              <a:rPr lang="fi-FI" sz="2000" dirty="0">
                <a:solidFill>
                  <a:srgbClr val="1E1E1E"/>
                </a:solidFill>
              </a:rPr>
              <a:t>20 videota sisältävä </a:t>
            </a:r>
            <a:r>
              <a:rPr lang="fi-FI" sz="2000">
                <a:solidFill>
                  <a:srgbClr val="1E1E1E"/>
                </a:solidFill>
              </a:rPr>
              <a:t>soittolista: </a:t>
            </a:r>
            <a:r>
              <a:rPr lang="fi-FI" sz="2000">
                <a:solidFill>
                  <a:srgbClr val="1E1E1E"/>
                </a:solidFill>
                <a:hlinkClick r:id="rId3"/>
              </a:rPr>
              <a:t>https://youtube.com/playlist?list=PL1_-EIQ-Ddub-gVbetAX0qKVPhcdf-ar3</a:t>
            </a: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p:txBody>
      </p:sp>
      <p:sp>
        <p:nvSpPr>
          <p:cNvPr id="22" name="Slide Number Placeholder 5">
            <a:extLst>
              <a:ext uri="{FF2B5EF4-FFF2-40B4-BE49-F238E27FC236}">
                <a16:creationId xmlns:a16="http://schemas.microsoft.com/office/drawing/2014/main" id="{8782EFDD-4D30-8F88-DC7F-4E4873E74875}"/>
              </a:ext>
            </a:extLst>
          </p:cNvPr>
          <p:cNvSpPr>
            <a:spLocks noGrp="1"/>
          </p:cNvSpPr>
          <p:nvPr>
            <p:ph type="sldNum" sz="quarter" idx="14"/>
          </p:nvPr>
        </p:nvSpPr>
        <p:spPr>
          <a:xfrm>
            <a:off x="10115552" y="6498590"/>
            <a:ext cx="828040" cy="216000"/>
          </a:xfrm>
        </p:spPr>
        <p:txBody>
          <a:bodyPr vert="horz" lIns="91440" tIns="45720" rIns="91440" bIns="45720" rtlCol="0" anchor="ctr">
            <a:normAutofit/>
          </a:bodyPr>
          <a:lstStyle/>
          <a:p>
            <a:pPr>
              <a:lnSpc>
                <a:spcPct val="90000"/>
              </a:lnSpc>
              <a:spcAft>
                <a:spcPts val="600"/>
              </a:spcAft>
            </a:pPr>
            <a:fld id="{8680CC61-DB77-4485-B460-D8E4038D4204}" type="slidenum">
              <a:rPr lang="fi-FI" sz="900" smtClean="0"/>
              <a:pPr>
                <a:lnSpc>
                  <a:spcPct val="90000"/>
                </a:lnSpc>
                <a:spcAft>
                  <a:spcPts val="600"/>
                </a:spcAft>
              </a:pPr>
              <a:t>35</a:t>
            </a:fld>
            <a:endParaRPr lang="fi-FI" sz="900"/>
          </a:p>
        </p:txBody>
      </p:sp>
      <p:sp>
        <p:nvSpPr>
          <p:cNvPr id="2" name="Otsikko 1">
            <a:extLst>
              <a:ext uri="{FF2B5EF4-FFF2-40B4-BE49-F238E27FC236}">
                <a16:creationId xmlns:a16="http://schemas.microsoft.com/office/drawing/2014/main" id="{AD6B378B-245F-4988-891F-BDE7D808039B}"/>
              </a:ext>
            </a:extLst>
          </p:cNvPr>
          <p:cNvSpPr>
            <a:spLocks noGrp="1"/>
          </p:cNvSpPr>
          <p:nvPr>
            <p:ph type="title"/>
          </p:nvPr>
        </p:nvSpPr>
        <p:spPr>
          <a:xfrm>
            <a:off x="684000" y="144000"/>
            <a:ext cx="10260000" cy="1224000"/>
          </a:xfrm>
        </p:spPr>
        <p:txBody>
          <a:bodyPr vert="horz" lIns="91440" tIns="45720" rIns="91440" bIns="45720" rtlCol="0" anchor="b">
            <a:normAutofit/>
          </a:bodyPr>
          <a:lstStyle/>
          <a:p>
            <a:r>
              <a:rPr lang="fi-FI" b="1" i="0" kern="1200">
                <a:latin typeface="+mj-lt"/>
                <a:ea typeface="+mj-ea"/>
                <a:cs typeface="+mj-cs"/>
              </a:rPr>
              <a:t>Digiturma vai Digiturva -lyhytvideot</a:t>
            </a:r>
          </a:p>
        </p:txBody>
      </p:sp>
      <p:sp>
        <p:nvSpPr>
          <p:cNvPr id="3" name="Päivämäärän paikkamerkki 2">
            <a:extLst>
              <a:ext uri="{FF2B5EF4-FFF2-40B4-BE49-F238E27FC236}">
                <a16:creationId xmlns:a16="http://schemas.microsoft.com/office/drawing/2014/main" id="{CE50B9D9-FE5C-9A52-C4D7-93C158BC53FE}"/>
              </a:ext>
            </a:extLst>
          </p:cNvPr>
          <p:cNvSpPr>
            <a:spLocks noGrp="1"/>
          </p:cNvSpPr>
          <p:nvPr>
            <p:ph type="dt" sz="half" idx="12"/>
          </p:nvPr>
        </p:nvSpPr>
        <p:spPr/>
        <p:txBody>
          <a:bodyPr/>
          <a:lstStyle/>
          <a:p>
            <a:fld id="{78447C3C-87B1-438C-9298-D298963EA5E7}" type="datetime1">
              <a:rPr lang="fi-FI" smtClean="0"/>
              <a:t>15.4.2024</a:t>
            </a:fld>
            <a:endParaRPr lang="fi-FI"/>
          </a:p>
        </p:txBody>
      </p:sp>
      <p:sp>
        <p:nvSpPr>
          <p:cNvPr id="4" name="Alatunnisteen paikkamerkki 3">
            <a:extLst>
              <a:ext uri="{FF2B5EF4-FFF2-40B4-BE49-F238E27FC236}">
                <a16:creationId xmlns:a16="http://schemas.microsoft.com/office/drawing/2014/main" id="{90ED277F-D85C-14CB-4224-323665DC78F3}"/>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1255510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4AFEC3E-E2EF-416F-AF95-3DDEA7735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2622600"/>
            <a:ext cx="5040000" cy="2746800"/>
          </a:xfrm>
          <a:prstGeom prst="rect">
            <a:avLst/>
          </a:prstGeom>
          <a:noFill/>
        </p:spPr>
      </p:pic>
      <p:sp>
        <p:nvSpPr>
          <p:cNvPr id="3" name="Sisällön paikkamerkki 2">
            <a:extLst>
              <a:ext uri="{FF2B5EF4-FFF2-40B4-BE49-F238E27FC236}">
                <a16:creationId xmlns:a16="http://schemas.microsoft.com/office/drawing/2014/main" id="{A63A1F49-A58D-4DF8-BAE3-04C91165D67D}"/>
              </a:ext>
            </a:extLst>
          </p:cNvPr>
          <p:cNvSpPr>
            <a:spLocks noGrp="1"/>
          </p:cNvSpPr>
          <p:nvPr>
            <p:ph sz="quarter" idx="11"/>
          </p:nvPr>
        </p:nvSpPr>
        <p:spPr>
          <a:xfrm>
            <a:off x="5908965" y="1692000"/>
            <a:ext cx="5040000" cy="4608000"/>
          </a:xfrm>
        </p:spPr>
        <p:txBody>
          <a:bodyPr>
            <a:normAutofit fontScale="92500"/>
          </a:bodyPr>
          <a:lstStyle/>
          <a:p>
            <a:r>
              <a:rPr lang="fi-FI"/>
              <a:t>Ohjaa kuvitteellisen </a:t>
            </a:r>
            <a:r>
              <a:rPr lang="fi-FI" dirty="0"/>
              <a:t>Tyrskylän</a:t>
            </a:r>
            <a:r>
              <a:rPr lang="fi-FI"/>
              <a:t> kunnan työntekijöitä läpi kymmenen digiturvatilanteita täynnä olevan päivän läpi!</a:t>
            </a:r>
          </a:p>
          <a:p>
            <a:endParaRPr lang="fi-FI" dirty="0"/>
          </a:p>
          <a:p>
            <a:r>
              <a:rPr lang="fi-FI"/>
              <a:t>Pelissä on aiemmin tuotettu kaksi pelattavaa viikkoa ja noin 70 tehtävää!</a:t>
            </a:r>
          </a:p>
          <a:p>
            <a:endParaRPr lang="fi-FI" dirty="0"/>
          </a:p>
          <a:p>
            <a:r>
              <a:rPr lang="fi-FI"/>
              <a:t>Helppo tapa valmentautua itse tai valmennuttaa henkilöstä digiturva-asioissa.</a:t>
            </a:r>
            <a:endParaRPr lang="fi-FI" dirty="0"/>
          </a:p>
          <a:p>
            <a:endParaRPr lang="fi-FI"/>
          </a:p>
          <a:p>
            <a:r>
              <a:rPr lang="fi-FI"/>
              <a:t>Englannin- ja ruotsinkieliset versiot!</a:t>
            </a:r>
          </a:p>
        </p:txBody>
      </p:sp>
      <p:sp>
        <p:nvSpPr>
          <p:cNvPr id="14" name="Slide Number Placeholder 5">
            <a:extLst>
              <a:ext uri="{FF2B5EF4-FFF2-40B4-BE49-F238E27FC236}">
                <a16:creationId xmlns:a16="http://schemas.microsoft.com/office/drawing/2014/main" id="{C1ED133C-6719-8B7E-0429-7C4ADE039C48}"/>
              </a:ext>
            </a:extLst>
          </p:cNvPr>
          <p:cNvSpPr>
            <a:spLocks noGrp="1"/>
          </p:cNvSpPr>
          <p:nvPr>
            <p:ph type="sldNum" sz="quarter" idx="14"/>
          </p:nvPr>
        </p:nvSpPr>
        <p:spPr>
          <a:xfrm>
            <a:off x="10115552" y="6498590"/>
            <a:ext cx="828040" cy="216000"/>
          </a:xfrm>
        </p:spPr>
        <p:txBody>
          <a:bodyPr/>
          <a:lstStyle/>
          <a:p>
            <a:pPr>
              <a:spcAft>
                <a:spcPts val="600"/>
              </a:spcAft>
            </a:pPr>
            <a:fld id="{8680CC61-DB77-4485-B460-D8E4038D4204}" type="slidenum">
              <a:rPr lang="fi-FI" smtClean="0"/>
              <a:pPr>
                <a:spcAft>
                  <a:spcPts val="600"/>
                </a:spcAft>
              </a:pPr>
              <a:t>36</a:t>
            </a:fld>
            <a:endParaRPr lang="fi-FI"/>
          </a:p>
        </p:txBody>
      </p:sp>
      <p:sp>
        <p:nvSpPr>
          <p:cNvPr id="2" name="Otsikko 1">
            <a:extLst>
              <a:ext uri="{FF2B5EF4-FFF2-40B4-BE49-F238E27FC236}">
                <a16:creationId xmlns:a16="http://schemas.microsoft.com/office/drawing/2014/main" id="{47983724-EED8-4AC2-911F-301D1553254B}"/>
              </a:ext>
            </a:extLst>
          </p:cNvPr>
          <p:cNvSpPr>
            <a:spLocks noGrp="1"/>
          </p:cNvSpPr>
          <p:nvPr>
            <p:ph type="title"/>
          </p:nvPr>
        </p:nvSpPr>
        <p:spPr>
          <a:xfrm>
            <a:off x="684000" y="144000"/>
            <a:ext cx="10260000" cy="1224000"/>
          </a:xfrm>
        </p:spPr>
        <p:txBody>
          <a:bodyPr anchor="b">
            <a:normAutofit/>
          </a:bodyPr>
          <a:lstStyle/>
          <a:p>
            <a:pPr>
              <a:lnSpc>
                <a:spcPct val="90000"/>
              </a:lnSpc>
            </a:pPr>
            <a:r>
              <a:rPr lang="fi-FI"/>
              <a:t>Digiturvallinen elämä –peli – henkilökohtainen digiturvaharjoituksesi!</a:t>
            </a:r>
          </a:p>
        </p:txBody>
      </p:sp>
      <p:sp>
        <p:nvSpPr>
          <p:cNvPr id="4" name="Päivämäärän paikkamerkki 3">
            <a:extLst>
              <a:ext uri="{FF2B5EF4-FFF2-40B4-BE49-F238E27FC236}">
                <a16:creationId xmlns:a16="http://schemas.microsoft.com/office/drawing/2014/main" id="{7F5C4D1C-5030-886C-FC2C-7696020C59FA}"/>
              </a:ext>
            </a:extLst>
          </p:cNvPr>
          <p:cNvSpPr>
            <a:spLocks noGrp="1"/>
          </p:cNvSpPr>
          <p:nvPr>
            <p:ph type="dt" sz="half" idx="12"/>
          </p:nvPr>
        </p:nvSpPr>
        <p:spPr/>
        <p:txBody>
          <a:bodyPr/>
          <a:lstStyle/>
          <a:p>
            <a:fld id="{4648806B-0D87-4DFB-8DDB-D2A107DF4F2E}" type="datetime1">
              <a:rPr lang="fi-FI" smtClean="0"/>
              <a:t>15.4.2024</a:t>
            </a:fld>
            <a:endParaRPr lang="fi-FI"/>
          </a:p>
        </p:txBody>
      </p:sp>
      <p:sp>
        <p:nvSpPr>
          <p:cNvPr id="6" name="Alatunnisteen paikkamerkki 5">
            <a:extLst>
              <a:ext uri="{FF2B5EF4-FFF2-40B4-BE49-F238E27FC236}">
                <a16:creationId xmlns:a16="http://schemas.microsoft.com/office/drawing/2014/main" id="{9569D989-27BA-6875-D003-63C92C7B40C6}"/>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6135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382C15-0B41-7705-843D-B8C88F4A6361}"/>
              </a:ext>
            </a:extLst>
          </p:cNvPr>
          <p:cNvSpPr>
            <a:spLocks noGrp="1"/>
          </p:cNvSpPr>
          <p:nvPr>
            <p:ph sz="quarter" idx="10"/>
          </p:nvPr>
        </p:nvSpPr>
        <p:spPr>
          <a:xfrm>
            <a:off x="684000" y="1692000"/>
            <a:ext cx="5040000" cy="4608000"/>
          </a:xfrm>
        </p:spPr>
        <p:txBody>
          <a:bodyPr>
            <a:normAutofit/>
          </a:bodyPr>
          <a:lstStyle/>
          <a:p>
            <a:r>
              <a:rPr lang="fi-FI" sz="2000"/>
              <a:t>Pelaat Tanjana, </a:t>
            </a:r>
            <a:r>
              <a:rPr lang="fi-FI" sz="2000" err="1"/>
              <a:t>Tyrskylän</a:t>
            </a:r>
            <a:r>
              <a:rPr lang="fi-FI" sz="2000"/>
              <a:t> vasta-aloittaneena tietoturvapäällikkönä.</a:t>
            </a:r>
          </a:p>
          <a:p>
            <a:r>
              <a:rPr lang="fi-FI" sz="2000"/>
              <a:t>Viikon teemat käsittelevät mm. riskien-, toiminnan ja jatkuvuuden- ja häiriöidenhallintaa. </a:t>
            </a:r>
          </a:p>
          <a:p>
            <a:r>
              <a:rPr lang="fi-FI" sz="2000"/>
              <a:t>Viikon tarkoitus on tarjota mahdollisuus tutustua tietoturvavastaavan roolin pelin kautta. Se ei kuitenkaan sellaisenaan ole tarkoitettu toimintaohjeeksi, sen lisäksi kannattaa tutustua esimerkiksi Kyberturvallisuuskeskuksen ohjeisiin.</a:t>
            </a:r>
          </a:p>
          <a:p>
            <a:r>
              <a:rPr lang="fi-FI" sz="2000"/>
              <a:t>Viikon puolivälissä </a:t>
            </a:r>
            <a:r>
              <a:rPr lang="fi-FI" sz="2000" err="1"/>
              <a:t>Tyrskylän</a:t>
            </a:r>
            <a:r>
              <a:rPr lang="fi-FI" sz="2000"/>
              <a:t> kunnassa tapahtuu jotain yllättävää. Lataa peli ja ota selvää mitä!</a:t>
            </a:r>
          </a:p>
        </p:txBody>
      </p:sp>
      <p:pic>
        <p:nvPicPr>
          <p:cNvPr id="5" name="Kuva 4">
            <a:extLst>
              <a:ext uri="{FF2B5EF4-FFF2-40B4-BE49-F238E27FC236}">
                <a16:creationId xmlns:a16="http://schemas.microsoft.com/office/drawing/2014/main" id="{D4311973-580D-8B53-FB0C-F3F65A0203CA}"/>
              </a:ext>
            </a:extLst>
          </p:cNvPr>
          <p:cNvPicPr>
            <a:picLocks noChangeAspect="1"/>
          </p:cNvPicPr>
          <p:nvPr/>
        </p:nvPicPr>
        <p:blipFill rotWithShape="1">
          <a:blip r:embed="rId2"/>
          <a:srcRect l="-6191" t="-978" r="-234" b="-3168"/>
          <a:stretch/>
        </p:blipFill>
        <p:spPr>
          <a:xfrm>
            <a:off x="6672064" y="770743"/>
            <a:ext cx="3593415" cy="5661878"/>
          </a:xfrm>
          <a:prstGeom prst="rect">
            <a:avLst/>
          </a:prstGeom>
          <a:noFill/>
        </p:spPr>
      </p:pic>
      <p:sp>
        <p:nvSpPr>
          <p:cNvPr id="4" name="Päivämäärän paikkamerkki 3">
            <a:extLst>
              <a:ext uri="{FF2B5EF4-FFF2-40B4-BE49-F238E27FC236}">
                <a16:creationId xmlns:a16="http://schemas.microsoft.com/office/drawing/2014/main" id="{4B9117B5-67CB-CF6D-FC53-6EB9F32307A8}"/>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0741D2E8-3F3A-4EC8-AEB6-CCF96330FF8A}" type="datetime1">
              <a:rPr lang="fi-FI" sz="900" smtClean="0"/>
              <a:t>15.4.2024</a:t>
            </a:fld>
            <a:endParaRPr lang="fi-FI" sz="900"/>
          </a:p>
        </p:txBody>
      </p:sp>
      <p:sp>
        <p:nvSpPr>
          <p:cNvPr id="11" name="Footer Placeholder 4">
            <a:extLst>
              <a:ext uri="{FF2B5EF4-FFF2-40B4-BE49-F238E27FC236}">
                <a16:creationId xmlns:a16="http://schemas.microsoft.com/office/drawing/2014/main" id="{236C322E-F2B6-3716-BB21-C962202A30C9}"/>
              </a:ext>
            </a:extLst>
          </p:cNvPr>
          <p:cNvSpPr>
            <a:spLocks noGrp="1"/>
          </p:cNvSpPr>
          <p:nvPr>
            <p:ph type="ftr" sz="quarter" idx="13"/>
          </p:nvPr>
        </p:nvSpPr>
        <p:spPr>
          <a:xfrm>
            <a:off x="3190240" y="6498590"/>
            <a:ext cx="5811520" cy="216000"/>
          </a:xfrm>
        </p:spPr>
        <p:txBody>
          <a:bodyPr/>
          <a:lstStyle/>
          <a:p>
            <a:pPr>
              <a:spcAft>
                <a:spcPts val="600"/>
              </a:spcAft>
            </a:pPr>
            <a:r>
              <a:rPr lang="fi-FI"/>
              <a:t>VAHTI hyvät käytännöt tukimateriaali</a:t>
            </a:r>
          </a:p>
        </p:txBody>
      </p:sp>
      <p:sp>
        <p:nvSpPr>
          <p:cNvPr id="6" name="Dian numeron paikkamerkki 5">
            <a:extLst>
              <a:ext uri="{FF2B5EF4-FFF2-40B4-BE49-F238E27FC236}">
                <a16:creationId xmlns:a16="http://schemas.microsoft.com/office/drawing/2014/main" id="{483EF27C-7142-35EC-0655-B0886023082F}"/>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37</a:t>
            </a:fld>
            <a:endParaRPr lang="fi-FI" sz="900"/>
          </a:p>
        </p:txBody>
      </p:sp>
      <p:sp>
        <p:nvSpPr>
          <p:cNvPr id="2" name="Otsikko 1">
            <a:extLst>
              <a:ext uri="{FF2B5EF4-FFF2-40B4-BE49-F238E27FC236}">
                <a16:creationId xmlns:a16="http://schemas.microsoft.com/office/drawing/2014/main" id="{3C20CF0F-1706-DF29-DCE6-0109B812DB54}"/>
              </a:ext>
            </a:extLst>
          </p:cNvPr>
          <p:cNvSpPr>
            <a:spLocks noGrp="1"/>
          </p:cNvSpPr>
          <p:nvPr>
            <p:ph type="title"/>
          </p:nvPr>
        </p:nvSpPr>
        <p:spPr>
          <a:xfrm>
            <a:off x="684000" y="144000"/>
            <a:ext cx="10260000" cy="1224000"/>
          </a:xfrm>
        </p:spPr>
        <p:txBody>
          <a:bodyPr anchor="b">
            <a:normAutofit/>
          </a:bodyPr>
          <a:lstStyle/>
          <a:p>
            <a:pPr>
              <a:lnSpc>
                <a:spcPct val="90000"/>
              </a:lnSpc>
            </a:pPr>
            <a:r>
              <a:rPr lang="fi-FI"/>
              <a:t>Uusi viikko saatavilla – ”Kaappaus </a:t>
            </a:r>
            <a:r>
              <a:rPr lang="fi-FI" err="1"/>
              <a:t>Tyrskylässä</a:t>
            </a:r>
            <a:r>
              <a:rPr lang="fi-FI"/>
              <a:t>”!</a:t>
            </a:r>
          </a:p>
        </p:txBody>
      </p:sp>
    </p:spTree>
    <p:extLst>
      <p:ext uri="{BB962C8B-B14F-4D97-AF65-F5344CB8AC3E}">
        <p14:creationId xmlns:p14="http://schemas.microsoft.com/office/powerpoint/2010/main" val="2120813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9F577-BB81-472F-BF26-5FA0EDB981F7}"/>
              </a:ext>
            </a:extLst>
          </p:cNvPr>
          <p:cNvSpPr>
            <a:spLocks noGrp="1"/>
          </p:cNvSpPr>
          <p:nvPr>
            <p:ph type="title"/>
          </p:nvPr>
        </p:nvSpPr>
        <p:spPr/>
        <p:txBody>
          <a:bodyPr>
            <a:normAutofit/>
          </a:bodyPr>
          <a:lstStyle/>
          <a:p>
            <a:r>
              <a:rPr lang="fi-FI"/>
              <a:t>Ladattavissa  IOS ja Android –laitteille!</a:t>
            </a:r>
          </a:p>
        </p:txBody>
      </p:sp>
      <p:pic>
        <p:nvPicPr>
          <p:cNvPr id="5" name="Sisällön paikkamerkki 4">
            <a:extLst>
              <a:ext uri="{FF2B5EF4-FFF2-40B4-BE49-F238E27FC236}">
                <a16:creationId xmlns:a16="http://schemas.microsoft.com/office/drawing/2014/main" id="{AB64196A-9768-4E70-B706-3AF5FBE59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065" y="2505669"/>
            <a:ext cx="3500437" cy="3500437"/>
          </a:xfrm>
        </p:spPr>
      </p:pic>
      <p:sp>
        <p:nvSpPr>
          <p:cNvPr id="3" name="Suorakulmio 2">
            <a:extLst>
              <a:ext uri="{FF2B5EF4-FFF2-40B4-BE49-F238E27FC236}">
                <a16:creationId xmlns:a16="http://schemas.microsoft.com/office/drawing/2014/main" id="{7BE23BB1-97CD-405E-8F18-0F9BF69BE74B}"/>
              </a:ext>
            </a:extLst>
          </p:cNvPr>
          <p:cNvSpPr/>
          <p:nvPr/>
        </p:nvSpPr>
        <p:spPr>
          <a:xfrm>
            <a:off x="161925" y="3667719"/>
            <a:ext cx="3886200" cy="1200329"/>
          </a:xfrm>
          <a:prstGeom prst="rect">
            <a:avLst/>
          </a:prstGeom>
        </p:spPr>
        <p:txBody>
          <a:bodyPr wrap="square">
            <a:spAutoFit/>
          </a:bodyPr>
          <a:lstStyle/>
          <a:p>
            <a:r>
              <a:rPr lang="nl-NL">
                <a:solidFill>
                  <a:schemeClr val="bg1"/>
                </a:solidFill>
              </a:rPr>
              <a:t>Google play:</a:t>
            </a:r>
          </a:p>
          <a:p>
            <a:r>
              <a:rPr lang="nl-NL">
                <a:solidFill>
                  <a:schemeClr val="bg1"/>
                </a:solidFill>
                <a:hlinkClick r:id="rId3"/>
              </a:rPr>
              <a:t>https://play.google.com/store/apps/details?id=fi.dvv.digiturvaelama</a:t>
            </a:r>
            <a:endParaRPr lang="nl-NL">
              <a:solidFill>
                <a:schemeClr val="bg1"/>
              </a:solidFill>
            </a:endParaRPr>
          </a:p>
          <a:p>
            <a:endParaRPr lang="fi-FI">
              <a:solidFill>
                <a:schemeClr val="bg1"/>
              </a:solidFill>
            </a:endParaRPr>
          </a:p>
        </p:txBody>
      </p:sp>
      <p:sp>
        <p:nvSpPr>
          <p:cNvPr id="4" name="Suorakulmio 3">
            <a:extLst>
              <a:ext uri="{FF2B5EF4-FFF2-40B4-BE49-F238E27FC236}">
                <a16:creationId xmlns:a16="http://schemas.microsoft.com/office/drawing/2014/main" id="{9ED30791-1097-4FD4-BFF2-4B1AFC2D7E33}"/>
              </a:ext>
            </a:extLst>
          </p:cNvPr>
          <p:cNvSpPr/>
          <p:nvPr/>
        </p:nvSpPr>
        <p:spPr>
          <a:xfrm>
            <a:off x="7810502" y="3778646"/>
            <a:ext cx="3762373" cy="923330"/>
          </a:xfrm>
          <a:prstGeom prst="rect">
            <a:avLst/>
          </a:prstGeom>
        </p:spPr>
        <p:txBody>
          <a:bodyPr wrap="square">
            <a:spAutoFit/>
          </a:bodyPr>
          <a:lstStyle/>
          <a:p>
            <a:r>
              <a:rPr lang="fi-FI">
                <a:solidFill>
                  <a:srgbClr val="1D1C1D"/>
                </a:solidFill>
                <a:latin typeface="Arial" panose="020B0604020202020204" pitchFamily="34" charset="0"/>
                <a:ea typeface="Calibri" panose="020F0502020204030204" pitchFamily="34" charset="0"/>
              </a:rPr>
              <a:t> </a:t>
            </a:r>
            <a:r>
              <a:rPr lang="fi-FI" err="1">
                <a:solidFill>
                  <a:schemeClr val="bg1"/>
                </a:solidFill>
                <a:latin typeface="Arial" panose="020B0604020202020204" pitchFamily="34" charset="0"/>
                <a:ea typeface="Calibri" panose="020F0502020204030204" pitchFamily="34" charset="0"/>
              </a:rPr>
              <a:t>Appstore</a:t>
            </a:r>
            <a:endParaRPr lang="fi-FI">
              <a:solidFill>
                <a:schemeClr val="bg1"/>
              </a:solidFill>
              <a:latin typeface="Arial" panose="020B0604020202020204" pitchFamily="34" charset="0"/>
              <a:ea typeface="Calibri" panose="020F0502020204030204" pitchFamily="34" charset="0"/>
            </a:endParaRPr>
          </a:p>
          <a:p>
            <a:r>
              <a:rPr lang="fi-FI" u="sng">
                <a:solidFill>
                  <a:srgbClr val="0563C1"/>
                </a:solidFill>
                <a:latin typeface="Arial" panose="020B0604020202020204" pitchFamily="34" charset="0"/>
                <a:ea typeface="Calibri" panose="020F0502020204030204" pitchFamily="34" charset="0"/>
                <a:hlinkClick r:id="rId4"/>
              </a:rPr>
              <a:t>https://apps.apple.com/app/id1514065267</a:t>
            </a:r>
            <a:endParaRPr lang="fi-FI"/>
          </a:p>
        </p:txBody>
      </p:sp>
      <p:sp>
        <p:nvSpPr>
          <p:cNvPr id="6" name="Päivämäärän paikkamerkki 5">
            <a:extLst>
              <a:ext uri="{FF2B5EF4-FFF2-40B4-BE49-F238E27FC236}">
                <a16:creationId xmlns:a16="http://schemas.microsoft.com/office/drawing/2014/main" id="{9C6564BC-8129-C156-88FC-AA29992C3500}"/>
              </a:ext>
            </a:extLst>
          </p:cNvPr>
          <p:cNvSpPr>
            <a:spLocks noGrp="1"/>
          </p:cNvSpPr>
          <p:nvPr>
            <p:ph type="dt" sz="half" idx="10"/>
          </p:nvPr>
        </p:nvSpPr>
        <p:spPr/>
        <p:txBody>
          <a:bodyPr/>
          <a:lstStyle/>
          <a:p>
            <a:fld id="{6C4A95E1-20E9-4545-BF82-60B483F896E8}" type="datetime1">
              <a:rPr lang="fi-FI" smtClean="0"/>
              <a:t>15.4.2024</a:t>
            </a:fld>
            <a:endParaRPr lang="fi-FI"/>
          </a:p>
        </p:txBody>
      </p:sp>
      <p:sp>
        <p:nvSpPr>
          <p:cNvPr id="7" name="Alatunnisteen paikkamerkki 6">
            <a:extLst>
              <a:ext uri="{FF2B5EF4-FFF2-40B4-BE49-F238E27FC236}">
                <a16:creationId xmlns:a16="http://schemas.microsoft.com/office/drawing/2014/main" id="{8643CB75-E272-437D-9DE8-C61AA13517E9}"/>
              </a:ext>
            </a:extLst>
          </p:cNvPr>
          <p:cNvSpPr>
            <a:spLocks noGrp="1"/>
          </p:cNvSpPr>
          <p:nvPr>
            <p:ph type="ftr" sz="quarter" idx="11"/>
          </p:nvPr>
        </p:nvSpPr>
        <p:spPr/>
        <p:txBody>
          <a:bodyPr/>
          <a:lstStyle/>
          <a:p>
            <a:r>
              <a:rPr lang="fi-FI"/>
              <a:t>VAHTI hyvät käytännöt tukimateriaali</a:t>
            </a:r>
          </a:p>
        </p:txBody>
      </p:sp>
      <p:sp>
        <p:nvSpPr>
          <p:cNvPr id="8" name="Dian numeron paikkamerkki 7">
            <a:extLst>
              <a:ext uri="{FF2B5EF4-FFF2-40B4-BE49-F238E27FC236}">
                <a16:creationId xmlns:a16="http://schemas.microsoft.com/office/drawing/2014/main" id="{54FE807A-F034-33DE-8321-69E4746BEA64}"/>
              </a:ext>
            </a:extLst>
          </p:cNvPr>
          <p:cNvSpPr>
            <a:spLocks noGrp="1"/>
          </p:cNvSpPr>
          <p:nvPr>
            <p:ph type="sldNum" sz="quarter" idx="12"/>
          </p:nvPr>
        </p:nvSpPr>
        <p:spPr/>
        <p:txBody>
          <a:bodyPr/>
          <a:lstStyle/>
          <a:p>
            <a:fld id="{8680CC61-DB77-4485-B460-D8E4038D4204}" type="slidenum">
              <a:rPr lang="fi-FI" smtClean="0"/>
              <a:t>38</a:t>
            </a:fld>
            <a:endParaRPr lang="fi-FI"/>
          </a:p>
        </p:txBody>
      </p:sp>
    </p:spTree>
    <p:extLst>
      <p:ext uri="{BB962C8B-B14F-4D97-AF65-F5344CB8AC3E}">
        <p14:creationId xmlns:p14="http://schemas.microsoft.com/office/powerpoint/2010/main" val="3922732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9EAC7F3-578A-447B-8080-BA8F302030E3}"/>
              </a:ext>
            </a:extLst>
          </p:cNvPr>
          <p:cNvSpPr>
            <a:spLocks noGrp="1"/>
          </p:cNvSpPr>
          <p:nvPr>
            <p:ph sz="quarter" idx="10"/>
          </p:nvPr>
        </p:nvSpPr>
        <p:spPr>
          <a:xfrm>
            <a:off x="684000" y="1692000"/>
            <a:ext cx="5040000" cy="4608000"/>
          </a:xfrm>
        </p:spPr>
        <p:txBody>
          <a:bodyPr>
            <a:normAutofit/>
          </a:bodyPr>
          <a:lstStyle/>
          <a:p>
            <a:pPr>
              <a:lnSpc>
                <a:spcPct val="90000"/>
              </a:lnSpc>
            </a:pPr>
            <a:r>
              <a:rPr lang="fi-FI" sz="2000"/>
              <a:t>Tapa osoittaa henkilökohtainen digiturvaosaaminen.</a:t>
            </a:r>
          </a:p>
          <a:p>
            <a:pPr>
              <a:lnSpc>
                <a:spcPct val="90000"/>
              </a:lnSpc>
            </a:pPr>
            <a:r>
              <a:rPr lang="fi-FI" sz="2000"/>
              <a:t>Mitä opin:</a:t>
            </a:r>
          </a:p>
          <a:p>
            <a:pPr lvl="1">
              <a:lnSpc>
                <a:spcPct val="90000"/>
              </a:lnSpc>
            </a:pPr>
            <a:r>
              <a:rPr lang="fi-FI" sz="2000"/>
              <a:t>Pysähdyt miettimään toimintaa digiturvallisuuden kannalta.</a:t>
            </a:r>
          </a:p>
          <a:p>
            <a:pPr lvl="1">
              <a:lnSpc>
                <a:spcPct val="90000"/>
              </a:lnSpc>
            </a:pPr>
            <a:r>
              <a:rPr lang="fi-FI" sz="2000"/>
              <a:t>Kiinnität huomiota tietojen luokitteluun, tilojen, laitteiden ja palveluiden käyttöön työssä ja vapaa-ajalla.</a:t>
            </a:r>
          </a:p>
          <a:p>
            <a:pPr lvl="1">
              <a:lnSpc>
                <a:spcPct val="90000"/>
              </a:lnSpc>
            </a:pPr>
            <a:r>
              <a:rPr lang="fi-FI" sz="2000"/>
              <a:t>Otat tietoturvan ja tietosuojan huomioon viestinnässä.</a:t>
            </a:r>
          </a:p>
          <a:p>
            <a:pPr lvl="1">
              <a:lnSpc>
                <a:spcPct val="90000"/>
              </a:lnSpc>
            </a:pPr>
            <a:r>
              <a:rPr lang="fi-FI" sz="2000"/>
              <a:t>Olet valppaana huijausyritysten ja muun kyberrikollisuuden varalta.</a:t>
            </a:r>
          </a:p>
          <a:p>
            <a:pPr lvl="1">
              <a:lnSpc>
                <a:spcPct val="90000"/>
              </a:lnSpc>
            </a:pPr>
            <a:r>
              <a:rPr lang="fi-FI" sz="2000">
                <a:hlinkClick r:id="rId2"/>
              </a:rPr>
              <a:t>https://www.eoppiva.fi/koulutukset/digiturvallinen-elama-testi/</a:t>
            </a:r>
            <a:endParaRPr lang="fi-FI" sz="2000"/>
          </a:p>
          <a:p>
            <a:pPr lvl="1">
              <a:lnSpc>
                <a:spcPct val="90000"/>
              </a:lnSpc>
            </a:pPr>
            <a:endParaRPr lang="fi-FI" sz="2000"/>
          </a:p>
          <a:p>
            <a:pPr marL="0" indent="0">
              <a:lnSpc>
                <a:spcPct val="90000"/>
              </a:lnSpc>
              <a:buNone/>
            </a:pPr>
            <a:endParaRPr lang="fi-FI" sz="2000"/>
          </a:p>
        </p:txBody>
      </p:sp>
      <p:pic>
        <p:nvPicPr>
          <p:cNvPr id="3" name="Kuva 2">
            <a:extLst>
              <a:ext uri="{FF2B5EF4-FFF2-40B4-BE49-F238E27FC236}">
                <a16:creationId xmlns:a16="http://schemas.microsoft.com/office/drawing/2014/main" id="{5E95C171-7949-8061-7EC5-68EE7694D0BA}"/>
              </a:ext>
            </a:extLst>
          </p:cNvPr>
          <p:cNvPicPr>
            <a:picLocks noChangeAspect="1"/>
          </p:cNvPicPr>
          <p:nvPr/>
        </p:nvPicPr>
        <p:blipFill>
          <a:blip r:embed="rId3"/>
          <a:stretch>
            <a:fillRect/>
          </a:stretch>
        </p:blipFill>
        <p:spPr>
          <a:xfrm>
            <a:off x="5908965" y="2616301"/>
            <a:ext cx="5040000" cy="2759398"/>
          </a:xfrm>
          <a:prstGeom prst="rect">
            <a:avLst/>
          </a:prstGeom>
          <a:noFill/>
        </p:spPr>
      </p:pic>
      <p:sp>
        <p:nvSpPr>
          <p:cNvPr id="12" name="Date Placeholder 3">
            <a:extLst>
              <a:ext uri="{FF2B5EF4-FFF2-40B4-BE49-F238E27FC236}">
                <a16:creationId xmlns:a16="http://schemas.microsoft.com/office/drawing/2014/main" id="{09FE5BF7-CF4B-E283-CA22-CA802B2BB944}"/>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2564B624-CB4B-472D-81D6-7CF594DF10DE}" type="datetime1">
              <a:rPr lang="fi-FI" sz="900" smtClean="0"/>
              <a:t>15.4.2024</a:t>
            </a:fld>
            <a:endParaRPr lang="fi-FI" sz="900"/>
          </a:p>
        </p:txBody>
      </p:sp>
      <p:sp>
        <p:nvSpPr>
          <p:cNvPr id="17" name="Footer Placeholder 4">
            <a:extLst>
              <a:ext uri="{FF2B5EF4-FFF2-40B4-BE49-F238E27FC236}">
                <a16:creationId xmlns:a16="http://schemas.microsoft.com/office/drawing/2014/main" id="{D44A661D-FA99-EEE7-F928-47C0DDC48A8C}"/>
              </a:ext>
            </a:extLst>
          </p:cNvPr>
          <p:cNvSpPr>
            <a:spLocks noGrp="1"/>
          </p:cNvSpPr>
          <p:nvPr>
            <p:ph type="ftr" sz="quarter" idx="13"/>
          </p:nvPr>
        </p:nvSpPr>
        <p:spPr>
          <a:xfrm>
            <a:off x="3190240" y="6498590"/>
            <a:ext cx="5811520" cy="216000"/>
          </a:xfrm>
        </p:spPr>
        <p:txBody>
          <a:bodyPr/>
          <a:lstStyle/>
          <a:p>
            <a:pPr>
              <a:spcAft>
                <a:spcPts val="600"/>
              </a:spcAft>
            </a:pPr>
            <a:r>
              <a:rPr lang="fi-FI"/>
              <a:t>VAHTI hyvät käytännöt tukimateriaali</a:t>
            </a:r>
          </a:p>
        </p:txBody>
      </p:sp>
      <p:sp>
        <p:nvSpPr>
          <p:cNvPr id="6" name="Dian numeron paikkamerkki 5">
            <a:extLst>
              <a:ext uri="{FF2B5EF4-FFF2-40B4-BE49-F238E27FC236}">
                <a16:creationId xmlns:a16="http://schemas.microsoft.com/office/drawing/2014/main" id="{81564B26-E50C-41AA-88DC-8135961AA3A1}"/>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39</a:t>
            </a:fld>
            <a:endParaRPr lang="fi-FI" sz="900"/>
          </a:p>
        </p:txBody>
      </p:sp>
      <p:sp>
        <p:nvSpPr>
          <p:cNvPr id="7" name="Otsikko 6">
            <a:extLst>
              <a:ext uri="{FF2B5EF4-FFF2-40B4-BE49-F238E27FC236}">
                <a16:creationId xmlns:a16="http://schemas.microsoft.com/office/drawing/2014/main" id="{7AC9B8B4-2C81-4E64-999C-D2538B332E5D}"/>
              </a:ext>
            </a:extLst>
          </p:cNvPr>
          <p:cNvSpPr>
            <a:spLocks noGrp="1"/>
          </p:cNvSpPr>
          <p:nvPr>
            <p:ph type="title"/>
          </p:nvPr>
        </p:nvSpPr>
        <p:spPr>
          <a:xfrm>
            <a:off x="684000" y="144000"/>
            <a:ext cx="10260000" cy="1224000"/>
          </a:xfrm>
        </p:spPr>
        <p:txBody>
          <a:bodyPr anchor="b">
            <a:normAutofit/>
          </a:bodyPr>
          <a:lstStyle/>
          <a:p>
            <a:r>
              <a:rPr lang="fi-FI"/>
              <a:t>Digiturvallinen elämä -testi</a:t>
            </a:r>
          </a:p>
        </p:txBody>
      </p:sp>
    </p:spTree>
    <p:extLst>
      <p:ext uri="{BB962C8B-B14F-4D97-AF65-F5344CB8AC3E}">
        <p14:creationId xmlns:p14="http://schemas.microsoft.com/office/powerpoint/2010/main" val="301019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05C1950-8EC4-881E-4CA3-86D9D67902CC}"/>
              </a:ext>
            </a:extLst>
          </p:cNvPr>
          <p:cNvSpPr>
            <a:spLocks noGrp="1"/>
          </p:cNvSpPr>
          <p:nvPr>
            <p:ph idx="1"/>
          </p:nvPr>
        </p:nvSpPr>
        <p:spPr/>
        <p:txBody>
          <a:bodyPr vert="horz" lIns="91440" tIns="45720" rIns="91440" bIns="45720" rtlCol="0" anchor="t">
            <a:normAutofit/>
          </a:bodyPr>
          <a:lstStyle/>
          <a:p>
            <a:pPr marL="341630" indent="-341630"/>
            <a:r>
              <a:rPr lang="fi-FI" dirty="0"/>
              <a:t>Miksi digiturvaosaamisen kehittäminen on tärkeää?</a:t>
            </a:r>
            <a:endParaRPr lang="en-US" dirty="0"/>
          </a:p>
          <a:p>
            <a:pPr marL="341630" indent="-341630"/>
            <a:r>
              <a:rPr lang="fi-FI" dirty="0"/>
              <a:t>Digiturvan osa-alueet</a:t>
            </a:r>
            <a:endParaRPr lang="fi-FI" dirty="0">
              <a:cs typeface="Arial"/>
            </a:endParaRPr>
          </a:p>
          <a:p>
            <a:pPr marL="341630" indent="-341630"/>
            <a:r>
              <a:rPr lang="fi-FI" dirty="0"/>
              <a:t>Organisaatio- ja digiturvakulttuuri</a:t>
            </a:r>
            <a:endParaRPr lang="fi-FI" dirty="0">
              <a:cs typeface="Arial"/>
            </a:endParaRPr>
          </a:p>
        </p:txBody>
      </p:sp>
      <p:sp>
        <p:nvSpPr>
          <p:cNvPr id="3" name="Päivämäärän paikkamerkki 2">
            <a:extLst>
              <a:ext uri="{FF2B5EF4-FFF2-40B4-BE49-F238E27FC236}">
                <a16:creationId xmlns:a16="http://schemas.microsoft.com/office/drawing/2014/main" id="{FA3631B8-29EF-DD1A-B821-3186D6DF6124}"/>
              </a:ext>
            </a:extLst>
          </p:cNvPr>
          <p:cNvSpPr>
            <a:spLocks noGrp="1"/>
          </p:cNvSpPr>
          <p:nvPr>
            <p:ph type="dt" sz="half" idx="10"/>
          </p:nvPr>
        </p:nvSpPr>
        <p:spPr/>
        <p:txBody>
          <a:bodyPr/>
          <a:lstStyle/>
          <a:p>
            <a:fld id="{D53C4FF6-FDAA-44E6-B37D-44B1DBF07A13}" type="datetime1">
              <a:rPr lang="fi-FI" smtClean="0"/>
              <a:t>15.4.2024</a:t>
            </a:fld>
            <a:endParaRPr lang="fi-FI"/>
          </a:p>
        </p:txBody>
      </p:sp>
      <p:sp>
        <p:nvSpPr>
          <p:cNvPr id="4" name="Alatunnisteen paikkamerkki 3">
            <a:extLst>
              <a:ext uri="{FF2B5EF4-FFF2-40B4-BE49-F238E27FC236}">
                <a16:creationId xmlns:a16="http://schemas.microsoft.com/office/drawing/2014/main" id="{2FB56663-51B4-1682-128B-F103B6DC8A86}"/>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0417AA67-BF4D-918F-8AD8-4FFE30AD3E91}"/>
              </a:ext>
            </a:extLst>
          </p:cNvPr>
          <p:cNvSpPr>
            <a:spLocks noGrp="1"/>
          </p:cNvSpPr>
          <p:nvPr>
            <p:ph type="sldNum" sz="quarter" idx="12"/>
          </p:nvPr>
        </p:nvSpPr>
        <p:spPr/>
        <p:txBody>
          <a:bodyPr/>
          <a:lstStyle/>
          <a:p>
            <a:fld id="{8680CC61-DB77-4485-B460-D8E4038D4204}" type="slidenum">
              <a:rPr lang="fi-FI" smtClean="0"/>
              <a:t>4</a:t>
            </a:fld>
            <a:endParaRPr lang="fi-FI"/>
          </a:p>
        </p:txBody>
      </p:sp>
      <p:sp>
        <p:nvSpPr>
          <p:cNvPr id="6" name="Otsikko 5">
            <a:extLst>
              <a:ext uri="{FF2B5EF4-FFF2-40B4-BE49-F238E27FC236}">
                <a16:creationId xmlns:a16="http://schemas.microsoft.com/office/drawing/2014/main" id="{2D60EC0A-6C51-6E7A-CBC5-CCB30AA1DCF2}"/>
              </a:ext>
            </a:extLst>
          </p:cNvPr>
          <p:cNvSpPr>
            <a:spLocks noGrp="1"/>
          </p:cNvSpPr>
          <p:nvPr>
            <p:ph type="title"/>
          </p:nvPr>
        </p:nvSpPr>
        <p:spPr/>
        <p:txBody>
          <a:bodyPr/>
          <a:lstStyle/>
          <a:p>
            <a:r>
              <a:rPr lang="fi-FI" dirty="0"/>
              <a:t>1 Johdanto</a:t>
            </a:r>
          </a:p>
        </p:txBody>
      </p:sp>
    </p:spTree>
    <p:extLst>
      <p:ext uri="{BB962C8B-B14F-4D97-AF65-F5344CB8AC3E}">
        <p14:creationId xmlns:p14="http://schemas.microsoft.com/office/powerpoint/2010/main" val="3895561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07BDEE8-CFF9-2E80-53C9-3B3F0780FC21}"/>
              </a:ext>
            </a:extLst>
          </p:cNvPr>
          <p:cNvSpPr>
            <a:spLocks noGrp="1"/>
          </p:cNvSpPr>
          <p:nvPr>
            <p:ph sz="quarter" idx="10"/>
          </p:nvPr>
        </p:nvSpPr>
        <p:spPr/>
        <p:txBody>
          <a:bodyPr>
            <a:normAutofit/>
          </a:bodyPr>
          <a:lstStyle/>
          <a:p>
            <a:r>
              <a:rPr lang="fi-FI" dirty="0"/>
              <a:t>Digiturvatilaisuudet ja -webinaarit:</a:t>
            </a:r>
          </a:p>
          <a:p>
            <a:pPr lvl="1"/>
            <a:r>
              <a:rPr lang="fi-FI" dirty="0">
                <a:hlinkClick r:id="rId2"/>
              </a:rPr>
              <a:t>https://dvv.fi</a:t>
            </a:r>
            <a:r>
              <a:rPr lang="fi-FI">
                <a:hlinkClick r:id="rId2"/>
              </a:rPr>
              <a:t>/digiturvatilaisuudet</a:t>
            </a:r>
            <a:endParaRPr lang="fi-FI" dirty="0"/>
          </a:p>
          <a:p>
            <a:pPr marL="0" indent="0">
              <a:buNone/>
            </a:pPr>
            <a:endParaRPr lang="fi-FI" dirty="0"/>
          </a:p>
          <a:p>
            <a:r>
              <a:rPr lang="fi-FI" dirty="0"/>
              <a:t>Webinaarien tallenteet:</a:t>
            </a:r>
          </a:p>
          <a:p>
            <a:pPr lvl="1"/>
            <a:r>
              <a:rPr lang="fi-FI" dirty="0">
                <a:hlinkClick r:id="rId3"/>
              </a:rPr>
              <a:t>https://live.mediaserver.fi/dvv/archive</a:t>
            </a:r>
            <a:r>
              <a:rPr lang="fi-FI" dirty="0"/>
              <a:t> </a:t>
            </a:r>
          </a:p>
        </p:txBody>
      </p:sp>
      <p:sp>
        <p:nvSpPr>
          <p:cNvPr id="3" name="Sisällön paikkamerkki 2">
            <a:extLst>
              <a:ext uri="{FF2B5EF4-FFF2-40B4-BE49-F238E27FC236}">
                <a16:creationId xmlns:a16="http://schemas.microsoft.com/office/drawing/2014/main" id="{A7A12913-39B8-DB01-C978-10B29D52D59A}"/>
              </a:ext>
            </a:extLst>
          </p:cNvPr>
          <p:cNvSpPr>
            <a:spLocks noGrp="1"/>
          </p:cNvSpPr>
          <p:nvPr>
            <p:ph sz="quarter" idx="11"/>
          </p:nvPr>
        </p:nvSpPr>
        <p:spPr/>
        <p:txBody>
          <a:bodyPr/>
          <a:lstStyle/>
          <a:p>
            <a:endParaRPr lang="fi-FI"/>
          </a:p>
        </p:txBody>
      </p:sp>
      <p:sp>
        <p:nvSpPr>
          <p:cNvPr id="4" name="Päivämäärän paikkamerkki 3">
            <a:extLst>
              <a:ext uri="{FF2B5EF4-FFF2-40B4-BE49-F238E27FC236}">
                <a16:creationId xmlns:a16="http://schemas.microsoft.com/office/drawing/2014/main" id="{AF73AE8B-AE0B-407D-084F-3389A6A5D9C8}"/>
              </a:ext>
            </a:extLst>
          </p:cNvPr>
          <p:cNvSpPr>
            <a:spLocks noGrp="1"/>
          </p:cNvSpPr>
          <p:nvPr>
            <p:ph type="dt" sz="half" idx="12"/>
          </p:nvPr>
        </p:nvSpPr>
        <p:spPr/>
        <p:txBody>
          <a:bodyPr/>
          <a:lstStyle/>
          <a:p>
            <a:fld id="{51CD833B-283B-488B-B8D5-1308DF55E246}" type="datetime1">
              <a:rPr lang="fi-FI" smtClean="0"/>
              <a:t>15.4.2024</a:t>
            </a:fld>
            <a:endParaRPr lang="fi-FI"/>
          </a:p>
        </p:txBody>
      </p:sp>
      <p:sp>
        <p:nvSpPr>
          <p:cNvPr id="5" name="Alatunnisteen paikkamerkki 4">
            <a:extLst>
              <a:ext uri="{FF2B5EF4-FFF2-40B4-BE49-F238E27FC236}">
                <a16:creationId xmlns:a16="http://schemas.microsoft.com/office/drawing/2014/main" id="{EB51F9EE-E4E1-F9B6-835C-5C47D2E974B2}"/>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117260CD-8152-626D-D932-BA6958EDE7FC}"/>
              </a:ext>
            </a:extLst>
          </p:cNvPr>
          <p:cNvSpPr>
            <a:spLocks noGrp="1"/>
          </p:cNvSpPr>
          <p:nvPr>
            <p:ph type="sldNum" sz="quarter" idx="14"/>
          </p:nvPr>
        </p:nvSpPr>
        <p:spPr/>
        <p:txBody>
          <a:bodyPr/>
          <a:lstStyle/>
          <a:p>
            <a:fld id="{8680CC61-DB77-4485-B460-D8E4038D4204}" type="slidenum">
              <a:rPr lang="fi-FI" smtClean="0"/>
              <a:t>40</a:t>
            </a:fld>
            <a:endParaRPr lang="fi-FI"/>
          </a:p>
        </p:txBody>
      </p:sp>
      <p:sp>
        <p:nvSpPr>
          <p:cNvPr id="7" name="Otsikko 6">
            <a:extLst>
              <a:ext uri="{FF2B5EF4-FFF2-40B4-BE49-F238E27FC236}">
                <a16:creationId xmlns:a16="http://schemas.microsoft.com/office/drawing/2014/main" id="{4B1048D0-8FF2-2837-25AE-86122B7E729B}"/>
              </a:ext>
            </a:extLst>
          </p:cNvPr>
          <p:cNvSpPr>
            <a:spLocks noGrp="1"/>
          </p:cNvSpPr>
          <p:nvPr>
            <p:ph type="title"/>
          </p:nvPr>
        </p:nvSpPr>
        <p:spPr/>
        <p:txBody>
          <a:bodyPr>
            <a:normAutofit fontScale="90000"/>
          </a:bodyPr>
          <a:lstStyle/>
          <a:p>
            <a:r>
              <a:rPr lang="fi-FI" dirty="0"/>
              <a:t>Hyödynnä DVV:n </a:t>
            </a:r>
            <a:br>
              <a:rPr lang="fi-FI" dirty="0"/>
            </a:br>
            <a:r>
              <a:rPr lang="fi-FI" dirty="0"/>
              <a:t>webinaareja</a:t>
            </a:r>
          </a:p>
        </p:txBody>
      </p:sp>
      <p:pic>
        <p:nvPicPr>
          <p:cNvPr id="9" name="Kuva 8">
            <a:extLst>
              <a:ext uri="{FF2B5EF4-FFF2-40B4-BE49-F238E27FC236}">
                <a16:creationId xmlns:a16="http://schemas.microsoft.com/office/drawing/2014/main" id="{A676D170-6D22-42D7-0DAF-26A60492E81E}"/>
              </a:ext>
            </a:extLst>
          </p:cNvPr>
          <p:cNvPicPr>
            <a:picLocks noChangeAspect="1"/>
          </p:cNvPicPr>
          <p:nvPr/>
        </p:nvPicPr>
        <p:blipFill>
          <a:blip r:embed="rId4"/>
          <a:stretch>
            <a:fillRect/>
          </a:stretch>
        </p:blipFill>
        <p:spPr>
          <a:xfrm>
            <a:off x="5801885" y="327994"/>
            <a:ext cx="5420477" cy="3208892"/>
          </a:xfrm>
          <a:prstGeom prst="rect">
            <a:avLst/>
          </a:prstGeom>
        </p:spPr>
      </p:pic>
      <p:pic>
        <p:nvPicPr>
          <p:cNvPr id="11" name="Kuva 10">
            <a:extLst>
              <a:ext uri="{FF2B5EF4-FFF2-40B4-BE49-F238E27FC236}">
                <a16:creationId xmlns:a16="http://schemas.microsoft.com/office/drawing/2014/main" id="{2263B3C8-A107-9B54-CB80-316FB49CD8F0}"/>
              </a:ext>
            </a:extLst>
          </p:cNvPr>
          <p:cNvPicPr>
            <a:picLocks noChangeAspect="1"/>
          </p:cNvPicPr>
          <p:nvPr/>
        </p:nvPicPr>
        <p:blipFill>
          <a:blip r:embed="rId5"/>
          <a:stretch>
            <a:fillRect/>
          </a:stretch>
        </p:blipFill>
        <p:spPr>
          <a:xfrm>
            <a:off x="5755175" y="3578733"/>
            <a:ext cx="5506943" cy="2305232"/>
          </a:xfrm>
          <a:prstGeom prst="rect">
            <a:avLst/>
          </a:prstGeom>
        </p:spPr>
      </p:pic>
    </p:spTree>
    <p:extLst>
      <p:ext uri="{BB962C8B-B14F-4D97-AF65-F5344CB8AC3E}">
        <p14:creationId xmlns:p14="http://schemas.microsoft.com/office/powerpoint/2010/main" val="3164373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E4B58D8-53AB-0A20-AAE6-6C7067465F12}"/>
              </a:ext>
            </a:extLst>
          </p:cNvPr>
          <p:cNvSpPr>
            <a:spLocks noGrp="1"/>
          </p:cNvSpPr>
          <p:nvPr>
            <p:ph sz="quarter" idx="10"/>
          </p:nvPr>
        </p:nvSpPr>
        <p:spPr>
          <a:xfrm>
            <a:off x="684000" y="1692000"/>
            <a:ext cx="10259592" cy="4608000"/>
          </a:xfrm>
        </p:spPr>
        <p:txBody>
          <a:bodyPr vert="horz" lIns="91440" tIns="45720" rIns="91440" bIns="45720" rtlCol="0" anchor="t">
            <a:normAutofit/>
          </a:bodyPr>
          <a:lstStyle/>
          <a:p>
            <a:r>
              <a:rPr lang="fi-FI" dirty="0"/>
              <a:t>Koulutuksia, ohjeita yms.</a:t>
            </a:r>
            <a:endParaRPr lang="fi-FI" dirty="0">
              <a:hlinkClick r:id="rId2"/>
            </a:endParaRPr>
          </a:p>
          <a:p>
            <a:pPr marL="798830" lvl="1" indent="-341630"/>
            <a:r>
              <a:rPr lang="fi-FI" dirty="0"/>
              <a:t>Kansalaisen kyberturvallisuus: </a:t>
            </a:r>
            <a:r>
              <a:rPr lang="fi-FI" dirty="0">
                <a:hlinkClick r:id="rId2"/>
              </a:rPr>
              <a:t>https://koulutuskalenteri.mpk.fi/Default.aspx?tabid=1054&amp;id=155538#1a251873</a:t>
            </a:r>
            <a:endParaRPr lang="fi-FI" dirty="0">
              <a:cs typeface="Arial" panose="020B0604020202020204"/>
            </a:endParaRPr>
          </a:p>
          <a:p>
            <a:pPr marL="798830" lvl="1" indent="-341630"/>
            <a:r>
              <a:rPr lang="fi-FI" dirty="0">
                <a:cs typeface="Arial" panose="020B0604020202020204"/>
              </a:rPr>
              <a:t>Ylen Digitreenit</a:t>
            </a:r>
          </a:p>
          <a:p>
            <a:pPr lvl="2"/>
            <a:r>
              <a:rPr lang="fi-FI" dirty="0">
                <a:cs typeface="Arial"/>
                <a:hlinkClick r:id="rId3"/>
              </a:rPr>
              <a:t>https</a:t>
            </a:r>
            <a:r>
              <a:rPr lang="fi-FI" dirty="0">
                <a:hlinkClick r:id="rId3"/>
              </a:rPr>
              <a:t>://yle.fi/aihe/digitreenit/tietoturva</a:t>
            </a:r>
            <a:endParaRPr lang="fi-FI" dirty="0"/>
          </a:p>
          <a:p>
            <a:pPr lvl="1"/>
            <a:r>
              <a:rPr lang="fi-FI" dirty="0">
                <a:cs typeface="Arial" panose="020B0604020202020204"/>
              </a:rPr>
              <a:t>Kyberturvallisuuskeskuksen ohjeita: </a:t>
            </a:r>
            <a:r>
              <a:rPr lang="fi-FI" dirty="0">
                <a:cs typeface="Arial" panose="020B0604020202020204"/>
                <a:hlinkClick r:id="rId4"/>
              </a:rPr>
              <a:t>https://www.kyberturvallisuuskeskus.fi/fi/ohjeet</a:t>
            </a:r>
            <a:endParaRPr lang="fi-FI" dirty="0">
              <a:cs typeface="Arial" panose="020B0604020202020204"/>
            </a:endParaRPr>
          </a:p>
          <a:p>
            <a:pPr marL="457200" lvl="1" indent="0">
              <a:buNone/>
            </a:pPr>
            <a:endParaRPr lang="fi-FI" dirty="0">
              <a:cs typeface="Arial" panose="020B0604020202020204"/>
            </a:endParaRPr>
          </a:p>
          <a:p>
            <a:pPr marL="457200" lvl="1" indent="0">
              <a:buNone/>
            </a:pPr>
            <a:endParaRPr lang="fi-FI" dirty="0">
              <a:cs typeface="Arial" panose="020B0604020202020204"/>
            </a:endParaRPr>
          </a:p>
          <a:p>
            <a:r>
              <a:rPr lang="fi-FI" dirty="0"/>
              <a:t>Pelejä</a:t>
            </a:r>
          </a:p>
          <a:p>
            <a:pPr lvl="1"/>
            <a:r>
              <a:rPr lang="fi-FI" dirty="0">
                <a:hlinkClick r:id="rId5"/>
              </a:rPr>
              <a:t>https://www.spoofy.fi/</a:t>
            </a:r>
            <a:endParaRPr lang="fi-FI" dirty="0"/>
          </a:p>
          <a:p>
            <a:pPr marL="457200" lvl="1" indent="0">
              <a:buNone/>
            </a:pPr>
            <a:endParaRPr lang="fi-FI" dirty="0">
              <a:cs typeface="Arial"/>
            </a:endParaRPr>
          </a:p>
          <a:p>
            <a:pPr lvl="1"/>
            <a:endParaRPr lang="fi-FI" dirty="0"/>
          </a:p>
          <a:p>
            <a:endParaRPr lang="fi-FI" dirty="0"/>
          </a:p>
        </p:txBody>
      </p:sp>
      <p:sp>
        <p:nvSpPr>
          <p:cNvPr id="4" name="Päivämäärän paikkamerkki 3">
            <a:extLst>
              <a:ext uri="{FF2B5EF4-FFF2-40B4-BE49-F238E27FC236}">
                <a16:creationId xmlns:a16="http://schemas.microsoft.com/office/drawing/2014/main" id="{00CB461E-05D4-BFF4-40F1-F5FA54F679EB}"/>
              </a:ext>
            </a:extLst>
          </p:cNvPr>
          <p:cNvSpPr>
            <a:spLocks noGrp="1"/>
          </p:cNvSpPr>
          <p:nvPr>
            <p:ph type="dt" sz="half" idx="12"/>
          </p:nvPr>
        </p:nvSpPr>
        <p:spPr/>
        <p:txBody>
          <a:bodyPr/>
          <a:lstStyle/>
          <a:p>
            <a:fld id="{EF1A01FF-C959-4565-B74E-DEBAC1308ABD}" type="datetime1">
              <a:rPr lang="fi-FI" smtClean="0"/>
              <a:t>15.4.2024</a:t>
            </a:fld>
            <a:endParaRPr lang="fi-FI"/>
          </a:p>
        </p:txBody>
      </p:sp>
      <p:sp>
        <p:nvSpPr>
          <p:cNvPr id="5" name="Alatunnisteen paikkamerkki 4">
            <a:extLst>
              <a:ext uri="{FF2B5EF4-FFF2-40B4-BE49-F238E27FC236}">
                <a16:creationId xmlns:a16="http://schemas.microsoft.com/office/drawing/2014/main" id="{800BAE45-BB99-4574-1FE8-5F91DA05E517}"/>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35C7813-6D07-1DDA-83DD-0B8A0F34A7AC}"/>
              </a:ext>
            </a:extLst>
          </p:cNvPr>
          <p:cNvSpPr>
            <a:spLocks noGrp="1"/>
          </p:cNvSpPr>
          <p:nvPr>
            <p:ph type="sldNum" sz="quarter" idx="14"/>
          </p:nvPr>
        </p:nvSpPr>
        <p:spPr/>
        <p:txBody>
          <a:bodyPr/>
          <a:lstStyle/>
          <a:p>
            <a:fld id="{8680CC61-DB77-4485-B460-D8E4038D4204}" type="slidenum">
              <a:rPr lang="fi-FI" smtClean="0"/>
              <a:t>41</a:t>
            </a:fld>
            <a:endParaRPr lang="fi-FI"/>
          </a:p>
        </p:txBody>
      </p:sp>
      <p:sp>
        <p:nvSpPr>
          <p:cNvPr id="7" name="Otsikko 6">
            <a:extLst>
              <a:ext uri="{FF2B5EF4-FFF2-40B4-BE49-F238E27FC236}">
                <a16:creationId xmlns:a16="http://schemas.microsoft.com/office/drawing/2014/main" id="{CF515CB4-58B6-CB6B-D618-9B7675DA5BB4}"/>
              </a:ext>
            </a:extLst>
          </p:cNvPr>
          <p:cNvSpPr>
            <a:spLocks noGrp="1"/>
          </p:cNvSpPr>
          <p:nvPr>
            <p:ph type="title"/>
          </p:nvPr>
        </p:nvSpPr>
        <p:spPr/>
        <p:txBody>
          <a:bodyPr/>
          <a:lstStyle/>
          <a:p>
            <a:r>
              <a:rPr lang="fi-FI"/>
              <a:t>Lisämateriaalia</a:t>
            </a:r>
          </a:p>
        </p:txBody>
      </p:sp>
    </p:spTree>
    <p:extLst>
      <p:ext uri="{BB962C8B-B14F-4D97-AF65-F5344CB8AC3E}">
        <p14:creationId xmlns:p14="http://schemas.microsoft.com/office/powerpoint/2010/main" val="1476643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6ACCF69-9787-3F68-BC9D-BADE0A18503D}"/>
              </a:ext>
            </a:extLst>
          </p:cNvPr>
          <p:cNvSpPr>
            <a:spLocks noGrp="1"/>
          </p:cNvSpPr>
          <p:nvPr>
            <p:ph sz="quarter" idx="10"/>
          </p:nvPr>
        </p:nvSpPr>
        <p:spPr>
          <a:xfrm>
            <a:off x="684000" y="1692000"/>
            <a:ext cx="10372730" cy="4608000"/>
          </a:xfrm>
        </p:spPr>
        <p:txBody>
          <a:bodyPr/>
          <a:lstStyle/>
          <a:p>
            <a:r>
              <a:rPr lang="fi-FI" dirty="0"/>
              <a:t>VAHTI-OSKE-ryhmä</a:t>
            </a:r>
          </a:p>
          <a:p>
            <a:pPr lvl="1"/>
            <a:r>
              <a:rPr lang="fi-FI" dirty="0"/>
              <a:t>Joel Salmela, </a:t>
            </a:r>
            <a:r>
              <a:rPr lang="fi-FI" dirty="0" err="1"/>
              <a:t>Istekki</a:t>
            </a:r>
            <a:r>
              <a:rPr lang="fi-FI" dirty="0"/>
              <a:t> Oy</a:t>
            </a:r>
          </a:p>
          <a:p>
            <a:pPr lvl="1"/>
            <a:r>
              <a:rPr lang="fi-FI" dirty="0"/>
              <a:t>Petri Vuorinen, Fimea</a:t>
            </a:r>
          </a:p>
          <a:p>
            <a:pPr lvl="1"/>
            <a:r>
              <a:rPr lang="fi-FI" dirty="0"/>
              <a:t>Olli-Pekka Palonen, Rikosseuraamuslaitos</a:t>
            </a:r>
          </a:p>
          <a:p>
            <a:pPr lvl="1"/>
            <a:r>
              <a:rPr lang="fi-FI" dirty="0"/>
              <a:t>Miia Kauppinen, Ammattiopisto Luovi</a:t>
            </a:r>
          </a:p>
          <a:p>
            <a:pPr lvl="1"/>
            <a:r>
              <a:rPr lang="fi-FI" dirty="0"/>
              <a:t>Juha Kirves, Digi- ja väestötietovirasto</a:t>
            </a:r>
          </a:p>
          <a:p>
            <a:pPr marL="0" indent="0">
              <a:buNone/>
            </a:pPr>
            <a:endParaRPr lang="fi-FI" dirty="0"/>
          </a:p>
        </p:txBody>
      </p:sp>
      <p:sp>
        <p:nvSpPr>
          <p:cNvPr id="4" name="Päivämäärän paikkamerkki 3">
            <a:extLst>
              <a:ext uri="{FF2B5EF4-FFF2-40B4-BE49-F238E27FC236}">
                <a16:creationId xmlns:a16="http://schemas.microsoft.com/office/drawing/2014/main" id="{6A03EB2C-DF3B-DCE4-4B52-0B47FC44A5C4}"/>
              </a:ext>
            </a:extLst>
          </p:cNvPr>
          <p:cNvSpPr>
            <a:spLocks noGrp="1"/>
          </p:cNvSpPr>
          <p:nvPr>
            <p:ph type="dt" sz="half" idx="12"/>
          </p:nvPr>
        </p:nvSpPr>
        <p:spPr/>
        <p:txBody>
          <a:bodyPr/>
          <a:lstStyle/>
          <a:p>
            <a:fld id="{51CD833B-283B-488B-B8D5-1308DF55E246}" type="datetime1">
              <a:rPr lang="fi-FI" smtClean="0"/>
              <a:t>15.4.2024</a:t>
            </a:fld>
            <a:endParaRPr lang="fi-FI"/>
          </a:p>
        </p:txBody>
      </p:sp>
      <p:sp>
        <p:nvSpPr>
          <p:cNvPr id="5" name="Alatunnisteen paikkamerkki 4">
            <a:extLst>
              <a:ext uri="{FF2B5EF4-FFF2-40B4-BE49-F238E27FC236}">
                <a16:creationId xmlns:a16="http://schemas.microsoft.com/office/drawing/2014/main" id="{9352A55A-EDF7-984E-F399-51FB46D914FE}"/>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CD64EA39-E73C-BD33-E3E5-85032C868DD3}"/>
              </a:ext>
            </a:extLst>
          </p:cNvPr>
          <p:cNvSpPr>
            <a:spLocks noGrp="1"/>
          </p:cNvSpPr>
          <p:nvPr>
            <p:ph type="sldNum" sz="quarter" idx="14"/>
          </p:nvPr>
        </p:nvSpPr>
        <p:spPr/>
        <p:txBody>
          <a:bodyPr/>
          <a:lstStyle/>
          <a:p>
            <a:fld id="{8680CC61-DB77-4485-B460-D8E4038D4204}" type="slidenum">
              <a:rPr lang="fi-FI" smtClean="0"/>
              <a:t>42</a:t>
            </a:fld>
            <a:endParaRPr lang="fi-FI"/>
          </a:p>
        </p:txBody>
      </p:sp>
      <p:sp>
        <p:nvSpPr>
          <p:cNvPr id="7" name="Otsikko 6">
            <a:extLst>
              <a:ext uri="{FF2B5EF4-FFF2-40B4-BE49-F238E27FC236}">
                <a16:creationId xmlns:a16="http://schemas.microsoft.com/office/drawing/2014/main" id="{3E41ED34-DAAE-60FA-9615-88E611115D0A}"/>
              </a:ext>
            </a:extLst>
          </p:cNvPr>
          <p:cNvSpPr>
            <a:spLocks noGrp="1"/>
          </p:cNvSpPr>
          <p:nvPr>
            <p:ph type="title"/>
          </p:nvPr>
        </p:nvSpPr>
        <p:spPr/>
        <p:txBody>
          <a:bodyPr/>
          <a:lstStyle/>
          <a:p>
            <a:r>
              <a:rPr lang="fi-FI" dirty="0"/>
              <a:t>Työryhmä</a:t>
            </a:r>
          </a:p>
        </p:txBody>
      </p:sp>
    </p:spTree>
    <p:extLst>
      <p:ext uri="{BB962C8B-B14F-4D97-AF65-F5344CB8AC3E}">
        <p14:creationId xmlns:p14="http://schemas.microsoft.com/office/powerpoint/2010/main" val="4073992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FF0D2D5-CF9F-4AF8-876D-78E8DC6328A1}"/>
              </a:ext>
            </a:extLst>
          </p:cNvPr>
          <p:cNvSpPr>
            <a:spLocks noGrp="1"/>
          </p:cNvSpPr>
          <p:nvPr>
            <p:ph type="dt" sz="half" idx="10"/>
          </p:nvPr>
        </p:nvSpPr>
        <p:spPr/>
        <p:txBody>
          <a:bodyPr/>
          <a:lstStyle/>
          <a:p>
            <a:fld id="{6526AFDE-69CA-43E5-BB6E-FFD80F4B7617}" type="datetime1">
              <a:rPr lang="fi-FI" smtClean="0"/>
              <a:t>15.4.2024</a:t>
            </a:fld>
            <a:endParaRPr lang="fi-FI"/>
          </a:p>
        </p:txBody>
      </p:sp>
      <p:sp>
        <p:nvSpPr>
          <p:cNvPr id="3" name="Alatunnisteen paikkamerkki 2">
            <a:extLst>
              <a:ext uri="{FF2B5EF4-FFF2-40B4-BE49-F238E27FC236}">
                <a16:creationId xmlns:a16="http://schemas.microsoft.com/office/drawing/2014/main" id="{D8126C82-1D51-428A-B654-E507C15815C4}"/>
              </a:ext>
            </a:extLst>
          </p:cNvPr>
          <p:cNvSpPr>
            <a:spLocks noGrp="1"/>
          </p:cNvSpPr>
          <p:nvPr>
            <p:ph type="ftr" sz="quarter" idx="11"/>
          </p:nvPr>
        </p:nvSpPr>
        <p:spPr/>
        <p:txBody>
          <a:bodyPr/>
          <a:lstStyle/>
          <a:p>
            <a:r>
              <a:rPr lang="fi-FI"/>
              <a:t>VAHTI hyvät käytännöt tukimateriaali</a:t>
            </a:r>
          </a:p>
        </p:txBody>
      </p:sp>
      <p:sp>
        <p:nvSpPr>
          <p:cNvPr id="4" name="Dian numeron paikkamerkki 3">
            <a:extLst>
              <a:ext uri="{FF2B5EF4-FFF2-40B4-BE49-F238E27FC236}">
                <a16:creationId xmlns:a16="http://schemas.microsoft.com/office/drawing/2014/main" id="{C4FF479E-76A3-4B0D-BE42-42955C5E737E}"/>
              </a:ext>
            </a:extLst>
          </p:cNvPr>
          <p:cNvSpPr>
            <a:spLocks noGrp="1"/>
          </p:cNvSpPr>
          <p:nvPr>
            <p:ph type="sldNum" sz="quarter" idx="12"/>
          </p:nvPr>
        </p:nvSpPr>
        <p:spPr/>
        <p:txBody>
          <a:bodyPr/>
          <a:lstStyle/>
          <a:p>
            <a:fld id="{8680CC61-DB77-4485-B460-D8E4038D4204}" type="slidenum">
              <a:rPr lang="fi-FI" smtClean="0"/>
              <a:t>43</a:t>
            </a:fld>
            <a:endParaRPr lang="fi-FI"/>
          </a:p>
        </p:txBody>
      </p:sp>
    </p:spTree>
    <p:extLst>
      <p:ext uri="{BB962C8B-B14F-4D97-AF65-F5344CB8AC3E}">
        <p14:creationId xmlns:p14="http://schemas.microsoft.com/office/powerpoint/2010/main" val="243210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65F6D6D-16CE-3CC1-AB16-53EC63F4C5AA}"/>
              </a:ext>
            </a:extLst>
          </p:cNvPr>
          <p:cNvSpPr>
            <a:spLocks noGrp="1"/>
          </p:cNvSpPr>
          <p:nvPr>
            <p:ph idx="1"/>
          </p:nvPr>
        </p:nvSpPr>
        <p:spPr/>
        <p:txBody>
          <a:bodyPr vert="horz" lIns="91440" tIns="45720" rIns="91440" bIns="45720" rtlCol="0" anchor="t">
            <a:normAutofit/>
          </a:bodyPr>
          <a:lstStyle/>
          <a:p>
            <a:pPr marL="341630" indent="-341630"/>
            <a:r>
              <a:rPr lang="fi-FI" sz="2400" dirty="0">
                <a:cs typeface="Arial"/>
              </a:rPr>
              <a:t>Tämä opas on tarkoitettu kaikille niille, jotka kehittävät organisaation digiturvaosaamista ja kulttuuria, kuten digiturvan, ICT:n ja henkilöstöhallinnon asiantuntijat sekä johto.</a:t>
            </a:r>
          </a:p>
          <a:p>
            <a:pPr marL="341630" indent="-341630"/>
            <a:r>
              <a:rPr lang="fi-FI" sz="2400">
                <a:cs typeface="Arial"/>
              </a:rPr>
              <a:t>Opas </a:t>
            </a:r>
            <a:r>
              <a:rPr lang="fi-FI" sz="2400" dirty="0">
                <a:cs typeface="Arial"/>
              </a:rPr>
              <a:t>on tarkoitettu erityisesti niille organisaatioille, jotka ovat digiturvakulttuurin kehittämisen alkutaipaleella, mutta varmasti jokainen organisaatio saa täältä ideoita oman toiminnan kehittämiseen.</a:t>
            </a:r>
            <a:endParaRPr lang="fi-FI" sz="2400" dirty="0"/>
          </a:p>
          <a:p>
            <a:pPr marL="341630" indent="-341630"/>
            <a:r>
              <a:rPr lang="fi-FI" sz="2400" dirty="0">
                <a:cs typeface="Arial"/>
              </a:rPr>
              <a:t>Hyvin hoidettu digiturvallisuus voi olla myyntivaltti organisaatiolle tai olla edellytys toiminnan lainmukaisuudelle. Jos digiturva ei ole kunnossa, se voi aiheuttaa esimerkiksi mainehaittoja ja taloudellisia menetyksiä.</a:t>
            </a:r>
          </a:p>
          <a:p>
            <a:pPr marL="341630" indent="-341630"/>
            <a:endParaRPr lang="fi-FI" dirty="0">
              <a:cs typeface="Arial"/>
            </a:endParaRPr>
          </a:p>
          <a:p>
            <a:pPr marL="341630" indent="-341630"/>
            <a:endParaRPr lang="fi-FI" dirty="0">
              <a:cs typeface="Arial"/>
            </a:endParaRPr>
          </a:p>
          <a:p>
            <a:pPr marL="0" indent="0">
              <a:buNone/>
            </a:pPr>
            <a:endParaRPr lang="fi-FI" dirty="0">
              <a:cs typeface="Arial"/>
            </a:endParaRPr>
          </a:p>
        </p:txBody>
      </p:sp>
      <p:sp>
        <p:nvSpPr>
          <p:cNvPr id="3" name="Päivämäärän paikkamerkki 2">
            <a:extLst>
              <a:ext uri="{FF2B5EF4-FFF2-40B4-BE49-F238E27FC236}">
                <a16:creationId xmlns:a16="http://schemas.microsoft.com/office/drawing/2014/main" id="{1480C57D-1B61-2C5A-913C-8C088811B982}"/>
              </a:ext>
            </a:extLst>
          </p:cNvPr>
          <p:cNvSpPr>
            <a:spLocks noGrp="1"/>
          </p:cNvSpPr>
          <p:nvPr>
            <p:ph type="dt" sz="half" idx="10"/>
          </p:nvPr>
        </p:nvSpPr>
        <p:spPr/>
        <p:txBody>
          <a:bodyPr/>
          <a:lstStyle/>
          <a:p>
            <a:fld id="{E2760C8B-65FC-4CBA-89FB-3926CD67E8E4}" type="datetime1">
              <a:rPr lang="fi-FI" smtClean="0"/>
              <a:t>15.4.2024</a:t>
            </a:fld>
            <a:endParaRPr lang="fi-FI"/>
          </a:p>
        </p:txBody>
      </p:sp>
      <p:sp>
        <p:nvSpPr>
          <p:cNvPr id="4" name="Alatunnisteen paikkamerkki 3">
            <a:extLst>
              <a:ext uri="{FF2B5EF4-FFF2-40B4-BE49-F238E27FC236}">
                <a16:creationId xmlns:a16="http://schemas.microsoft.com/office/drawing/2014/main" id="{4D40A2AC-F7EB-BA2E-2250-0FD1F30D273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9CDD2B0-E14D-F892-B70B-D28F30E881FC}"/>
              </a:ext>
            </a:extLst>
          </p:cNvPr>
          <p:cNvSpPr>
            <a:spLocks noGrp="1"/>
          </p:cNvSpPr>
          <p:nvPr>
            <p:ph type="sldNum" sz="quarter" idx="12"/>
          </p:nvPr>
        </p:nvSpPr>
        <p:spPr/>
        <p:txBody>
          <a:bodyPr/>
          <a:lstStyle/>
          <a:p>
            <a:fld id="{8680CC61-DB77-4485-B460-D8E4038D4204}" type="slidenum">
              <a:rPr lang="fi-FI" smtClean="0"/>
              <a:t>5</a:t>
            </a:fld>
            <a:endParaRPr lang="fi-FI"/>
          </a:p>
        </p:txBody>
      </p:sp>
      <p:sp>
        <p:nvSpPr>
          <p:cNvPr id="6" name="Otsikko 5">
            <a:extLst>
              <a:ext uri="{FF2B5EF4-FFF2-40B4-BE49-F238E27FC236}">
                <a16:creationId xmlns:a16="http://schemas.microsoft.com/office/drawing/2014/main" id="{2EEBD431-BFEA-B6AA-84E5-C4C1196E7D1A}"/>
              </a:ext>
            </a:extLst>
          </p:cNvPr>
          <p:cNvSpPr>
            <a:spLocks noGrp="1"/>
          </p:cNvSpPr>
          <p:nvPr>
            <p:ph type="title"/>
          </p:nvPr>
        </p:nvSpPr>
        <p:spPr/>
        <p:txBody>
          <a:bodyPr>
            <a:normAutofit fontScale="90000"/>
          </a:bodyPr>
          <a:lstStyle/>
          <a:p>
            <a:r>
              <a:rPr lang="fi-FI" dirty="0"/>
              <a:t>1.1 Miksi digiturvaosaamisen kehittäminen on tärkeää?</a:t>
            </a:r>
          </a:p>
        </p:txBody>
      </p:sp>
    </p:spTree>
    <p:extLst>
      <p:ext uri="{BB962C8B-B14F-4D97-AF65-F5344CB8AC3E}">
        <p14:creationId xmlns:p14="http://schemas.microsoft.com/office/powerpoint/2010/main" val="154457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1C0E6D5-49C7-621B-F013-F9AE604EE58F}"/>
              </a:ext>
            </a:extLst>
          </p:cNvPr>
          <p:cNvSpPr>
            <a:spLocks noGrp="1"/>
          </p:cNvSpPr>
          <p:nvPr>
            <p:ph idx="1"/>
          </p:nvPr>
        </p:nvSpPr>
        <p:spPr/>
        <p:txBody>
          <a:bodyPr vert="horz" lIns="91440" tIns="45720" rIns="91440" bIns="45720" rtlCol="0" anchor="t">
            <a:normAutofit/>
          </a:bodyPr>
          <a:lstStyle/>
          <a:p>
            <a:pPr marL="341630" indent="-341630"/>
            <a:r>
              <a:rPr lang="fi-FI" dirty="0">
                <a:cs typeface="Arial" panose="020B0604020202020204"/>
              </a:rPr>
              <a:t>Jokaisella organisaatiolla on tietoja, joita voidaan käyttää taloudellisen hyödyn rikolliseen ansaitsemiseen tai suurempien rikosten suunnittelun apuna tai niiden toteuttamiseen. </a:t>
            </a:r>
          </a:p>
          <a:p>
            <a:pPr marL="341630" indent="-341630"/>
            <a:r>
              <a:rPr lang="fi-FI" dirty="0">
                <a:cs typeface="Arial" panose="020B0604020202020204"/>
              </a:rPr>
              <a:t>Vastuu digiturvallisuudesta on viime kädessä aina organisaation johdolla, mutta vastuu sen toteutumisesta on meillä kaikilla arkisissa valinnoissa. Seuraathan liikenteessäkin liikennesääntöjä, lukitset kotisi ovet etkä jaa henkilökohtaisia pankki- tai muita tietojasi tuntemattomille. </a:t>
            </a:r>
          </a:p>
          <a:p>
            <a:pPr marL="341630" indent="-341630"/>
            <a:r>
              <a:rPr lang="fi-FI" dirty="0">
                <a:cs typeface="Arial" panose="020B0604020202020204"/>
              </a:rPr>
              <a:t>Hyvä digiturvan osaaja noudattaa organisaation digiturvaohjeistusta, tunnistaa tiedot, käsittelee niitä tiedon luokituksen mukaisessa paikassa ja laitteilla ja palveluilla. </a:t>
            </a:r>
          </a:p>
          <a:p>
            <a:pPr marL="0" indent="0">
              <a:buNone/>
            </a:pPr>
            <a:endParaRPr lang="fi-FI" dirty="0">
              <a:cs typeface="Arial" panose="020B0604020202020204"/>
            </a:endParaRPr>
          </a:p>
        </p:txBody>
      </p:sp>
      <p:sp>
        <p:nvSpPr>
          <p:cNvPr id="3" name="Päivämäärän paikkamerkki 2">
            <a:extLst>
              <a:ext uri="{FF2B5EF4-FFF2-40B4-BE49-F238E27FC236}">
                <a16:creationId xmlns:a16="http://schemas.microsoft.com/office/drawing/2014/main" id="{6B5C11D3-525D-BB03-B753-6E197E9FBF70}"/>
              </a:ext>
            </a:extLst>
          </p:cNvPr>
          <p:cNvSpPr>
            <a:spLocks noGrp="1"/>
          </p:cNvSpPr>
          <p:nvPr>
            <p:ph type="dt" sz="half" idx="10"/>
          </p:nvPr>
        </p:nvSpPr>
        <p:spPr/>
        <p:txBody>
          <a:bodyPr/>
          <a:lstStyle/>
          <a:p>
            <a:fld id="{8319BB6F-EE7E-441B-BDE9-054F5A52BCFA}" type="datetime1">
              <a:rPr lang="fi-FI" smtClean="0"/>
              <a:t>15.4.2024</a:t>
            </a:fld>
            <a:endParaRPr lang="fi-FI"/>
          </a:p>
        </p:txBody>
      </p:sp>
      <p:sp>
        <p:nvSpPr>
          <p:cNvPr id="4" name="Alatunnisteen paikkamerkki 3">
            <a:extLst>
              <a:ext uri="{FF2B5EF4-FFF2-40B4-BE49-F238E27FC236}">
                <a16:creationId xmlns:a16="http://schemas.microsoft.com/office/drawing/2014/main" id="{85A8FBA6-3A43-AA18-FD9A-8EE908DDDDA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9FC9615C-DDFE-2479-633D-51A49E1F244D}"/>
              </a:ext>
            </a:extLst>
          </p:cNvPr>
          <p:cNvSpPr>
            <a:spLocks noGrp="1"/>
          </p:cNvSpPr>
          <p:nvPr>
            <p:ph type="sldNum" sz="quarter" idx="12"/>
          </p:nvPr>
        </p:nvSpPr>
        <p:spPr/>
        <p:txBody>
          <a:bodyPr/>
          <a:lstStyle/>
          <a:p>
            <a:fld id="{8680CC61-DB77-4485-B460-D8E4038D4204}" type="slidenum">
              <a:rPr lang="fi-FI" smtClean="0"/>
              <a:t>6</a:t>
            </a:fld>
            <a:endParaRPr lang="fi-FI"/>
          </a:p>
        </p:txBody>
      </p:sp>
      <p:sp>
        <p:nvSpPr>
          <p:cNvPr id="6" name="Otsikko 5">
            <a:extLst>
              <a:ext uri="{FF2B5EF4-FFF2-40B4-BE49-F238E27FC236}">
                <a16:creationId xmlns:a16="http://schemas.microsoft.com/office/drawing/2014/main" id="{20667B6A-5606-5E3E-91F4-024DA2F2B0C0}"/>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212292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60DB592-0712-1A93-5E55-CA42A414A4BF}"/>
              </a:ext>
            </a:extLst>
          </p:cNvPr>
          <p:cNvSpPr>
            <a:spLocks noGrp="1"/>
          </p:cNvSpPr>
          <p:nvPr>
            <p:ph type="title"/>
          </p:nvPr>
        </p:nvSpPr>
        <p:spPr/>
        <p:txBody>
          <a:bodyPr/>
          <a:lstStyle/>
          <a:p>
            <a:r>
              <a:rPr lang="fi-FI" dirty="0"/>
              <a:t>1.2. Digiturvallisuus</a:t>
            </a:r>
          </a:p>
        </p:txBody>
      </p:sp>
      <p:pic>
        <p:nvPicPr>
          <p:cNvPr id="1026" name="Picture 2">
            <a:extLst>
              <a:ext uri="{FF2B5EF4-FFF2-40B4-BE49-F238E27FC236}">
                <a16:creationId xmlns:a16="http://schemas.microsoft.com/office/drawing/2014/main" id="{56A37B6C-B52C-5662-F87F-AB2E5B1B9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000" y="1316087"/>
            <a:ext cx="9213338" cy="5182503"/>
          </a:xfrm>
          <a:prstGeom prst="rect">
            <a:avLst/>
          </a:prstGeom>
          <a:noFill/>
          <a:extLst>
            <a:ext uri="{909E8E84-426E-40DD-AFC4-6F175D3DCCD1}">
              <a14:hiddenFill xmlns:a14="http://schemas.microsoft.com/office/drawing/2010/main">
                <a:solidFill>
                  <a:srgbClr val="FFFFFF"/>
                </a:solidFill>
              </a14:hiddenFill>
            </a:ext>
          </a:extLst>
        </p:spPr>
      </p:pic>
      <p:sp>
        <p:nvSpPr>
          <p:cNvPr id="4" name="Päivämäärän paikkamerkki 3">
            <a:extLst>
              <a:ext uri="{FF2B5EF4-FFF2-40B4-BE49-F238E27FC236}">
                <a16:creationId xmlns:a16="http://schemas.microsoft.com/office/drawing/2014/main" id="{039E40BE-3511-EFD7-3FDB-8854F89187AE}"/>
              </a:ext>
            </a:extLst>
          </p:cNvPr>
          <p:cNvSpPr>
            <a:spLocks noGrp="1"/>
          </p:cNvSpPr>
          <p:nvPr>
            <p:ph type="dt" sz="half" idx="10"/>
          </p:nvPr>
        </p:nvSpPr>
        <p:spPr/>
        <p:txBody>
          <a:bodyPr/>
          <a:lstStyle/>
          <a:p>
            <a:fld id="{6C7E029D-CED2-4392-A789-03CFFF42D290}" type="datetime1">
              <a:rPr lang="fi-FI" smtClean="0"/>
              <a:t>15.4.2024</a:t>
            </a:fld>
            <a:endParaRPr lang="fi-FI"/>
          </a:p>
        </p:txBody>
      </p:sp>
      <p:sp>
        <p:nvSpPr>
          <p:cNvPr id="5" name="Alatunnisteen paikkamerkki 4">
            <a:extLst>
              <a:ext uri="{FF2B5EF4-FFF2-40B4-BE49-F238E27FC236}">
                <a16:creationId xmlns:a16="http://schemas.microsoft.com/office/drawing/2014/main" id="{6558D928-BDB9-45DA-3FA8-7834F693B2DC}"/>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EE5F43E9-54A7-BC91-2292-413724E2CD65}"/>
              </a:ext>
            </a:extLst>
          </p:cNvPr>
          <p:cNvSpPr>
            <a:spLocks noGrp="1"/>
          </p:cNvSpPr>
          <p:nvPr>
            <p:ph type="sldNum" sz="quarter" idx="12"/>
          </p:nvPr>
        </p:nvSpPr>
        <p:spPr/>
        <p:txBody>
          <a:bodyPr/>
          <a:lstStyle/>
          <a:p>
            <a:fld id="{8680CC61-DB77-4485-B460-D8E4038D4204}" type="slidenum">
              <a:rPr lang="fi-FI" smtClean="0"/>
              <a:t>7</a:t>
            </a:fld>
            <a:endParaRPr lang="fi-FI"/>
          </a:p>
        </p:txBody>
      </p:sp>
    </p:spTree>
    <p:extLst>
      <p:ext uri="{BB962C8B-B14F-4D97-AF65-F5344CB8AC3E}">
        <p14:creationId xmlns:p14="http://schemas.microsoft.com/office/powerpoint/2010/main" val="41279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A732EAF-48BD-980D-D00D-C599A31EBCB8}"/>
              </a:ext>
            </a:extLst>
          </p:cNvPr>
          <p:cNvSpPr>
            <a:spLocks noGrp="1"/>
          </p:cNvSpPr>
          <p:nvPr>
            <p:ph idx="1"/>
          </p:nvPr>
        </p:nvSpPr>
        <p:spPr/>
        <p:txBody>
          <a:bodyPr>
            <a:normAutofit fontScale="92500"/>
          </a:bodyPr>
          <a:lstStyle/>
          <a:p>
            <a:r>
              <a:rPr lang="fi-FI" dirty="0"/>
              <a:t>Digitaalisen turvallisuuden toteuttaminen vaatii organisoitua toimintaa ja johtamista sekä riskienhallintaa. Digitaalisen turvallisuuden hallinnan pitäisikin olla luonnollinen osa koko organisaation johtamista, hallintoa ja kokonaisturvallisuutta. Turvallisuus ei saa olla jälkikäteen liimattu paikka tai purkka, koska tunnetusti se ei välttämättä pidä ja sen lisääminen aiheuttaa ylimääräisiä kustannuksia. Suositeltavaa on rakentaa kaikki turvallisuuteen liittyvät toimintamallit ja kontrollit sisäänrakennetusti, </a:t>
            </a:r>
            <a:r>
              <a:rPr lang="fi-FI" dirty="0" err="1"/>
              <a:t>by</a:t>
            </a:r>
            <a:r>
              <a:rPr lang="fi-FI" dirty="0"/>
              <a:t> design.</a:t>
            </a:r>
          </a:p>
          <a:p>
            <a:r>
              <a:rPr lang="fi-FI" b="1" dirty="0"/>
              <a:t>Riskienhallinta </a:t>
            </a:r>
            <a:r>
              <a:rPr lang="fi-FI" dirty="0"/>
              <a:t>sisältää riskien arviointiprosessin sekä toimenpiteiden suunnittelun, toteutuksen, seurannan ja korjaamisen. Riskienhallinta on olennainen osa ennakoivaa johtamista ja organisaation päätöksentekoa.</a:t>
            </a:r>
          </a:p>
          <a:p>
            <a:r>
              <a:rPr lang="fi-FI" dirty="0"/>
              <a:t>Esimerkki organisaation näkökulmasta: Organisaation toimintatapoja kehitetään tunnistettujen uhkien ja mahdollisuuksien perusteella.</a:t>
            </a:r>
          </a:p>
          <a:p>
            <a:r>
              <a:rPr lang="fi-FI" dirty="0"/>
              <a:t>Esimerkki yksilön näkökulmasta: Jokainen voi havainnoida ja tunnistaa digitaalisten palveluiden käyttöön liittyviä uhkia sekä pyrkiä hallitsemaan näistä syntyviä riskejä toimimalla harkitusti.</a:t>
            </a:r>
          </a:p>
          <a:p>
            <a:endParaRPr lang="en-US" dirty="0"/>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1B46EF57-8010-582A-F0C8-11B6E6384D9F}"/>
              </a:ext>
            </a:extLst>
          </p:cNvPr>
          <p:cNvSpPr>
            <a:spLocks noGrp="1"/>
          </p:cNvSpPr>
          <p:nvPr>
            <p:ph type="dt" sz="half" idx="10"/>
          </p:nvPr>
        </p:nvSpPr>
        <p:spPr/>
        <p:txBody>
          <a:bodyPr/>
          <a:lstStyle/>
          <a:p>
            <a:fld id="{F6C400D9-B46C-4BFF-9017-F3601FFCE12C}" type="datetime1">
              <a:rPr lang="fi-FI" smtClean="0"/>
              <a:t>15.4.2024</a:t>
            </a:fld>
            <a:endParaRPr lang="fi-FI"/>
          </a:p>
        </p:txBody>
      </p:sp>
      <p:sp>
        <p:nvSpPr>
          <p:cNvPr id="4" name="Alatunnisteen paikkamerkki 3">
            <a:extLst>
              <a:ext uri="{FF2B5EF4-FFF2-40B4-BE49-F238E27FC236}">
                <a16:creationId xmlns:a16="http://schemas.microsoft.com/office/drawing/2014/main" id="{15C2CCAB-817E-C9A0-26B8-97815E9A2831}"/>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E230E12D-F8C7-DF44-5298-6BD95B2E3FC6}"/>
              </a:ext>
            </a:extLst>
          </p:cNvPr>
          <p:cNvSpPr>
            <a:spLocks noGrp="1"/>
          </p:cNvSpPr>
          <p:nvPr>
            <p:ph type="sldNum" sz="quarter" idx="12"/>
          </p:nvPr>
        </p:nvSpPr>
        <p:spPr/>
        <p:txBody>
          <a:bodyPr/>
          <a:lstStyle/>
          <a:p>
            <a:fld id="{8680CC61-DB77-4485-B460-D8E4038D4204}" type="slidenum">
              <a:rPr lang="fi-FI" smtClean="0"/>
              <a:t>8</a:t>
            </a:fld>
            <a:endParaRPr lang="fi-FI"/>
          </a:p>
        </p:txBody>
      </p:sp>
      <p:sp>
        <p:nvSpPr>
          <p:cNvPr id="6" name="Otsikko 5">
            <a:extLst>
              <a:ext uri="{FF2B5EF4-FFF2-40B4-BE49-F238E27FC236}">
                <a16:creationId xmlns:a16="http://schemas.microsoft.com/office/drawing/2014/main" id="{7E5C21DF-9ECB-FCEE-EE45-9BF893AB9D0A}"/>
              </a:ext>
            </a:extLst>
          </p:cNvPr>
          <p:cNvSpPr>
            <a:spLocks noGrp="1"/>
          </p:cNvSpPr>
          <p:nvPr>
            <p:ph type="title"/>
          </p:nvPr>
        </p:nvSpPr>
        <p:spPr/>
        <p:txBody>
          <a:bodyPr>
            <a:normAutofit fontScale="90000"/>
          </a:bodyPr>
          <a:lstStyle/>
          <a:p>
            <a:r>
              <a:rPr lang="fi-FI" dirty="0"/>
              <a:t>Digiturvallisuus – Johtaminen riskienhallinta </a:t>
            </a:r>
          </a:p>
        </p:txBody>
      </p:sp>
    </p:spTree>
    <p:extLst>
      <p:ext uri="{BB962C8B-B14F-4D97-AF65-F5344CB8AC3E}">
        <p14:creationId xmlns:p14="http://schemas.microsoft.com/office/powerpoint/2010/main" val="19163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E7696C9-2E15-9A93-4C90-2714A99D59D3}"/>
              </a:ext>
            </a:extLst>
          </p:cNvPr>
          <p:cNvSpPr>
            <a:spLocks noGrp="1"/>
          </p:cNvSpPr>
          <p:nvPr>
            <p:ph type="title"/>
          </p:nvPr>
        </p:nvSpPr>
        <p:spPr>
          <a:xfrm>
            <a:off x="684000" y="144000"/>
            <a:ext cx="10260000" cy="1224000"/>
          </a:xfrm>
        </p:spPr>
        <p:txBody>
          <a:bodyPr anchor="b">
            <a:normAutofit/>
          </a:bodyPr>
          <a:lstStyle/>
          <a:p>
            <a:r>
              <a:rPr lang="fi-FI"/>
              <a:t>Digiturvallisuus - Jatkuvuudenhallinta</a:t>
            </a:r>
          </a:p>
        </p:txBody>
      </p:sp>
      <p:sp>
        <p:nvSpPr>
          <p:cNvPr id="2" name="Sisällön paikkamerkki 1">
            <a:extLst>
              <a:ext uri="{FF2B5EF4-FFF2-40B4-BE49-F238E27FC236}">
                <a16:creationId xmlns:a16="http://schemas.microsoft.com/office/drawing/2014/main" id="{8B844FEE-F9BE-153C-3596-3173BE75D476}"/>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fi-FI" b="1" dirty="0"/>
              <a:t>Jatkuvuudenhallinta</a:t>
            </a:r>
            <a:r>
              <a:rPr lang="fi-FI" dirty="0"/>
              <a:t> tarkoittaa häiriötilanteiden ennaltaehkäisemistä, niihin varautumista, niistä palautumista ja niiden vaikutusten hallitsemista sekä organisaation toiminnan jatkuvuuden varmistamista.</a:t>
            </a:r>
            <a:endParaRPr lang="en-US" dirty="0"/>
          </a:p>
          <a:p>
            <a:pPr marL="341630" indent="-341630"/>
            <a:endParaRPr lang="fi-FI" dirty="0">
              <a:cs typeface="Arial"/>
            </a:endParaRPr>
          </a:p>
          <a:p>
            <a:pPr marL="341630" indent="-341630"/>
            <a:r>
              <a:rPr lang="fi-FI" dirty="0"/>
              <a:t>Esimerkki organisaation näkökulmasta: Organisaatio turvaa omaa toimintaansa tai esimerkiksi yhteiskunnan huoltovarmuutta tekemällä varautumis- ja jatkuvuussuunnittelua ja suunnitelmia erilaisten fyysisen maailman ja digitaalisen toimintaympäristön häiriöiden varalle.</a:t>
            </a:r>
            <a:endParaRPr lang="fi-FI" dirty="0">
              <a:cs typeface="Arial"/>
            </a:endParaRPr>
          </a:p>
          <a:p>
            <a:pPr marL="341630" indent="-341630"/>
            <a:r>
              <a:rPr lang="fi-FI" dirty="0"/>
              <a:t>Esimerkki yksilön näkökulmasta: Jokainen voi varautua siihen, että sähkön- tai vedenjakelu katkeaa väliaikaisesti varaamalla kotiinsa riittävästi päivittäistarvikkeita osana kodin kotivara / 72 tuntia-mallia sekä huolehtimalla digilaitteiden käyttöön liittyvästä digivarasta.</a:t>
            </a:r>
            <a:endParaRPr lang="fi-FI" dirty="0">
              <a:cs typeface="Arial"/>
            </a:endParaRPr>
          </a:p>
        </p:txBody>
      </p:sp>
      <p:sp>
        <p:nvSpPr>
          <p:cNvPr id="4" name="Päivämäärän paikkamerkki 3">
            <a:extLst>
              <a:ext uri="{FF2B5EF4-FFF2-40B4-BE49-F238E27FC236}">
                <a16:creationId xmlns:a16="http://schemas.microsoft.com/office/drawing/2014/main" id="{C1222D3F-03B9-9404-6F44-012E988B3EE3}"/>
              </a:ext>
            </a:extLst>
          </p:cNvPr>
          <p:cNvSpPr>
            <a:spLocks noGrp="1"/>
          </p:cNvSpPr>
          <p:nvPr>
            <p:ph type="dt" sz="half" idx="10"/>
          </p:nvPr>
        </p:nvSpPr>
        <p:spPr/>
        <p:txBody>
          <a:bodyPr/>
          <a:lstStyle/>
          <a:p>
            <a:fld id="{8CBDA5A3-33A0-476C-8DBC-92C0189C341C}" type="datetime1">
              <a:rPr lang="fi-FI" smtClean="0"/>
              <a:t>15.4.2024</a:t>
            </a:fld>
            <a:endParaRPr lang="fi-FI"/>
          </a:p>
        </p:txBody>
      </p:sp>
      <p:sp>
        <p:nvSpPr>
          <p:cNvPr id="5" name="Alatunnisteen paikkamerkki 4">
            <a:extLst>
              <a:ext uri="{FF2B5EF4-FFF2-40B4-BE49-F238E27FC236}">
                <a16:creationId xmlns:a16="http://schemas.microsoft.com/office/drawing/2014/main" id="{65DF118B-5BFB-71C2-E688-CD52DB95275C}"/>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3524049F-3099-E2A8-C97B-452B70F0DDAE}"/>
              </a:ext>
            </a:extLst>
          </p:cNvPr>
          <p:cNvSpPr>
            <a:spLocks noGrp="1"/>
          </p:cNvSpPr>
          <p:nvPr>
            <p:ph type="sldNum" sz="quarter" idx="12"/>
          </p:nvPr>
        </p:nvSpPr>
        <p:spPr/>
        <p:txBody>
          <a:bodyPr/>
          <a:lstStyle/>
          <a:p>
            <a:fld id="{8680CC61-DB77-4485-B460-D8E4038D4204}" type="slidenum">
              <a:rPr lang="fi-FI" smtClean="0"/>
              <a:t>9</a:t>
            </a:fld>
            <a:endParaRPr lang="fi-FI"/>
          </a:p>
        </p:txBody>
      </p:sp>
    </p:spTree>
    <p:extLst>
      <p:ext uri="{BB962C8B-B14F-4D97-AF65-F5344CB8AC3E}">
        <p14:creationId xmlns:p14="http://schemas.microsoft.com/office/powerpoint/2010/main" val="2398262123"/>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65E158F3-1493-40C0-8BA0-806C2860ACA7}"/>
    </a:ext>
  </a:extLst>
</a:theme>
</file>

<file path=ppt/theme/theme2.xml><?xml version="1.0" encoding="utf-8"?>
<a:theme xmlns:a="http://schemas.openxmlformats.org/drawingml/2006/main" name="punain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1C2EE9A2-3B3F-4B34-BCB8-1BBD6B47408D}"/>
    </a:ext>
  </a:extLst>
</a:theme>
</file>

<file path=ppt/theme/theme3.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4CCAA3663FCDA4188582B9B9FB7CBC6" ma:contentTypeVersion="1" ma:contentTypeDescription="Luo uusi asiakirja." ma:contentTypeScope="" ma:versionID="7501a0f378dd961ca05c3407f5604e2b">
  <xsd:schema xmlns:xsd="http://www.w3.org/2001/XMLSchema" xmlns:xs="http://www.w3.org/2001/XMLSchema" xmlns:p="http://schemas.microsoft.com/office/2006/metadata/properties" xmlns:ns2="ebb82943-49da-4504-a2f3-a33fb2eb95f1" targetNamespace="http://schemas.microsoft.com/office/2006/metadata/properties" ma:root="true" ma:fieldsID="a720671b8ad7b5ca374893aa99fcdfa6"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bb82943-49da-4504-a2f3-a33fb2eb95f1">
      <UserInfo>
        <DisplayName>marjo-riikka.salo@leppavirta.fi</DisplayName>
        <AccountId>358</AccountId>
        <AccountType/>
      </UserInfo>
      <UserInfo>
        <DisplayName>Juha Kirves</DisplayName>
        <AccountId>15</AccountId>
        <AccountType/>
      </UserInfo>
    </SharedWithUsers>
  </documentManagement>
</p:properties>
</file>

<file path=customXml/itemProps1.xml><?xml version="1.0" encoding="utf-8"?>
<ds:datastoreItem xmlns:ds="http://schemas.openxmlformats.org/officeDocument/2006/customXml" ds:itemID="{72A49CA1-8A4C-47D3-9A77-3DFD29D79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C58851-8C07-4C83-A9CB-E9CBB36648C9}">
  <ds:schemaRefs>
    <ds:schemaRef ds:uri="http://schemas.microsoft.com/sharepoint/v3/contenttype/forms"/>
  </ds:schemaRefs>
</ds:datastoreItem>
</file>

<file path=customXml/itemProps3.xml><?xml version="1.0" encoding="utf-8"?>
<ds:datastoreItem xmlns:ds="http://schemas.openxmlformats.org/officeDocument/2006/customXml" ds:itemID="{D5D32647-3F5A-46F8-A75B-9C32FCF95190}">
  <ds:schemaRefs>
    <ds:schemaRef ds:uri="http://purl.org/dc/terms/"/>
    <ds:schemaRef ds:uri="http://schemas.microsoft.com/office/2006/documentManagement/types"/>
    <ds:schemaRef ds:uri="http://schemas.openxmlformats.org/package/2006/metadata/core-properties"/>
    <ds:schemaRef ds:uri="ebb82943-49da-4504-a2f3-a33fb2eb95f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DVV esitysmalli</Template>
  <TotalTime>728</TotalTime>
  <Words>3023</Words>
  <Application>Microsoft Office PowerPoint</Application>
  <PresentationFormat>Laajakuva</PresentationFormat>
  <Paragraphs>398</Paragraphs>
  <Slides>43</Slides>
  <Notes>7</Notes>
  <HiddenSlides>0</HiddenSlides>
  <MMClips>0</MMClips>
  <ScaleCrop>false</ScaleCrop>
  <HeadingPairs>
    <vt:vector size="8" baseType="variant">
      <vt:variant>
        <vt:lpstr>Käytetyt fontit</vt:lpstr>
      </vt:variant>
      <vt:variant>
        <vt:i4>5</vt:i4>
      </vt:variant>
      <vt:variant>
        <vt:lpstr>Teema</vt:lpstr>
      </vt:variant>
      <vt:variant>
        <vt:i4>3</vt:i4>
      </vt:variant>
      <vt:variant>
        <vt:lpstr>Upotetut OLE-palvelimet</vt:lpstr>
      </vt:variant>
      <vt:variant>
        <vt:i4>1</vt:i4>
      </vt:variant>
      <vt:variant>
        <vt:lpstr>Dian otsikot</vt:lpstr>
      </vt:variant>
      <vt:variant>
        <vt:i4>43</vt:i4>
      </vt:variant>
    </vt:vector>
  </HeadingPairs>
  <TitlesOfParts>
    <vt:vector size="52" baseType="lpstr">
      <vt:lpstr>Arial</vt:lpstr>
      <vt:lpstr>Calibri</vt:lpstr>
      <vt:lpstr>Courier New</vt:lpstr>
      <vt:lpstr>Microsoft Sans Serif</vt:lpstr>
      <vt:lpstr>Wingdings</vt:lpstr>
      <vt:lpstr>DVV FI</vt:lpstr>
      <vt:lpstr>punainen</vt:lpstr>
      <vt:lpstr>vihreä</vt:lpstr>
      <vt:lpstr>Acrobat Document</vt:lpstr>
      <vt:lpstr>Opas Digiturvaosaamisen ja -kulttuurin kehittämiseen</vt:lpstr>
      <vt:lpstr>Oppaan sisältö</vt:lpstr>
      <vt:lpstr>VAHTI hyvät käytännöt -tukimateriaaleista</vt:lpstr>
      <vt:lpstr>1 Johdanto</vt:lpstr>
      <vt:lpstr>1.1 Miksi digiturvaosaamisen kehittäminen on tärkeää?</vt:lpstr>
      <vt:lpstr>PowerPoint-esitys</vt:lpstr>
      <vt:lpstr>1.2. Digiturvallisuus</vt:lpstr>
      <vt:lpstr>Digiturvallisuus – Johtaminen riskienhallinta </vt:lpstr>
      <vt:lpstr>Digiturvallisuus - Jatkuvuudenhallinta</vt:lpstr>
      <vt:lpstr>Digiturvallisuus - Kyberturvallisuus</vt:lpstr>
      <vt:lpstr>Digiturvallisuus - Tietoturvallisuus</vt:lpstr>
      <vt:lpstr>Digiturvallisuus - Tietosuoja</vt:lpstr>
      <vt:lpstr>1.3 Organisaatiokulttuuri</vt:lpstr>
      <vt:lpstr>1.3 Digiturvakulttuuri</vt:lpstr>
      <vt:lpstr>2 Esimerkki osaamisen ja kulttuurin kehittämisen tiekartasta</vt:lpstr>
      <vt:lpstr>PowerPoint-esitys</vt:lpstr>
      <vt:lpstr>PowerPoint-esitys</vt:lpstr>
      <vt:lpstr>Digiturvakulttuurin nykytilan kartoitus</vt:lpstr>
      <vt:lpstr>PowerPoint-esitys</vt:lpstr>
      <vt:lpstr>Ohjeiden laadinta ja ylläpito</vt:lpstr>
      <vt:lpstr>PowerPoint-esitys</vt:lpstr>
      <vt:lpstr>Henkilöstön kouluttaminen</vt:lpstr>
      <vt:lpstr>PowerPoint-esitys</vt:lpstr>
      <vt:lpstr>Digiturvatietoisuuskampanjat</vt:lpstr>
      <vt:lpstr>Osaamisen testaaminen</vt:lpstr>
      <vt:lpstr>PowerPoint-esitys</vt:lpstr>
      <vt:lpstr>Seuranta</vt:lpstr>
      <vt:lpstr>Digiturvaosaamisen kehittämisen vuosikello</vt:lpstr>
      <vt:lpstr>Digiturvallinen elämä –koulutuskokonaisuus -</vt:lpstr>
      <vt:lpstr>Miten Digiturvallinen elämä –koulutukset ja peli auttavat?</vt:lpstr>
      <vt:lpstr>Digiturvallinen elämä -sivusto</vt:lpstr>
      <vt:lpstr>Henkilöstölle suunnatut koulutukset</vt:lpstr>
      <vt:lpstr>PowerPoint-esitys</vt:lpstr>
      <vt:lpstr>Koulutukset asiantuntijoille ja johdolle</vt:lpstr>
      <vt:lpstr>Digiturma vai Digiturva -lyhytvideot</vt:lpstr>
      <vt:lpstr>Digiturvallinen elämä –peli – henkilökohtainen digiturvaharjoituksesi!</vt:lpstr>
      <vt:lpstr>Uusi viikko saatavilla – ”Kaappaus Tyrskylässä”!</vt:lpstr>
      <vt:lpstr>Ladattavissa  IOS ja Android –laitteille!</vt:lpstr>
      <vt:lpstr>Digiturvallinen elämä -testi</vt:lpstr>
      <vt:lpstr>Hyödynnä DVV:n  webinaareja</vt:lpstr>
      <vt:lpstr>Lisämateriaalia</vt:lpstr>
      <vt:lpstr>Työryhmä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Kirves Juha (DVV)</dc:creator>
  <cp:lastModifiedBy>Penttilä Laura (DVV)</cp:lastModifiedBy>
  <cp:revision>20</cp:revision>
  <dcterms:created xsi:type="dcterms:W3CDTF">2023-11-17T08:17:12Z</dcterms:created>
  <dcterms:modified xsi:type="dcterms:W3CDTF">2024-04-15T08:50:26Z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0x010100E4CCAA3663FCDA4188582B9B9FB7CBC6</vt:lpwstr>
  </property>
</Properties>
</file>