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8" r:id="rId5"/>
    <p:sldMasterId id="2147483716" r:id="rId6"/>
  </p:sldMasterIdLst>
  <p:notesMasterIdLst>
    <p:notesMasterId r:id="rId11"/>
  </p:notesMasterIdLst>
  <p:sldIdLst>
    <p:sldId id="262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5226" autoAdjust="0"/>
  </p:normalViewPr>
  <p:slideViewPr>
    <p:cSldViewPr>
      <p:cViewPr varScale="1">
        <p:scale>
          <a:sx n="82" d="100"/>
          <a:sy n="82" d="100"/>
        </p:scale>
        <p:origin x="67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482043573780161E-2"/>
          <c:y val="6.6273555218339011E-2"/>
          <c:w val="0.69617174455299791"/>
          <c:h val="0.8483738291268228"/>
        </c:manualLayout>
      </c:layout>
      <c:doughnutChart>
        <c:varyColors val="1"/>
        <c:ser>
          <c:idx val="0"/>
          <c:order val="0"/>
          <c:spPr>
            <a:solidFill>
              <a:srgbClr val="1F497D">
                <a:lumMod val="40000"/>
                <a:lumOff val="60000"/>
              </a:srgbClr>
            </a:solidFill>
            <a:ln>
              <a:solidFill>
                <a:srgbClr val="00B0F0"/>
              </a:solidFill>
            </a:ln>
          </c:spPr>
          <c:explosion val="13"/>
          <c:dPt>
            <c:idx val="3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9DA-4815-BCC0-DB273D4C5106}"/>
              </c:ext>
            </c:extLst>
          </c:dPt>
          <c:dPt>
            <c:idx val="4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9DA-4815-BCC0-DB273D4C5106}"/>
              </c:ext>
            </c:extLst>
          </c:dPt>
          <c:dPt>
            <c:idx val="5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9DA-4815-BCC0-DB273D4C5106}"/>
              </c:ext>
            </c:extLst>
          </c:dPt>
          <c:dPt>
            <c:idx val="9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C9DA-4815-BCC0-DB273D4C5106}"/>
              </c:ext>
            </c:extLst>
          </c:dPt>
          <c:dPt>
            <c:idx val="10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C9DA-4815-BCC0-DB273D4C5106}"/>
              </c:ext>
            </c:extLst>
          </c:dPt>
          <c:dPt>
            <c:idx val="11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C9DA-4815-BCC0-DB273D4C5106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Helmi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9DA-4815-BCC0-DB273D4C5106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9DA-4815-BCC0-DB273D4C5106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9DA-4815-BCC0-DB273D4C5106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C9DA-4815-BCC0-DB273D4C5106}"/>
                </c:ext>
              </c:extLst>
            </c:dLbl>
            <c:dLbl>
              <c:idx val="9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9DA-4815-BCC0-DB273D4C5106}"/>
                </c:ext>
              </c:extLst>
            </c:dLbl>
            <c:dLbl>
              <c:idx val="10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9DA-4815-BCC0-DB273D4C5106}"/>
                </c:ext>
              </c:extLst>
            </c:dLbl>
            <c:dLbl>
              <c:idx val="11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9DA-4815-BCC0-DB273D4C51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fi-FI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Taul1!$A$1:$A$12</c:f>
              <c:strCache>
                <c:ptCount val="12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  <c:pt idx="3">
                  <c:v>Huhti</c:v>
                </c:pt>
                <c:pt idx="4">
                  <c:v>Touko</c:v>
                </c:pt>
                <c:pt idx="5">
                  <c:v>Kesä</c:v>
                </c:pt>
                <c:pt idx="6">
                  <c:v>Heinä</c:v>
                </c:pt>
                <c:pt idx="7">
                  <c:v>Elo</c:v>
                </c:pt>
                <c:pt idx="8">
                  <c:v>Syys</c:v>
                </c:pt>
                <c:pt idx="9">
                  <c:v>Loka</c:v>
                </c:pt>
                <c:pt idx="10">
                  <c:v>Marras</c:v>
                </c:pt>
                <c:pt idx="11">
                  <c:v>Joulu</c:v>
                </c:pt>
              </c:strCache>
            </c:strRef>
          </c:cat>
          <c:val>
            <c:numRef>
              <c:f>Taul1!$B$1:$B$12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9DA-4815-BCC0-DB273D4C510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0A7C7-AA3F-476B-B0EB-C70BC5CA0BCD}" type="datetimeFigureOut">
              <a:rPr lang="fi-FI" smtClean="0"/>
              <a:t>3.5.2021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003DD-B956-4332-B588-A05840B6A9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50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A0DB9BF-0C07-4685-9A04-EC2F04C19FEE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82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B38F236-9147-4969-9A1E-40F0954DF5E7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66232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3964399-028A-41BA-B466-9F8C4F71216F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507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BCE5D3A-705B-4A98-A1D7-037311D2D683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851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3C4963C-5D8C-4E5A-8575-F614BE7FCE5D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9765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D84EAE8-E80D-4D54-B622-92B8A34C5875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451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9B88E5A-55C6-4085-A27D-951FE5D51BE7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128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CFD3CDE-3CA3-49E4-BA2F-69F9BB9D430B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142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003479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F529F36-1FFE-41F7-BF71-E99B794182B9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514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4B24E19-AE81-4F5E-BD9B-B9C038C6507C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240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5036298-94A4-4658-9564-E406B25C31D3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10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D2FC-7D1D-4B82-9C2F-6537B52E1483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571021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EDAF-F239-40DB-A29F-A7CB004D0DFA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469287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1B80-6B21-4E3F-9DD2-6EA4182D25EC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761004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5887-3A99-482C-8841-0BFFF8EDCCD0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1825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0F7A90E-D67B-445F-96A0-322A751B20D6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191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00C33-C57E-4DD5-8F47-FB9AAF8A7824}" type="datetime1">
              <a:rPr lang="fi-FI" smtClean="0"/>
              <a:t>3.5.2021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79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6E3B2BC-85EE-44D8-BC9D-C09430415549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095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6A60560-6591-4CF7-8140-0B564DE7CACF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792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70DA763-F81E-4F40-850D-C77ADC8EA26D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2230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CC0AE0B-ED42-4298-84E5-E2D626398E94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2039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2D675-82EF-4CED-9F46-B1AEBC2CD4E8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13791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646A-FC9E-45EA-AC94-165AE6997DAA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025970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8530-716C-404F-AE48-A4AA0C77314B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2033871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2DD361D-BCD2-4363-BF09-396A032DA6CC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51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3BBE7A6-AA23-4780-888E-5D821519551C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1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6AFB-2577-4F30-8136-56F4A8EF6755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9590106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8C0AB55-BED1-4676-AE47-8BC76D0C01C7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106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78697B-9BEB-4752-A624-7E60AE6F4E41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8827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080FAD-0F3C-4749-9DB7-F372F73D72E5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31093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B3D2537-2F40-449B-833C-06B5806D1C31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2442499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96720BA-C8B5-4F36-B197-61525B428D6A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5754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32EFC05-46D9-457A-8A4B-584C590AF295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69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431D511-266A-42CA-89D6-525E6E4C7392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8816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8F86554-B5D2-4F6D-8A77-375B84025349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66796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EC40270-3105-43C2-9D55-5DA10947DBBB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72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62AA1A0-AF67-440E-B44E-8568B155BEC3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1232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F7E8C8C-5DE8-4456-A203-5420BB79E824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20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1F431AD-63A5-4F4B-AA59-6157ACBD2576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743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EEAE38F-820F-4482-B1FA-D5B8731C3EBA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449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3419020-05A3-4CD3-A1CB-770860ED645F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4873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C61F-B2FD-46CC-9C60-820A32F2B885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219745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B0C8-A738-4D14-966D-70E0472BB65E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0663291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004-C54A-4CC0-ADC6-AB6214C2FC45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54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0A7DF-4806-443F-A35C-DD90859A66DC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030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E07A0C-9F6F-4360-975A-F5416BA5CF7D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742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C61CAD7-6A44-420D-81D1-49884CF9A991}" type="datetime1">
              <a:rPr lang="fi-FI" smtClean="0"/>
              <a:t>3.5.2021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9591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9183EBC-5CCB-45A1-8B82-823FB0AE5DE7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07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C1BBAC-68E4-40BC-B542-BB2A4C902367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2949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E9E3B30-1123-484D-866F-E387826D70E9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115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5E92AC5-D8E8-401A-AAD5-6686FF13F955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2701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2392726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481E-39F3-4D93-B1FB-52CE5B711DE4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9681693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BB96DD-A348-4444-910B-2C1DFECF3C52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4645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AA6DD70-419A-4523-8A83-D5B55016CC88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1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B9590-3D91-48A7-AB37-5E9C9E4FB712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213059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9C6D-8B24-445F-B648-35498AFACA57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7517825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9C600BF-18F4-4FE5-8FC5-7490D5BB6F47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599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601EC3-B2D4-40EF-8379-3A7689A4BA12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hidden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hidden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hidden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hidden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0412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E97EDE-97C6-4F92-B141-9D1D1E9D59C8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8903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61DB81-3DB9-4CA7-9330-0B9CEA8F324A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2937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4440F68-15F5-480B-9DE4-7EBB610D316D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4952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60E698C-D493-4892-B2EA-9276EC2391AC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68991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CA64D05-4654-4CA6-B93C-7D8FACA9E66B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2701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7EB3C44-9F33-4420-B317-BAC711273DBF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19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BA0A8A-B3FD-4079-8770-E8CC5AB802E6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67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329C09C-CF74-49F1-9C96-8296974C965C}" type="datetime1">
              <a:rPr lang="fi-FI" smtClean="0"/>
              <a:t>3.5.2021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467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81AB414-D824-46AE-9E38-FEC27B63AD0D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8541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BA5C628-C0A5-40C3-B460-6A49A6DFBB8B}" type="datetime1">
              <a:rPr lang="fi-FI" smtClean="0"/>
              <a:t>3.5.2021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353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5327FF1-3DAE-4AA1-BD03-D42331965355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064563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D3B2DD7-132D-4166-BD82-CFC741E9E917}" type="datetime1">
              <a:rPr lang="fi-FI" smtClean="0"/>
              <a:t>3.5.2021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2965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B975-5590-4C96-B82D-6E94A3AC6E25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022534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0295-1111-4D00-B010-00C383A31127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1210671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DF1A-EEBB-435E-AF68-754637121FA8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047821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947F187-5D63-4894-85F9-D1489D186E89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2331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A740278-CAFA-4DB9-BD58-95F566DF7C01}" type="datetime1">
              <a:rPr lang="fi-FI" smtClean="0"/>
              <a:t>3.5.2021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5149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72B326D-07A1-4CB2-98FC-15E10022DC12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89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02BB5BF-2C3B-4D41-8026-2DB27A2C71F8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0871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ltGray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ltGray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183CE0-F123-4BAF-9674-614666D14520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98554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F04379E-F966-4959-8372-4D80CA63701F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40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B3EC63-56AE-458C-94AB-2FCEF0CBE9D0}" type="datetime1">
              <a:rPr lang="fi-FI" smtClean="0"/>
              <a:t>3.5.2021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7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Relationship Id="rId30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26" Type="http://schemas.openxmlformats.org/officeDocument/2006/relationships/slideLayout" Target="../slideLayouts/slideLayout80.xml"/><Relationship Id="rId3" Type="http://schemas.openxmlformats.org/officeDocument/2006/relationships/slideLayout" Target="../slideLayouts/slideLayout57.xml"/><Relationship Id="rId21" Type="http://schemas.openxmlformats.org/officeDocument/2006/relationships/slideLayout" Target="../slideLayouts/slideLayout75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5" Type="http://schemas.openxmlformats.org/officeDocument/2006/relationships/slideLayout" Target="../slideLayouts/slideLayout79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24" Type="http://schemas.openxmlformats.org/officeDocument/2006/relationships/slideLayout" Target="../slideLayouts/slideLayout78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23" Type="http://schemas.openxmlformats.org/officeDocument/2006/relationships/slideLayout" Target="../slideLayouts/slideLayout77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Relationship Id="rId22" Type="http://schemas.openxmlformats.org/officeDocument/2006/relationships/slideLayout" Target="../slideLayouts/slideLayout76.xml"/><Relationship Id="rId27" Type="http://schemas.openxmlformats.org/officeDocument/2006/relationships/slideLayout" Target="../slideLayouts/slideLayout81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FDB73-D50C-4AC0-931D-37E9E3954012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EA39-ABF7-4501-AAAA-7B6404406B6A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3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E3045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EDAC-0AE3-4DDD-B120-12F57545E7E0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1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  <p:sldLayoutId id="2147483738" r:id="rId22"/>
    <p:sldLayoutId id="2147483739" r:id="rId23"/>
    <p:sldLayoutId id="2147483740" r:id="rId24"/>
    <p:sldLayoutId id="2147483741" r:id="rId25"/>
    <p:sldLayoutId id="2147483742" r:id="rId26"/>
    <p:sldLayoutId id="2147483743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00777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esponse.questback.com/dvv/digiturvahyvatkaytannotpalaute" TargetMode="Externa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C8C6D1-17D6-4BB3-822D-B7DCF5CD5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Tietosuojatyön vuosikello</a:t>
            </a:r>
            <a:br>
              <a:rPr lang="fi-FI" dirty="0"/>
            </a:br>
            <a:r>
              <a:rPr lang="fi-FI" sz="3200" dirty="0"/>
              <a:t>VAHTI-työryhmä 4 tietosuojan kehittäminen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D5946B-BD27-4727-BE1A-F4638D8BCD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Digiturvan hyvät käytännöt tukimateriaali</a:t>
            </a:r>
          </a:p>
          <a:p>
            <a:r>
              <a:rPr lang="fi-FI" dirty="0"/>
              <a:t>Versio 1.0 – 3.5.2021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86375E-9DAD-446A-960F-B9EC2D97B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2AC5-D8E8-401A-AAD5-6686FF13F955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45FA7B-8F7A-4AA6-A572-2AF7AE7A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AE0042-2A61-48F7-B0A8-24518FB6A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958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Vuokaaviosymboli: Tallennettu tieto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542486" y="851792"/>
            <a:ext cx="4391026" cy="515441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7379 w 10000"/>
              <a:gd name="connsiteY2" fmla="*/ 492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667" y="0"/>
                </a:moveTo>
                <a:lnTo>
                  <a:pt x="10000" y="0"/>
                </a:lnTo>
                <a:cubicBezTo>
                  <a:pt x="9079" y="0"/>
                  <a:pt x="7379" y="2159"/>
                  <a:pt x="7379" y="4920"/>
                </a:cubicBezTo>
                <a:cubicBezTo>
                  <a:pt x="7379" y="7681"/>
                  <a:pt x="9079" y="10000"/>
                  <a:pt x="10000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2" name="Vuokaaviosymboli: Tallennettu tieto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424" y="851793"/>
            <a:ext cx="4391027" cy="5154413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7379 w 10000"/>
              <a:gd name="connsiteY2" fmla="*/ 492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667" y="0"/>
                </a:moveTo>
                <a:lnTo>
                  <a:pt x="10000" y="0"/>
                </a:lnTo>
                <a:cubicBezTo>
                  <a:pt x="9079" y="0"/>
                  <a:pt x="7379" y="2159"/>
                  <a:pt x="7379" y="4920"/>
                </a:cubicBezTo>
                <a:cubicBezTo>
                  <a:pt x="7379" y="7681"/>
                  <a:pt x="9079" y="10000"/>
                  <a:pt x="10000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7250" y="260648"/>
            <a:ext cx="10515600" cy="55553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Tietosuojatyön vuosikello - esimerkki</a:t>
            </a:r>
          </a:p>
        </p:txBody>
      </p:sp>
      <p:graphicFrame>
        <p:nvGraphicFramePr>
          <p:cNvPr id="5" name="Kaavio 4" descr="Kaikki kaksitoista kuukautta alkaen tammikuusta päättyen joulukuuhun">
            <a:hlinkClick r:id="" action="ppaction://noaction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699484"/>
              </p:ext>
            </p:extLst>
          </p:nvPr>
        </p:nvGraphicFramePr>
        <p:xfrm>
          <a:off x="2917311" y="561600"/>
          <a:ext cx="7154486" cy="5870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kstiruutu 18"/>
          <p:cNvSpPr txBox="1"/>
          <p:nvPr/>
        </p:nvSpPr>
        <p:spPr>
          <a:xfrm>
            <a:off x="8640599" y="818988"/>
            <a:ext cx="3065624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Tammikuu</a:t>
            </a:r>
            <a:endParaRPr lang="fi-FI" sz="850" b="1" dirty="0"/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Tietotilinpäätöksen laatimisen aloittaminen ja aikatauluttaminen (laatiminen n. 3 kk)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(menneen vuoden painopisteet ja ajankohtaiset asiat, kehotus työntekijöille ilmoittaa mahdollisista koulutustarpeista, päivitystarpeista yms. Yleiset asiat: tietoturvaloukkausten ilmoittaminen)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Tietosuojakoulutukset, perehdytykset ja mahd. turvallisuuskävelyt - tarkempi suunnittelu</a:t>
            </a:r>
          </a:p>
          <a:p>
            <a:endParaRPr lang="fi-FI" sz="850" b="1" dirty="0"/>
          </a:p>
          <a:p>
            <a:r>
              <a:rPr lang="fi-FI" sz="850" b="1" dirty="0"/>
              <a:t>Helmikuu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intrasivustojen ja ulkoisten nettisivujen vuosipäivitys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Tietosuojaselosteiden päivitys (selosteet ja informointiasiakirjat)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Hankintojen yleisten tietosuojavaatimusten päivitys ja tilanneselvitys</a:t>
            </a:r>
          </a:p>
          <a:p>
            <a:endParaRPr lang="fi-FI" sz="850" b="1" dirty="0"/>
          </a:p>
          <a:p>
            <a:r>
              <a:rPr lang="fi-FI" sz="850" b="1" dirty="0"/>
              <a:t>Maaliskuu</a:t>
            </a:r>
            <a:endParaRPr lang="fi-FI" sz="8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50" dirty="0"/>
              <a:t>Organisaation yleinen tietosuojakoulutus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850" dirty="0"/>
              <a:t>Tietosuojaohjeistuksen tarpeiden kartoitus </a:t>
            </a:r>
          </a:p>
          <a:p>
            <a:endParaRPr lang="fi-FI" sz="850" b="1" dirty="0"/>
          </a:p>
          <a:p>
            <a:r>
              <a:rPr lang="fi-FI" sz="850" b="1" dirty="0"/>
              <a:t>Huhtikuu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Henkilötietojen käsittelyehtojen 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hallintamallin päivitys/ tietosuojapolitiikan päivittäminen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Edellisen vuoden tietotilinpäätöksen valmistuminen ja kuluvan vuoden painopisteiden päättäminen</a:t>
            </a:r>
          </a:p>
          <a:p>
            <a:endParaRPr lang="fi-FI" sz="850" b="1" dirty="0"/>
          </a:p>
          <a:p>
            <a:r>
              <a:rPr lang="fi-FI" sz="850" b="1" dirty="0"/>
              <a:t>Toukokuu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Olemassa olevien ohjeiden päivitys ja uusien ohjeiden laatiminen tarvekartoituksen pohjalta (3 kk)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Projektien ja hankkeiden tietosuojaprosessin päivittäminen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(huomioidaan loma-aika ja sen tuomat asiat kuten sijaisjärjestelyt )</a:t>
            </a:r>
          </a:p>
          <a:p>
            <a:endParaRPr lang="fi-FI" sz="800" dirty="0"/>
          </a:p>
          <a:p>
            <a:endParaRPr lang="fi-FI" sz="800" dirty="0"/>
          </a:p>
        </p:txBody>
      </p:sp>
      <p:sp>
        <p:nvSpPr>
          <p:cNvPr id="23" name="Tekstiruutu 22"/>
          <p:cNvSpPr txBox="1"/>
          <p:nvPr/>
        </p:nvSpPr>
        <p:spPr>
          <a:xfrm>
            <a:off x="874875" y="802824"/>
            <a:ext cx="248482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50" b="1" dirty="0"/>
              <a:t>Joulukuu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850" dirty="0"/>
              <a:t>Henkilöstön tietosuojakoulutusten ja muiden tapahtumien vuosisuunnitelma </a:t>
            </a:r>
          </a:p>
          <a:p>
            <a:endParaRPr lang="fi-FI" sz="8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850" b="1" dirty="0"/>
              <a:t>Marraskuu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Riskienhallintasuunnitelman päivitys tietosuojan osalta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Vaikutustenarviointien 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(huomioidaan joululoma ja sen tuomat asiat kuten sijaisjärjestelyt)</a:t>
            </a:r>
          </a:p>
          <a:p>
            <a:endParaRPr lang="fi-FI" sz="850" b="1" dirty="0"/>
          </a:p>
          <a:p>
            <a:r>
              <a:rPr lang="fi-FI" sz="850" b="1" dirty="0"/>
              <a:t>Lokakuu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Hankintojen yleisten tietosuojavaatimusten päivitys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Organisaation yleinen tietosuojakoulutus </a:t>
            </a:r>
          </a:p>
          <a:p>
            <a:endParaRPr lang="fi-FI" sz="850" b="1" dirty="0"/>
          </a:p>
          <a:p>
            <a:r>
              <a:rPr lang="fi-FI" sz="850" b="1" dirty="0"/>
              <a:t>Syyskuu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Rekisteröityjen oikeuksien toteuttamisen prosessien päivittäminen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Kyberturvaharjoituksen suunnittelu ja toteuttaminen</a:t>
            </a:r>
          </a:p>
          <a:p>
            <a:endParaRPr lang="fi-FI" sz="850" b="1" dirty="0"/>
          </a:p>
          <a:p>
            <a:r>
              <a:rPr lang="fi-FI" sz="850" b="1" dirty="0"/>
              <a:t>Elokuu</a:t>
            </a:r>
            <a:endParaRPr lang="fi-FI" sz="850" dirty="0"/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Tietosuojakoulutukset ja muut perehdytykset - suunnittelu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Alkuvuoden tietosuojakatsauksen tekeminen ja loppuvuoden tarpeiden arviointi ja aikataulutus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</a:t>
            </a:r>
          </a:p>
          <a:p>
            <a:endParaRPr lang="fi-FI" sz="850" dirty="0"/>
          </a:p>
          <a:p>
            <a:r>
              <a:rPr lang="fi-FI" sz="850" b="1" dirty="0"/>
              <a:t>Heinäkuu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50" dirty="0"/>
              <a:t>Lomakuukausi (huomioi sijaisjärjestelyt)</a:t>
            </a:r>
          </a:p>
          <a:p>
            <a:endParaRPr lang="fi-FI" sz="850" dirty="0"/>
          </a:p>
          <a:p>
            <a:r>
              <a:rPr lang="fi-FI" sz="850" b="1" dirty="0"/>
              <a:t>Kesäkuu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Vaikutustenarviointiprosessin päivittäminen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Henkilötietojen käsittelyn lainmukaisuus hankkeissa, projekteissa ja tutkimuksissa sekä vaikutustenarviointien tilanne 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D4931E6-5E57-4D56-A7C5-7F02226C818C}"/>
              </a:ext>
            </a:extLst>
          </p:cNvPr>
          <p:cNvSpPr txBox="1"/>
          <p:nvPr/>
        </p:nvSpPr>
        <p:spPr>
          <a:xfrm>
            <a:off x="4967611" y="2492896"/>
            <a:ext cx="229487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Jatkuvat tehtävät</a:t>
            </a:r>
            <a:endParaRPr lang="fi-FI" sz="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sisäinen käytönvalvonta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rekisteröityjen pyyntöjen toteuttaminen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tietoturva- ja/tai tietosuojaryhmät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sopimushallinta (ml. tietosuojaliite)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vaikutustenarviointien työpajat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kuukausitiedotteet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tietoturvaloukkauksien käsittely ja ilmoittaminen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tietosuoja-asioista raportointi johdolle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60406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E588CE07-B8DF-4775-BB1A-BED390F17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Voit antaa palautetta ja kehittämisideoita vuosikelloon liittyen tai toiveita muista hyvät käytännöt materiaaleista.</a:t>
            </a:r>
          </a:p>
          <a:p>
            <a:r>
              <a:rPr lang="fi-FI" u="sng" dirty="0">
                <a:hlinkClick r:id="rId2"/>
              </a:rPr>
              <a:t>https://response.questback.com/dvv/digiturvahyvatkaytannotpalaute</a:t>
            </a:r>
            <a:endParaRPr lang="fi-FI" u="sng" dirty="0"/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F8E5180-59EA-4431-B494-FEE02D8C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3.5.2021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AA88F7-F8B2-41A4-BF5E-6786CDFE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3</a:t>
            </a:fld>
            <a:endParaRPr lang="fi-FI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37B3A216-AC6B-48B3-A339-3F310A7C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Palaute ja kehittämisideat</a:t>
            </a:r>
          </a:p>
        </p:txBody>
      </p:sp>
    </p:spTree>
    <p:extLst>
      <p:ext uri="{BB962C8B-B14F-4D97-AF65-F5344CB8AC3E}">
        <p14:creationId xmlns:p14="http://schemas.microsoft.com/office/powerpoint/2010/main" val="1225158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2B8292A-87EE-4892-9505-9DBD67CB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326D-07A1-4CB2-98FC-15E10022DC12}" type="datetime1">
              <a:rPr lang="fi-FI" smtClean="0"/>
              <a:t>3.5.2021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383D9F0-AE5D-44C0-9AE5-C2431D54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660FA656-24F3-426E-996F-E13D360767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4000" y="-1224000"/>
            <a:ext cx="10260000" cy="1224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Digi- ja väestötietovirasto</a:t>
            </a:r>
          </a:p>
        </p:txBody>
      </p:sp>
    </p:spTree>
    <p:extLst>
      <p:ext uri="{BB962C8B-B14F-4D97-AF65-F5344CB8AC3E}">
        <p14:creationId xmlns:p14="http://schemas.microsoft.com/office/powerpoint/2010/main" val="1179179295"/>
      </p:ext>
    </p:extLst>
  </p:cSld>
  <p:clrMapOvr>
    <a:masterClrMapping/>
  </p:clrMapOvr>
</p:sld>
</file>

<file path=ppt/theme/theme1.xml><?xml version="1.0" encoding="utf-8"?>
<a:theme xmlns:a="http://schemas.openxmlformats.org/drawingml/2006/main" name="DVV FI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65E158F3-1493-40C0-8BA0-806C2860ACA7}"/>
    </a:ext>
  </a:extLst>
</a:theme>
</file>

<file path=ppt/theme/theme2.xml><?xml version="1.0" encoding="utf-8"?>
<a:theme xmlns:a="http://schemas.openxmlformats.org/drawingml/2006/main" name="punainen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1C2EE9A2-3B3F-4B34-BCB8-1BBD6B47408D}"/>
    </a:ext>
  </a:extLst>
</a:theme>
</file>

<file path=ppt/theme/theme3.xml><?xml version="1.0" encoding="utf-8"?>
<a:theme xmlns:a="http://schemas.openxmlformats.org/drawingml/2006/main" name="vihreä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A2C0F6BF-EADD-408A-B884-7FE0874B5126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stekki 1">
    <a:dk1>
      <a:srgbClr val="000000"/>
    </a:dk1>
    <a:lt1>
      <a:srgbClr val="FFFFFF"/>
    </a:lt1>
    <a:dk2>
      <a:srgbClr val="1F497D"/>
    </a:dk2>
    <a:lt2>
      <a:srgbClr val="EEECE1"/>
    </a:lt2>
    <a:accent1>
      <a:srgbClr val="91004B"/>
    </a:accent1>
    <a:accent2>
      <a:srgbClr val="A6BF35"/>
    </a:accent2>
    <a:accent3>
      <a:srgbClr val="9C9D9F"/>
    </a:accent3>
    <a:accent4>
      <a:srgbClr val="91004B"/>
    </a:accent4>
    <a:accent5>
      <a:srgbClr val="A6BF35"/>
    </a:accent5>
    <a:accent6>
      <a:srgbClr val="9C9D9F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cf92efc90fd97c5548b5b3f6d259d45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73a7f945de27690f0e5612b79736f6f4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00F7D6-A2E8-48D1-A638-EC5EFEE80DA6}">
  <ds:schemaRefs>
    <ds:schemaRef ds:uri="http://schemas.microsoft.com/office/2006/documentManagement/types"/>
    <ds:schemaRef ds:uri="http://schemas.microsoft.com/office/infopath/2007/PartnerControls"/>
    <ds:schemaRef ds:uri="ebb82943-49da-4504-a2f3-a33fb2eb95f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431083-07AE-46C1-9F4B-25174D56A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79A246-66FC-4587-8FC7-07A04C4CB548}"/>
</file>

<file path=docProps/app.xml><?xml version="1.0" encoding="utf-8"?>
<Properties xmlns="http://schemas.openxmlformats.org/officeDocument/2006/extended-properties" xmlns:vt="http://schemas.openxmlformats.org/officeDocument/2006/docPropsVTypes">
  <Template>DVV esitysmalli</Template>
  <TotalTime>863</TotalTime>
  <Words>318</Words>
  <Application>Microsoft Office PowerPoint</Application>
  <PresentationFormat>Laajakuva</PresentationFormat>
  <Paragraphs>81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4</vt:i4>
      </vt:variant>
    </vt:vector>
  </HeadingPairs>
  <TitlesOfParts>
    <vt:vector size="12" baseType="lpstr">
      <vt:lpstr>Arial</vt:lpstr>
      <vt:lpstr>Calibri</vt:lpstr>
      <vt:lpstr>Courier New</vt:lpstr>
      <vt:lpstr>Microsoft Sans Serif</vt:lpstr>
      <vt:lpstr>Wingdings</vt:lpstr>
      <vt:lpstr>DVV FI</vt:lpstr>
      <vt:lpstr>punainen</vt:lpstr>
      <vt:lpstr>vihreä</vt:lpstr>
      <vt:lpstr>Tietosuojatyön vuosikello VAHTI-työryhmä 4 tietosuojan kehittäminen</vt:lpstr>
      <vt:lpstr>Tietosuojatyön vuosikello - esimerkki</vt:lpstr>
      <vt:lpstr>Palaute ja kehittämisideat</vt:lpstr>
      <vt:lpstr>Digi- ja väestötietovirasto</vt:lpstr>
    </vt:vector>
  </TitlesOfParts>
  <Manager>Kimmo Rousku - materiaalin viimeistely</Manager>
  <Company>Digi- ja väestötietovirasto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Digiturvan hyvät käytännöt</dc:title>
  <dc:subject>Tietosuojan vuosikello</dc:subject>
  <dc:creator>VAHTI-työryhmä 4 - tietosuojan kehittäminen</dc:creator>
  <cp:keywords>VAHTI, digiturva, tietosuoja, tukimateriaali, vuosikello</cp:keywords>
  <dc:description>Versio 1.0. 19.4.2021</dc:description>
  <cp:lastModifiedBy>Rousku Kimmo (DVV)</cp:lastModifiedBy>
  <cp:revision>36</cp:revision>
  <dcterms:created xsi:type="dcterms:W3CDTF">2020-08-18T09:16:55Z</dcterms:created>
  <dcterms:modified xsi:type="dcterms:W3CDTF">2021-05-03T09:35:09Z</dcterms:modified>
  <cp:category>Digiturvan hyvät käytännöt tukimateriaali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